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Arvo"/>
      <p:regular r:id="rId17"/>
      <p:bold r:id="rId18"/>
      <p:italic r:id="rId19"/>
      <p:boldItalic r:id="rId20"/>
    </p:embeddedFont>
    <p:embeddedFont>
      <p:font typeface="Bodoni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843AEE-748C-44A2-B160-1809BBA50425}">
  <a:tblStyle styleId="{5C843AEE-748C-44A2-B160-1809BBA504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vo-boldItalic.fntdata"/><Relationship Id="rId22" Type="http://schemas.openxmlformats.org/officeDocument/2006/relationships/font" Target="fonts/Bodoni-bold.fntdata"/><Relationship Id="rId21" Type="http://schemas.openxmlformats.org/officeDocument/2006/relationships/font" Target="fonts/Bodoni-regular.fntdata"/><Relationship Id="rId24" Type="http://schemas.openxmlformats.org/officeDocument/2006/relationships/font" Target="fonts/Bodoni-boldItalic.fntdata"/><Relationship Id="rId23" Type="http://schemas.openxmlformats.org/officeDocument/2006/relationships/font" Target="fonts/Bodoni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Arvo-regular.fntdata"/><Relationship Id="rId16" Type="http://schemas.openxmlformats.org/officeDocument/2006/relationships/slide" Target="slides/slide10.xml"/><Relationship Id="rId19" Type="http://schemas.openxmlformats.org/officeDocument/2006/relationships/font" Target="fonts/Arvo-italic.fntdata"/><Relationship Id="rId18" Type="http://schemas.openxmlformats.org/officeDocument/2006/relationships/font" Target="fonts/Arv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d9f64e458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d9f64e458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9f64e458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9f64e458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d9f64e458f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d9f64e458f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9f64e458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9f64e458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d9f64e458f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d9f64e458f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9f64e458f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9f64e458f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9f64e458f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9f64e458f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d9f64e458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d9f64e458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a048191e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a04819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ontent">
  <p:cSld name="3_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845440" y="4804755"/>
            <a:ext cx="205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221064" y="1457093"/>
            <a:ext cx="8681700" cy="32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type="title"/>
          </p:nvPr>
        </p:nvSpPr>
        <p:spPr>
          <a:xfrm>
            <a:off x="221065" y="369948"/>
            <a:ext cx="86817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Full Screen Text">
  <p:cSld name="10_Full Screen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6845440" y="4804755"/>
            <a:ext cx="205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1927860" y="254727"/>
            <a:ext cx="6974700" cy="43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>
                <a:solidFill>
                  <a:schemeClr val="lt1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  <a:defRPr b="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>
                <a:solidFill>
                  <a:schemeClr val="lt1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⮚"/>
              <a:defRPr b="0">
                <a:solidFill>
                  <a:schemeClr val="lt1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❖"/>
              <a:defRPr b="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losing Page with Text">
  <p:cSld name="11_Closing Page with Tex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losing Page">
  <p:cSld name="12_Closing Pag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body slide" type="tx">
  <p:cSld name="TITLE_AND_BODY">
    <p:bg>
      <p:bgPr>
        <a:solidFill>
          <a:srgbClr val="FFFFFF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/>
          <p:nvPr/>
        </p:nvSpPr>
        <p:spPr>
          <a:xfrm>
            <a:off x="406950" y="352200"/>
            <a:ext cx="8330100" cy="43110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4"/>
          <p:cNvSpPr txBox="1"/>
          <p:nvPr>
            <p:ph type="title"/>
          </p:nvPr>
        </p:nvSpPr>
        <p:spPr>
          <a:xfrm>
            <a:off x="0" y="216225"/>
            <a:ext cx="9144000" cy="9138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Font typeface="Bodoni"/>
              <a:buNone/>
              <a:defRPr b="1"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1454050" y="1904925"/>
            <a:ext cx="5877000" cy="250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1pPr>
            <a:lvl2pPr indent="-317500" lvl="1" marL="914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/>
            </a:lvl2pPr>
            <a:lvl3pPr indent="-311150" lvl="2" marL="1371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  <a:defRPr sz="1300"/>
            </a:lvl3pPr>
            <a:lvl4pPr indent="-311150" lvl="3" marL="1828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•"/>
              <a:defRPr sz="1300"/>
            </a:lvl4pPr>
            <a:lvl5pPr indent="-304800" lvl="4" marL="22860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298450" lvl="6" marL="3200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/>
            </a:lvl7pPr>
            <a:lvl8pPr indent="-298450" lvl="7" marL="36576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•"/>
              <a:defRPr sz="1100"/>
            </a:lvl8pPr>
            <a:lvl9pPr indent="-292100" lvl="8" marL="4114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•"/>
              <a:defRPr sz="1000"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486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buNone/>
              <a:defRPr sz="1200">
                <a:solidFill>
                  <a:schemeClr val="lt2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7" name="Google Shape;57;p14"/>
          <p:cNvCxnSpPr/>
          <p:nvPr/>
        </p:nvCxnSpPr>
        <p:spPr>
          <a:xfrm>
            <a:off x="4233900" y="1223600"/>
            <a:ext cx="6762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FrontCover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2907792" y="3126123"/>
            <a:ext cx="57606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2907792" y="3754737"/>
            <a:ext cx="5760600" cy="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9A7"/>
              </a:buClr>
              <a:buSzPts val="2000"/>
              <a:buNone/>
              <a:defRPr b="0" i="0" sz="2000">
                <a:solidFill>
                  <a:srgbClr val="009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lide">
  <p:cSld name="2_Title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6845440" y="4804755"/>
            <a:ext cx="205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4"/>
          <p:cNvSpPr txBox="1"/>
          <p:nvPr>
            <p:ph type="title"/>
          </p:nvPr>
        </p:nvSpPr>
        <p:spPr>
          <a:xfrm>
            <a:off x="221065" y="1169964"/>
            <a:ext cx="8681700" cy="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1" i="0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wo Column Content">
  <p:cSld name="4_Two Colum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idx="1" type="body"/>
          </p:nvPr>
        </p:nvSpPr>
        <p:spPr>
          <a:xfrm>
            <a:off x="482958" y="1020112"/>
            <a:ext cx="40182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2" type="body"/>
          </p:nvPr>
        </p:nvSpPr>
        <p:spPr>
          <a:xfrm>
            <a:off x="4642836" y="1020112"/>
            <a:ext cx="4018200" cy="36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type="title"/>
          </p:nvPr>
        </p:nvSpPr>
        <p:spPr>
          <a:xfrm>
            <a:off x="482958" y="450057"/>
            <a:ext cx="81780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2925"/>
              </a:buClr>
              <a:buSzPts val="3200"/>
              <a:buFont typeface="Arial"/>
              <a:buNone/>
              <a:defRPr b="1" i="0" sz="3200">
                <a:solidFill>
                  <a:srgbClr val="2E292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2" type="sldNum"/>
          </p:nvPr>
        </p:nvSpPr>
        <p:spPr>
          <a:xfrm>
            <a:off x="6845440" y="4856213"/>
            <a:ext cx="205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wo Column Content">
  <p:cSld name="5_Two Colum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>
            <p:ph idx="1" type="body"/>
          </p:nvPr>
        </p:nvSpPr>
        <p:spPr>
          <a:xfrm>
            <a:off x="221066" y="1020112"/>
            <a:ext cx="4226400" cy="3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696544" y="1020113"/>
            <a:ext cx="4206300" cy="353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6845440" y="4856213"/>
            <a:ext cx="205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221065" y="369948"/>
            <a:ext cx="86817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421"/>
              </a:buClr>
              <a:buSzPts val="3200"/>
              <a:buFont typeface="Arial"/>
              <a:buNone/>
              <a:defRPr b="1" i="0" sz="3200">
                <a:solidFill>
                  <a:srgbClr val="EE7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Content">
  <p:cSld name="6_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idx="12" type="sldNum"/>
          </p:nvPr>
        </p:nvSpPr>
        <p:spPr>
          <a:xfrm>
            <a:off x="6845440" y="4880955"/>
            <a:ext cx="205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221065" y="1063412"/>
            <a:ext cx="8681700" cy="35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b="0">
                <a:solidFill>
                  <a:schemeClr val="dk1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Courier New"/>
              <a:buChar char="o"/>
              <a:defRPr b="0">
                <a:solidFill>
                  <a:schemeClr val="dk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>
                <a:solidFill>
                  <a:schemeClr val="dk1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⮚"/>
              <a:defRPr b="0">
                <a:solidFill>
                  <a:schemeClr val="dk1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❖"/>
              <a:defRPr b="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7"/>
          <p:cNvSpPr txBox="1"/>
          <p:nvPr>
            <p:ph type="title"/>
          </p:nvPr>
        </p:nvSpPr>
        <p:spPr>
          <a:xfrm>
            <a:off x="221065" y="524696"/>
            <a:ext cx="86817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A7"/>
              </a:buClr>
              <a:buSzPts val="3200"/>
              <a:buFont typeface="Arial"/>
              <a:buNone/>
              <a:defRPr b="1" i="0" sz="3200">
                <a:solidFill>
                  <a:srgbClr val="009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wo Column Content">
  <p:cSld name="7_Two Colum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/>
          <p:nvPr>
            <p:ph idx="2" type="pic"/>
          </p:nvPr>
        </p:nvSpPr>
        <p:spPr>
          <a:xfrm>
            <a:off x="1931157" y="1119435"/>
            <a:ext cx="3368400" cy="34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5534168" y="1119947"/>
            <a:ext cx="3368400" cy="3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2E2925"/>
              </a:buClr>
              <a:buSzPts val="1800"/>
              <a:buChar char="•"/>
              <a:defRPr b="0">
                <a:solidFill>
                  <a:srgbClr val="2E2925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650"/>
              <a:buFont typeface="Courier New"/>
              <a:buChar char="o"/>
              <a:defRPr b="0">
                <a:solidFill>
                  <a:srgbClr val="2E2925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500"/>
              <a:buFont typeface="Noto Sans Symbols"/>
              <a:buChar char="▪"/>
              <a:defRPr b="0">
                <a:solidFill>
                  <a:srgbClr val="2E2925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⮚"/>
              <a:defRPr b="0">
                <a:solidFill>
                  <a:srgbClr val="2E2925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2E2925"/>
              </a:buClr>
              <a:buSzPts val="1350"/>
              <a:buFont typeface="Noto Sans Symbols"/>
              <a:buChar char="❖"/>
              <a:defRPr b="0">
                <a:solidFill>
                  <a:srgbClr val="2E2925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6845440" y="4856213"/>
            <a:ext cx="205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8"/>
          <p:cNvSpPr txBox="1"/>
          <p:nvPr>
            <p:ph type="title"/>
          </p:nvPr>
        </p:nvSpPr>
        <p:spPr>
          <a:xfrm>
            <a:off x="1931158" y="390889"/>
            <a:ext cx="6971400" cy="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99A7"/>
              </a:buClr>
              <a:buSzPts val="3200"/>
              <a:buFont typeface="Arial"/>
              <a:buNone/>
              <a:defRPr b="1" i="0" sz="3200">
                <a:solidFill>
                  <a:srgbClr val="0099A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Chart and Table">
  <p:cSld name="8_Chart and Tab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>
            <p:ph idx="2" type="chart"/>
          </p:nvPr>
        </p:nvSpPr>
        <p:spPr>
          <a:xfrm>
            <a:off x="221065" y="1090949"/>
            <a:ext cx="4218900" cy="30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6845440" y="4856213"/>
            <a:ext cx="205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221065" y="369948"/>
            <a:ext cx="86817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421"/>
              </a:buClr>
              <a:buSzPts val="3200"/>
              <a:buFont typeface="Arial"/>
              <a:buNone/>
              <a:defRPr b="1" i="0" sz="3200">
                <a:solidFill>
                  <a:srgbClr val="EE7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wo Column Content">
  <p:cSld name="9_Two Column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4688006" y="1235121"/>
            <a:ext cx="4214700" cy="3458400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>
                <a:solidFill>
                  <a:schemeClr val="lt1"/>
                </a:solidFill>
              </a:defRPr>
            </a:lvl1pPr>
            <a:lvl2pPr indent="-333375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Courier New"/>
              <a:buChar char="o"/>
              <a:defRPr b="0"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Noto Sans Symbols"/>
              <a:buChar char="▪"/>
              <a:defRPr b="0">
                <a:solidFill>
                  <a:schemeClr val="lt1"/>
                </a:solidFill>
              </a:defRPr>
            </a:lvl3pPr>
            <a:lvl4pPr indent="-314325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⮚"/>
              <a:defRPr b="0">
                <a:solidFill>
                  <a:schemeClr val="lt1"/>
                </a:solidFill>
              </a:defRPr>
            </a:lvl4pPr>
            <a:lvl5pPr indent="-314325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Noto Sans Symbols"/>
              <a:buChar char="❖"/>
              <a:defRPr b="0">
                <a:solidFill>
                  <a:schemeClr val="lt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0"/>
          <p:cNvSpPr/>
          <p:nvPr>
            <p:ph idx="2" type="pic"/>
          </p:nvPr>
        </p:nvSpPr>
        <p:spPr>
          <a:xfrm>
            <a:off x="221065" y="1235122"/>
            <a:ext cx="4234800" cy="3458400"/>
          </a:xfrm>
          <a:prstGeom prst="rect">
            <a:avLst/>
          </a:prstGeom>
          <a:solidFill>
            <a:schemeClr val="lt1">
              <a:alpha val="0"/>
            </a:schemeClr>
          </a:solidFill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6845440" y="4856213"/>
            <a:ext cx="205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221065" y="369948"/>
            <a:ext cx="8681700" cy="5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E7421"/>
              </a:buClr>
              <a:buSzPts val="3200"/>
              <a:buFont typeface="Arial"/>
              <a:buNone/>
              <a:defRPr b="1" i="0" sz="3200">
                <a:solidFill>
                  <a:srgbClr val="EE742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21064" y="274321"/>
            <a:ext cx="8681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Open Sans"/>
              <a:buNone/>
              <a:defRPr b="0" i="0" sz="33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21064" y="1369219"/>
            <a:ext cx="8681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1" i="0" sz="18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33375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650"/>
              <a:buFont typeface="Arial"/>
              <a:buChar char="•"/>
              <a:defRPr b="0" i="0" sz="16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845440" y="4804755"/>
            <a:ext cx="20574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2E292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swallick@gips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rive.google.com/file/d/1joNTuD5YyAkXdJbiLAAeXoz_IpYGAmiJ/view?usp=sharing" TargetMode="External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hyperlink" Target="https://docs.google.com/document/d/10tHvqF-jIReZT42BSPzDpbQ4K0G8sbfyMg44eD8YeAE/edit?usp=sharing" TargetMode="External"/><Relationship Id="rId10" Type="http://schemas.openxmlformats.org/officeDocument/2006/relationships/hyperlink" Target="https://www.nebraska.gov/rules-and-regs/regsearch/Rules/Health_and_Human_Services_System/Title-172/Chapter-015.pdf" TargetMode="External"/><Relationship Id="rId13" Type="http://schemas.openxmlformats.org/officeDocument/2006/relationships/hyperlink" Target="https://cdn.website-editor.net/30f11123991548a0af708722d458e476/files/uploaded/DSM%2520V.pdf" TargetMode="External"/><Relationship Id="rId12" Type="http://schemas.openxmlformats.org/officeDocument/2006/relationships/hyperlink" Target="https://drive.google.com/file/d/17cOBLgihn279e5J00wo9qtIeL6fn2iyx/view?usp=sharing" TargetMode="Externa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txcte.org/course-binder/counseling-and-mental-health" TargetMode="External"/><Relationship Id="rId4" Type="http://schemas.openxmlformats.org/officeDocument/2006/relationships/hyperlink" Target="https://www.pearson.com/store/p/ethical-legal-and-professional-issues-in-counseling/P100002486488/9780135183816" TargetMode="External"/><Relationship Id="rId9" Type="http://schemas.openxmlformats.org/officeDocument/2006/relationships/hyperlink" Target="https://www.nebraska.gov/rules-and-regs/regsearch/Rules/Health_and_Human_Services_System/Title-172/Chapter-155.pdf" TargetMode="External"/><Relationship Id="rId5" Type="http://schemas.openxmlformats.org/officeDocument/2006/relationships/hyperlink" Target="https://www.amazon.com/Helping-Relationship-Process-Skills-8th/dp/020535520X" TargetMode="External"/><Relationship Id="rId6" Type="http://schemas.openxmlformats.org/officeDocument/2006/relationships/hyperlink" Target="https://www.amazon.com/Skilled-Helper-Problem-Management-Opportunity-Development-Interviewing/dp/1305865715" TargetMode="External"/><Relationship Id="rId7" Type="http://schemas.openxmlformats.org/officeDocument/2006/relationships/hyperlink" Target="https://www.depts.ttu.edu/hs/ccfcs/online_curriculum.php" TargetMode="External"/><Relationship Id="rId8" Type="http://schemas.openxmlformats.org/officeDocument/2006/relationships/hyperlink" Target="http://lmhp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youtu.be/Pl_RJeXS6t0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s://youtu.be/9yNYQQ_iNds" TargetMode="External"/><Relationship Id="rId10" Type="http://schemas.openxmlformats.org/officeDocument/2006/relationships/hyperlink" Target="https://drive.google.com/file/d/13bDMsVoAafC7HzZ2isKBmZCdeG07qPGE/view?usp=sharing" TargetMode="External"/><Relationship Id="rId13" Type="http://schemas.openxmlformats.org/officeDocument/2006/relationships/hyperlink" Target="https://drive.google.com/file/d/1rEmJ1OLa_gQciIXkLul0zIoiO9rgOq0G/view?usp=sharing" TargetMode="External"/><Relationship Id="rId12" Type="http://schemas.openxmlformats.org/officeDocument/2006/relationships/hyperlink" Target="https://youtu.be/JZj9anbx5oQ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nr0lXk3OLDd0gTh-71o8zaWHJ4AoNnVDhOvqhRAlB6s/edit?usp=sharing" TargetMode="External"/><Relationship Id="rId4" Type="http://schemas.openxmlformats.org/officeDocument/2006/relationships/hyperlink" Target="https://docs.google.com/document/d/1Jm44XgWdtzMeR8L-Eszdv4mWJ2zfE0WjP45aPCffpbg/edit?usp=sharing" TargetMode="External"/><Relationship Id="rId9" Type="http://schemas.openxmlformats.org/officeDocument/2006/relationships/hyperlink" Target="https://drive.google.com/file/d/1zch-rHf_9J_PfbU2tgvjZVgydTa176y0/view?usp=sharing" TargetMode="External"/><Relationship Id="rId5" Type="http://schemas.openxmlformats.org/officeDocument/2006/relationships/hyperlink" Target="https://drive.google.com/file/d/14LT3kvNlm165ee8WnDY7mtj1HL9XxAD-/view?usp=sharing" TargetMode="External"/><Relationship Id="rId6" Type="http://schemas.openxmlformats.org/officeDocument/2006/relationships/hyperlink" Target="https://drive.google.com/file/d/1cRvFo4IXqtpk81PbfC2QO-Se0IVR_ZL0/view?usp=sharing" TargetMode="External"/><Relationship Id="rId7" Type="http://schemas.openxmlformats.org/officeDocument/2006/relationships/hyperlink" Target="https://drive.google.com/file/d/1R_aKHCf_ff7pXsgQhUmVC-Ml77MMP4vU/view?usp=sharing" TargetMode="External"/><Relationship Id="rId8" Type="http://schemas.openxmlformats.org/officeDocument/2006/relationships/hyperlink" Target="https://drive.google.com/file/d/1Do3oxflqUnevx2k0FnMDb7uGVepb7YjE/view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rb.gy/wmtnz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ctrTitle"/>
          </p:nvPr>
        </p:nvSpPr>
        <p:spPr>
          <a:xfrm>
            <a:off x="2907792" y="3126123"/>
            <a:ext cx="5760600" cy="5940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Teaching Counseling and Mental Health </a:t>
            </a:r>
            <a:endParaRPr/>
          </a:p>
        </p:txBody>
      </p:sp>
      <p:sp>
        <p:nvSpPr>
          <p:cNvPr id="63" name="Google Shape;63;p15"/>
          <p:cNvSpPr txBox="1"/>
          <p:nvPr>
            <p:ph idx="1" type="subTitle"/>
          </p:nvPr>
        </p:nvSpPr>
        <p:spPr>
          <a:xfrm>
            <a:off x="2907792" y="3754737"/>
            <a:ext cx="5760600" cy="46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750"/>
              </a:spcBef>
              <a:spcAft>
                <a:spcPts val="0"/>
              </a:spcAft>
              <a:buNone/>
            </a:pPr>
            <a:r>
              <a:rPr lang="en"/>
              <a:t>Shelby Wallick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/>
          <p:nvPr>
            <p:ph idx="2" type="chart"/>
          </p:nvPr>
        </p:nvSpPr>
        <p:spPr>
          <a:xfrm>
            <a:off x="221075" y="1498975"/>
            <a:ext cx="5260500" cy="264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 would love to answer any questions or provide any help I can, reach out anytime!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swallick@gips.org</a:t>
            </a: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402-710-1856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" name="Google Shape;123;p24"/>
          <p:cNvSpPr txBox="1"/>
          <p:nvPr>
            <p:ph type="title"/>
          </p:nvPr>
        </p:nvSpPr>
        <p:spPr>
          <a:xfrm>
            <a:off x="221065" y="369948"/>
            <a:ext cx="8681700" cy="50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Reach Out Anytime!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/>
          <p:nvPr>
            <p:ph type="title"/>
          </p:nvPr>
        </p:nvSpPr>
        <p:spPr>
          <a:xfrm>
            <a:off x="1931158" y="390889"/>
            <a:ext cx="6971400" cy="474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 me introduce myself</a:t>
            </a:r>
            <a:endParaRPr/>
          </a:p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2110250" y="1196850"/>
            <a:ext cx="6613200" cy="2749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rtl="0" algn="l">
              <a:spcBef>
                <a:spcPts val="75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WSC FCS Ed grad- December 2018 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" sz="2600"/>
              <a:t>Student taught in Milford with Joyce Potthoff</a:t>
            </a:r>
            <a:endParaRPr sz="2600"/>
          </a:p>
          <a:p>
            <a:pPr indent="-393700" lvl="0" marL="457200" rtl="0" algn="l">
              <a:spcBef>
                <a:spcPts val="1000"/>
              </a:spcBef>
              <a:spcAft>
                <a:spcPts val="1000"/>
              </a:spcAft>
              <a:buSzPts val="2600"/>
              <a:buChar char="•"/>
            </a:pPr>
            <a:r>
              <a:rPr lang="en" sz="2600"/>
              <a:t>Counseling and Mental Health pathway instructor at Grand Island Senior High (GISH)</a:t>
            </a:r>
            <a:endParaRPr sz="2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221065" y="369948"/>
            <a:ext cx="8681700" cy="50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Academies of Grand Island Senior High School</a:t>
            </a:r>
            <a:endParaRPr/>
          </a:p>
        </p:txBody>
      </p:sp>
      <p:pic>
        <p:nvPicPr>
          <p:cNvPr id="75" name="Google Shape;75;p17"/>
          <p:cNvPicPr preferRelativeResize="0"/>
          <p:nvPr/>
        </p:nvPicPr>
        <p:blipFill rotWithShape="1">
          <a:blip r:embed="rId3">
            <a:alphaModFix/>
          </a:blip>
          <a:srcRect b="49073" l="25144" r="34810" t="15150"/>
          <a:stretch/>
        </p:blipFill>
        <p:spPr>
          <a:xfrm>
            <a:off x="3086140" y="3288606"/>
            <a:ext cx="2971718" cy="1505968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b="7789" l="25164" r="35250" t="51215"/>
          <a:stretch/>
        </p:blipFill>
        <p:spPr>
          <a:xfrm>
            <a:off x="167721" y="3207920"/>
            <a:ext cx="2838494" cy="16673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7" name="Google Shape;77;p17"/>
          <p:cNvPicPr preferRelativeResize="0"/>
          <p:nvPr/>
        </p:nvPicPr>
        <p:blipFill rotWithShape="1">
          <a:blip r:embed="rId5">
            <a:alphaModFix/>
          </a:blip>
          <a:srcRect b="15902" l="18825" r="24504" t="22649"/>
          <a:stretch/>
        </p:blipFill>
        <p:spPr>
          <a:xfrm>
            <a:off x="6194164" y="1283062"/>
            <a:ext cx="2838494" cy="174576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 b="6759" l="24387" r="40907" t="51202"/>
          <a:stretch/>
        </p:blipFill>
        <p:spPr>
          <a:xfrm>
            <a:off x="221075" y="1271138"/>
            <a:ext cx="2575450" cy="1769599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9" name="Google Shape;79;p17"/>
          <p:cNvPicPr preferRelativeResize="0"/>
          <p:nvPr/>
        </p:nvPicPr>
        <p:blipFill rotWithShape="1">
          <a:blip r:embed="rId4">
            <a:alphaModFix/>
          </a:blip>
          <a:srcRect b="48671" l="25322" r="35092" t="13686"/>
          <a:stretch/>
        </p:blipFill>
        <p:spPr>
          <a:xfrm>
            <a:off x="3076065" y="1354513"/>
            <a:ext cx="2971718" cy="160283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0" name="Google Shape;80;p17"/>
          <p:cNvSpPr txBox="1"/>
          <p:nvPr/>
        </p:nvSpPr>
        <p:spPr>
          <a:xfrm>
            <a:off x="6137775" y="3111600"/>
            <a:ext cx="3762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Open Sans"/>
              <a:buChar char="●"/>
            </a:pPr>
            <a:r>
              <a:rPr b="1" lang="en" sz="24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1 Fr. Academy</a:t>
            </a:r>
            <a:endParaRPr b="1" sz="240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Open Sans"/>
              <a:buChar char="●"/>
            </a:pPr>
            <a:r>
              <a:rPr b="1" lang="en" sz="24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5 Upper Level Academies</a:t>
            </a:r>
            <a:endParaRPr b="1" sz="240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9900FF"/>
              </a:buClr>
              <a:buSzPts val="2400"/>
              <a:buFont typeface="Open Sans"/>
              <a:buChar char="●"/>
            </a:pPr>
            <a:r>
              <a:rPr b="1" lang="en" sz="2400">
                <a:solidFill>
                  <a:srgbClr val="9900FF"/>
                </a:solidFill>
                <a:latin typeface="Open Sans"/>
                <a:ea typeface="Open Sans"/>
                <a:cs typeface="Open Sans"/>
                <a:sym typeface="Open Sans"/>
              </a:rPr>
              <a:t>19 Pathways</a:t>
            </a:r>
            <a:endParaRPr b="1" sz="2400">
              <a:solidFill>
                <a:srgbClr val="9900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482950" y="1020100"/>
            <a:ext cx="8078700" cy="3654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" sz="2400" u="sng"/>
              <a:t>Foundations:</a:t>
            </a:r>
            <a:r>
              <a:rPr lang="en" sz="2400"/>
              <a:t> How to live well in order to avoid as many mental health issues as possible</a:t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" sz="2400" u="sng"/>
              <a:t>Principles:</a:t>
            </a:r>
            <a:r>
              <a:rPr lang="en" sz="2400"/>
              <a:t> Careers in MH, Mental Illness, Crisis and Resilience, </a:t>
            </a:r>
            <a:r>
              <a:rPr lang="en" sz="2400"/>
              <a:t>Ethics and Legalities of Mental Health Professionals</a:t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b="1" lang="en" sz="2400" u="sng"/>
              <a:t>Advanced:</a:t>
            </a:r>
            <a:r>
              <a:rPr lang="en" sz="2400"/>
              <a:t> Applying what was learned in Foundations and Principles, Theories in Counseling </a:t>
            </a:r>
            <a:r>
              <a:rPr lang="en" sz="2400"/>
              <a:t> </a:t>
            </a:r>
            <a:endParaRPr sz="2400"/>
          </a:p>
        </p:txBody>
      </p:sp>
      <p:sp>
        <p:nvSpPr>
          <p:cNvPr id="86" name="Google Shape;86;p18"/>
          <p:cNvSpPr txBox="1"/>
          <p:nvPr>
            <p:ph type="title"/>
          </p:nvPr>
        </p:nvSpPr>
        <p:spPr>
          <a:xfrm>
            <a:off x="482958" y="450057"/>
            <a:ext cx="8178000" cy="472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Layout of CMH pathway at GISH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221065" y="1169964"/>
            <a:ext cx="8681700" cy="515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5180"/>
              <a:t>Scope and Sequences</a:t>
            </a:r>
            <a:endParaRPr sz="5180"/>
          </a:p>
        </p:txBody>
      </p:sp>
      <p:sp>
        <p:nvSpPr>
          <p:cNvPr id="92" name="Google Shape;92;p19"/>
          <p:cNvSpPr txBox="1"/>
          <p:nvPr/>
        </p:nvSpPr>
        <p:spPr>
          <a:xfrm>
            <a:off x="2139900" y="3262450"/>
            <a:ext cx="4864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Basic Scope and Sequence for each level of the pathway</a:t>
            </a:r>
            <a:endParaRPr sz="24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type="title"/>
          </p:nvPr>
        </p:nvSpPr>
        <p:spPr>
          <a:xfrm>
            <a:off x="221065" y="524696"/>
            <a:ext cx="8681700" cy="50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Would’ve been Helpful Starting Out</a:t>
            </a:r>
            <a:endParaRPr/>
          </a:p>
        </p:txBody>
      </p:sp>
      <p:sp>
        <p:nvSpPr>
          <p:cNvPr id="98" name="Google Shape;98;p20"/>
          <p:cNvSpPr txBox="1"/>
          <p:nvPr>
            <p:ph idx="1" type="body"/>
          </p:nvPr>
        </p:nvSpPr>
        <p:spPr>
          <a:xfrm>
            <a:off x="221065" y="1063412"/>
            <a:ext cx="8681700" cy="3501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Finding Resources:</a:t>
            </a:r>
            <a:endParaRPr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o"/>
            </a:pPr>
            <a:r>
              <a:rPr lang="en" u="sng">
                <a:solidFill>
                  <a:schemeClr val="hlink"/>
                </a:solidFill>
                <a:hlinkClick r:id="rId3"/>
              </a:rPr>
              <a:t>Texas CTE</a:t>
            </a:r>
            <a:endParaRPr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o"/>
            </a:pPr>
            <a:r>
              <a:rPr lang="en"/>
              <a:t>College textbooks (</a:t>
            </a:r>
            <a:r>
              <a:rPr lang="en" u="sng">
                <a:solidFill>
                  <a:schemeClr val="hlink"/>
                </a:solidFill>
                <a:hlinkClick r:id="rId4"/>
              </a:rPr>
              <a:t>Ethics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5"/>
              </a:rPr>
              <a:t>Overview of Helping 1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6"/>
              </a:rPr>
              <a:t>Overview of Helping 2</a:t>
            </a:r>
            <a:r>
              <a:rPr lang="en"/>
              <a:t>)</a:t>
            </a:r>
            <a:endParaRPr/>
          </a:p>
          <a:p>
            <a:pPr indent="-323850" lvl="2" marL="1371600" rtl="0" algn="l">
              <a:spcBef>
                <a:spcPts val="1000"/>
              </a:spcBef>
              <a:spcAft>
                <a:spcPts val="0"/>
              </a:spcAft>
              <a:buSzPts val="1500"/>
              <a:buChar char="▪"/>
            </a:pPr>
            <a:r>
              <a:rPr lang="en"/>
              <a:t>Get Instructor copies</a:t>
            </a:r>
            <a:endParaRPr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o"/>
            </a:pPr>
            <a:r>
              <a:rPr lang="en" u="sng">
                <a:solidFill>
                  <a:schemeClr val="hlink"/>
                </a:solidFill>
                <a:hlinkClick r:id="rId7"/>
              </a:rPr>
              <a:t>Texas FCS curriculum Center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Documents that have been helpful to me</a:t>
            </a:r>
            <a:endParaRPr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o"/>
            </a:pPr>
            <a:r>
              <a:rPr lang="en"/>
              <a:t>DHHS certification Requirements (</a:t>
            </a:r>
            <a:r>
              <a:rPr lang="en" u="sng">
                <a:solidFill>
                  <a:schemeClr val="hlink"/>
                </a:solidFill>
                <a:hlinkClick r:id="rId8"/>
              </a:rPr>
              <a:t>LMHP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9"/>
              </a:rPr>
              <a:t>Psychology</a:t>
            </a:r>
            <a:r>
              <a:rPr lang="en"/>
              <a:t>, </a:t>
            </a:r>
            <a:r>
              <a:rPr lang="en" u="sng">
                <a:solidFill>
                  <a:schemeClr val="hlink"/>
                </a:solidFill>
                <a:hlinkClick r:id="rId10"/>
              </a:rPr>
              <a:t>Alc/drug Counselor</a:t>
            </a:r>
            <a:r>
              <a:rPr lang="en"/>
              <a:t>.)</a:t>
            </a:r>
            <a:endParaRPr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o"/>
            </a:pPr>
            <a:r>
              <a:rPr lang="en" u="sng">
                <a:solidFill>
                  <a:schemeClr val="hlink"/>
                </a:solidFill>
                <a:hlinkClick r:id="rId11"/>
              </a:rPr>
              <a:t>Codes of Ethics</a:t>
            </a:r>
            <a:r>
              <a:rPr lang="en"/>
              <a:t> </a:t>
            </a:r>
            <a:endParaRPr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o"/>
            </a:pPr>
            <a:r>
              <a:rPr lang="en" u="sng">
                <a:solidFill>
                  <a:schemeClr val="hlink"/>
                </a:solidFill>
                <a:hlinkClick r:id="rId12"/>
              </a:rPr>
              <a:t>Ethical decision making guide</a:t>
            </a:r>
            <a:endParaRPr/>
          </a:p>
          <a:p>
            <a:pPr indent="-333375" lvl="1" marL="914400" rtl="0" algn="l">
              <a:spcBef>
                <a:spcPts val="1000"/>
              </a:spcBef>
              <a:spcAft>
                <a:spcPts val="1000"/>
              </a:spcAft>
              <a:buSzPts val="1650"/>
              <a:buChar char="o"/>
            </a:pPr>
            <a:r>
              <a:rPr lang="en" u="sng">
                <a:solidFill>
                  <a:schemeClr val="hlink"/>
                </a:solidFill>
                <a:hlinkClick r:id="rId13"/>
              </a:rPr>
              <a:t>Diagnostic Statistical Manual (DSM)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221065" y="524696"/>
            <a:ext cx="8681700" cy="50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Would’ve been Helpful Starting Out</a:t>
            </a:r>
            <a:endParaRPr/>
          </a:p>
        </p:txBody>
      </p:sp>
      <p:sp>
        <p:nvSpPr>
          <p:cNvPr id="104" name="Google Shape;104;p21"/>
          <p:cNvSpPr txBox="1"/>
          <p:nvPr>
            <p:ph idx="1" type="body"/>
          </p:nvPr>
        </p:nvSpPr>
        <p:spPr>
          <a:xfrm>
            <a:off x="221075" y="1086950"/>
            <a:ext cx="5766000" cy="122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Differences in Mental Health Professionals</a:t>
            </a:r>
            <a:endParaRPr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o"/>
            </a:pPr>
            <a:r>
              <a:rPr lang="en" u="sng">
                <a:solidFill>
                  <a:schemeClr val="hlink"/>
                </a:solidFill>
                <a:hlinkClick r:id="rId3"/>
              </a:rPr>
              <a:t>Video</a:t>
            </a:r>
            <a:r>
              <a:rPr lang="en"/>
              <a:t> and Foldable</a:t>
            </a:r>
            <a:endParaRPr/>
          </a:p>
          <a:p>
            <a:pPr indent="-333375" lvl="1" marL="914400" rtl="0" algn="l">
              <a:spcBef>
                <a:spcPts val="1000"/>
              </a:spcBef>
              <a:spcAft>
                <a:spcPts val="1000"/>
              </a:spcAft>
              <a:buSzPts val="1650"/>
              <a:buChar char="o"/>
            </a:pPr>
            <a:r>
              <a:rPr lang="en"/>
              <a:t>Chart  </a:t>
            </a:r>
            <a:endParaRPr/>
          </a:p>
        </p:txBody>
      </p:sp>
      <p:graphicFrame>
        <p:nvGraphicFramePr>
          <p:cNvPr id="105" name="Google Shape;105;p21"/>
          <p:cNvGraphicFramePr/>
          <p:nvPr/>
        </p:nvGraphicFramePr>
        <p:xfrm>
          <a:off x="3470625" y="2036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{5C843AEE-748C-44A2-B160-1809BBA50425}</a:tableStyleId>
              </a:tblPr>
              <a:tblGrid>
                <a:gridCol w="1103050"/>
                <a:gridCol w="4424200"/>
              </a:tblGrid>
              <a:tr h="512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Other (medical)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Psychiatrist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Psychiatric nurses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658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Doctorate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Psychology (PHD, Psy.D)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You can get Dr is the other ones as well, basically need a Doctoral level degree with Psych. 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804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Master’s 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LMHP- Clinical MH counselor, Clinical SW, MFT 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School Counseling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School Psychology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Psychology 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700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Bachelor’s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Psychology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Social Worker </a:t>
                      </a:r>
                      <a:endParaRPr sz="1000"/>
                    </a:p>
                    <a:p>
                      <a:pPr indent="-2921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en" sz="1000"/>
                        <a:t>Family studies, FCS, Human Services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221064" y="1457093"/>
            <a:ext cx="8681700" cy="3237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75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DSM story writing</a:t>
            </a:r>
            <a:r>
              <a:rPr lang="en"/>
              <a:t>- Example (</a:t>
            </a:r>
            <a:r>
              <a:rPr lang="en" u="sng">
                <a:solidFill>
                  <a:schemeClr val="hlink"/>
                </a:solidFill>
                <a:hlinkClick r:id="rId4"/>
              </a:rPr>
              <a:t>chart</a:t>
            </a:r>
            <a:r>
              <a:rPr lang="en"/>
              <a:t>) (</a:t>
            </a:r>
            <a:r>
              <a:rPr lang="en" u="sng">
                <a:solidFill>
                  <a:schemeClr val="hlink"/>
                </a:solidFill>
                <a:hlinkClick r:id="rId5"/>
              </a:rPr>
              <a:t>Paper</a:t>
            </a:r>
            <a:r>
              <a:rPr lang="en"/>
              <a:t>)- </a:t>
            </a:r>
            <a:r>
              <a:rPr lang="en" u="sng">
                <a:solidFill>
                  <a:schemeClr val="hlink"/>
                </a:solidFill>
                <a:hlinkClick r:id="rId6"/>
              </a:rPr>
              <a:t>Grading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Domestic Violence Case Study File Folder- </a:t>
            </a:r>
            <a:r>
              <a:rPr lang="en" u="sng">
                <a:solidFill>
                  <a:schemeClr val="hlink"/>
                </a:solidFill>
                <a:hlinkClick r:id="rId7"/>
              </a:rPr>
              <a:t>Example</a:t>
            </a:r>
            <a:r>
              <a:rPr lang="en"/>
              <a:t>- </a:t>
            </a:r>
            <a:r>
              <a:rPr lang="en" u="sng">
                <a:solidFill>
                  <a:schemeClr val="hlink"/>
                </a:solidFill>
                <a:hlinkClick r:id="rId8"/>
              </a:rPr>
              <a:t>Grading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hlink"/>
                </a:solidFill>
                <a:hlinkClick r:id="rId9"/>
              </a:rPr>
              <a:t>5 Square Puzzle Activity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hlink"/>
                </a:solidFill>
                <a:hlinkClick r:id="rId10"/>
              </a:rPr>
              <a:t>Do all people think the same</a:t>
            </a:r>
            <a:r>
              <a:rPr lang="en"/>
              <a:t> and </a:t>
            </a:r>
            <a:r>
              <a:rPr lang="en" u="sng">
                <a:solidFill>
                  <a:schemeClr val="hlink"/>
                </a:solidFill>
                <a:hlinkClick r:id="rId11"/>
              </a:rPr>
              <a:t>Middle Ground</a:t>
            </a:r>
            <a:r>
              <a:rPr lang="en"/>
              <a:t>- </a:t>
            </a:r>
            <a:r>
              <a:rPr lang="en" u="sng">
                <a:solidFill>
                  <a:schemeClr val="hlink"/>
                </a:solidFill>
                <a:hlinkClick r:id="rId12"/>
              </a:rPr>
              <a:t>Youtube Videos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u="sng">
                <a:solidFill>
                  <a:schemeClr val="hlink"/>
                </a:solidFill>
                <a:hlinkClick r:id="rId13"/>
              </a:rPr>
              <a:t>Resilience Interview Presentations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600"/>
              <a:t>*Still very much building and fixing, but if you need ideas I may have something that could help you out*</a:t>
            </a:r>
            <a:endParaRPr sz="1600"/>
          </a:p>
        </p:txBody>
      </p:sp>
      <p:sp>
        <p:nvSpPr>
          <p:cNvPr id="111" name="Google Shape;111;p22"/>
          <p:cNvSpPr txBox="1"/>
          <p:nvPr>
            <p:ph type="title"/>
          </p:nvPr>
        </p:nvSpPr>
        <p:spPr>
          <a:xfrm>
            <a:off x="221065" y="369948"/>
            <a:ext cx="8681700" cy="50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and Lessons I’ve Enjoyed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1927860" y="254727"/>
            <a:ext cx="6974700" cy="431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sz="3800"/>
              <a:t>Accessing this slideshow</a:t>
            </a:r>
            <a:endParaRPr sz="3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sz="3800"/>
              <a:t>Link: </a:t>
            </a:r>
            <a:r>
              <a:rPr lang="en" sz="3800" u="sng">
                <a:solidFill>
                  <a:schemeClr val="hlink"/>
                </a:solidFill>
                <a:hlinkClick r:id="rId3"/>
              </a:rPr>
              <a:t>https://rb.gy/wmtnz3</a:t>
            </a:r>
            <a:r>
              <a:rPr lang="en" sz="3800"/>
              <a:t> </a:t>
            </a:r>
            <a:endParaRPr sz="3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t/>
            </a:r>
            <a:endParaRPr sz="3800"/>
          </a:p>
          <a:p>
            <a:pPr indent="0" lvl="0" marL="0" rtl="0" algn="l">
              <a:spcBef>
                <a:spcPts val="750"/>
              </a:spcBef>
              <a:spcAft>
                <a:spcPts val="0"/>
              </a:spcAft>
              <a:buNone/>
            </a:pPr>
            <a:r>
              <a:rPr lang="en" sz="3800"/>
              <a:t>QR Code: </a:t>
            </a:r>
            <a:endParaRPr sz="380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5875" y="2571750"/>
            <a:ext cx="1623060" cy="201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