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notesSlides/notesSlide2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39"/>
  </p:notesMasterIdLst>
  <p:handoutMasterIdLst>
    <p:handoutMasterId r:id="rId40"/>
  </p:handoutMasterIdLst>
  <p:sldIdLst>
    <p:sldId id="256" r:id="rId5"/>
    <p:sldId id="424" r:id="rId6"/>
    <p:sldId id="530" r:id="rId7"/>
    <p:sldId id="289" r:id="rId8"/>
    <p:sldId id="258" r:id="rId9"/>
    <p:sldId id="259" r:id="rId10"/>
    <p:sldId id="570" r:id="rId11"/>
    <p:sldId id="426" r:id="rId12"/>
    <p:sldId id="569" r:id="rId13"/>
    <p:sldId id="427" r:id="rId14"/>
    <p:sldId id="315" r:id="rId15"/>
    <p:sldId id="568" r:id="rId16"/>
    <p:sldId id="511" r:id="rId17"/>
    <p:sldId id="366" r:id="rId18"/>
    <p:sldId id="507" r:id="rId19"/>
    <p:sldId id="512" r:id="rId20"/>
    <p:sldId id="353" r:id="rId21"/>
    <p:sldId id="567" r:id="rId22"/>
    <p:sldId id="421" r:id="rId23"/>
    <p:sldId id="513" r:id="rId24"/>
    <p:sldId id="514" r:id="rId25"/>
    <p:sldId id="515" r:id="rId26"/>
    <p:sldId id="516" r:id="rId27"/>
    <p:sldId id="517" r:id="rId28"/>
    <p:sldId id="518" r:id="rId29"/>
    <p:sldId id="519" r:id="rId30"/>
    <p:sldId id="277" r:id="rId31"/>
    <p:sldId id="520" r:id="rId32"/>
    <p:sldId id="521" r:id="rId33"/>
    <p:sldId id="522" r:id="rId34"/>
    <p:sldId id="532" r:id="rId35"/>
    <p:sldId id="501" r:id="rId36"/>
    <p:sldId id="566" r:id="rId37"/>
    <p:sldId id="504" r:id="rId38"/>
  </p:sldIdLst>
  <p:sldSz cx="9144000" cy="5143500" type="screen16x9"/>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44AD"/>
    <a:srgbClr val="0052A4"/>
    <a:srgbClr val="F5891F"/>
    <a:srgbClr val="0099A7"/>
    <a:srgbClr val="ED7422"/>
    <a:srgbClr val="EE7421"/>
    <a:srgbClr val="2E29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6"/>
    <p:restoredTop sz="80351" autoAdjust="0"/>
  </p:normalViewPr>
  <p:slideViewPr>
    <p:cSldViewPr snapToGrid="0">
      <p:cViewPr varScale="1">
        <p:scale>
          <a:sx n="117" d="100"/>
          <a:sy n="117" d="100"/>
        </p:scale>
        <p:origin x="774"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4F5345-4745-44C2-8DB9-FD5416F8D3E8}" type="datetimeFigureOut">
              <a:rPr lang="en-US" smtClean="0"/>
              <a:t>5/21/2021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1070D2-54DE-49B7-8FE8-10671CF626AF}" type="slidenum">
              <a:rPr lang="en-US" smtClean="0"/>
              <a:t>‹#›</a:t>
            </a:fld>
            <a:endParaRPr lang="en-US" dirty="0"/>
          </a:p>
        </p:txBody>
      </p:sp>
    </p:spTree>
    <p:extLst>
      <p:ext uri="{BB962C8B-B14F-4D97-AF65-F5344CB8AC3E}">
        <p14:creationId xmlns:p14="http://schemas.microsoft.com/office/powerpoint/2010/main" val="2363558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DE7A4-A65E-D74C-97E0-C1E4FB4F90EA}" type="datetimeFigureOut">
              <a:rPr lang="en-US" smtClean="0"/>
              <a:t>5/21/2021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9D33F-C6B3-924B-A5FB-43D2B829FDCC}" type="slidenum">
              <a:rPr lang="en-US" smtClean="0"/>
              <a:t>‹#›</a:t>
            </a:fld>
            <a:endParaRPr lang="en-US" dirty="0"/>
          </a:p>
        </p:txBody>
      </p:sp>
    </p:spTree>
    <p:extLst>
      <p:ext uri="{BB962C8B-B14F-4D97-AF65-F5344CB8AC3E}">
        <p14:creationId xmlns:p14="http://schemas.microsoft.com/office/powerpoint/2010/main" val="209085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a:t>
            </a:r>
          </a:p>
          <a:p>
            <a:endParaRPr lang="en-US" dirty="0"/>
          </a:p>
          <a:p>
            <a:r>
              <a:rPr lang="en-US" dirty="0"/>
              <a:t>I would like to take a few minutes today to share information about the MBA Learning Center. I hope this session will benefit you and answer any questions that you may have pertaining to the MBA Learning Center.  </a:t>
            </a:r>
          </a:p>
        </p:txBody>
      </p:sp>
      <p:sp>
        <p:nvSpPr>
          <p:cNvPr id="4" name="Slide Number Placeholder 3"/>
          <p:cNvSpPr>
            <a:spLocks noGrp="1"/>
          </p:cNvSpPr>
          <p:nvPr>
            <p:ph type="sldNum" sz="quarter" idx="10"/>
          </p:nvPr>
        </p:nvSpPr>
        <p:spPr/>
        <p:txBody>
          <a:bodyPr/>
          <a:lstStyle/>
          <a:p>
            <a:fld id="{C7AF03E0-1B8A-4B7D-83CA-1C2A94212CE5}" type="slidenum">
              <a:rPr lang="en-US" smtClean="0"/>
              <a:pPr/>
              <a:t>1</a:t>
            </a:fld>
            <a:endParaRPr lang="en-US" dirty="0"/>
          </a:p>
        </p:txBody>
      </p:sp>
    </p:spTree>
    <p:extLst>
      <p:ext uri="{BB962C8B-B14F-4D97-AF65-F5344CB8AC3E}">
        <p14:creationId xmlns:p14="http://schemas.microsoft.com/office/powerpoint/2010/main" val="2343480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begin building your course, you must make yourself the teacher of the course.  Go to your list of courses, locate the course that you need to add yourself to, and and click on the blue linked course name to open the course.</a:t>
            </a:r>
          </a:p>
        </p:txBody>
      </p:sp>
      <p:sp>
        <p:nvSpPr>
          <p:cNvPr id="4" name="Slide Number Placeholder 3"/>
          <p:cNvSpPr>
            <a:spLocks noGrp="1"/>
          </p:cNvSpPr>
          <p:nvPr>
            <p:ph type="sldNum" sz="quarter" idx="10"/>
          </p:nvPr>
        </p:nvSpPr>
        <p:spPr/>
        <p:txBody>
          <a:bodyPr/>
          <a:lstStyle/>
          <a:p>
            <a:fld id="{1895D593-D8AF-4F1C-8104-BD7347D04B54}" type="slidenum">
              <a:rPr lang="en-US" smtClean="0"/>
              <a:t>13</a:t>
            </a:fld>
            <a:endParaRPr lang="en-US" dirty="0"/>
          </a:p>
        </p:txBody>
      </p:sp>
    </p:spTree>
    <p:extLst>
      <p:ext uri="{BB962C8B-B14F-4D97-AF65-F5344CB8AC3E}">
        <p14:creationId xmlns:p14="http://schemas.microsoft.com/office/powerpoint/2010/main" val="464089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inside of the course, click on people located on the navigation menu and click on the +people button located on the right side of your screen.</a:t>
            </a:r>
          </a:p>
        </p:txBody>
      </p:sp>
      <p:sp>
        <p:nvSpPr>
          <p:cNvPr id="4" name="Slide Number Placeholder 3"/>
          <p:cNvSpPr>
            <a:spLocks noGrp="1"/>
          </p:cNvSpPr>
          <p:nvPr>
            <p:ph type="sldNum" sz="quarter" idx="10"/>
          </p:nvPr>
        </p:nvSpPr>
        <p:spPr/>
        <p:txBody>
          <a:bodyPr/>
          <a:lstStyle/>
          <a:p>
            <a:fld id="{1895D593-D8AF-4F1C-8104-BD7347D04B54}" type="slidenum">
              <a:rPr lang="en-US" smtClean="0"/>
              <a:t>14</a:t>
            </a:fld>
            <a:endParaRPr lang="en-US" dirty="0"/>
          </a:p>
        </p:txBody>
      </p:sp>
    </p:spTree>
    <p:extLst>
      <p:ext uri="{BB962C8B-B14F-4D97-AF65-F5344CB8AC3E}">
        <p14:creationId xmlns:p14="http://schemas.microsoft.com/office/powerpoint/2010/main" val="2974577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here you will </a:t>
            </a:r>
            <a:r>
              <a:rPr lang="en-US" baseline="0" dirty="0"/>
              <a:t>add your email address and select teacher as your role.  Select next.</a:t>
            </a:r>
            <a:endParaRPr lang="en-US" dirty="0"/>
          </a:p>
        </p:txBody>
      </p:sp>
      <p:sp>
        <p:nvSpPr>
          <p:cNvPr id="4" name="Slide Number Placeholder 3"/>
          <p:cNvSpPr>
            <a:spLocks noGrp="1"/>
          </p:cNvSpPr>
          <p:nvPr>
            <p:ph type="sldNum" sz="quarter" idx="10"/>
          </p:nvPr>
        </p:nvSpPr>
        <p:spPr/>
        <p:txBody>
          <a:bodyPr/>
          <a:lstStyle/>
          <a:p>
            <a:fld id="{1895D593-D8AF-4F1C-8104-BD7347D04B54}" type="slidenum">
              <a:rPr lang="en-US" smtClean="0"/>
              <a:t>15</a:t>
            </a:fld>
            <a:endParaRPr lang="en-US" dirty="0"/>
          </a:p>
        </p:txBody>
      </p:sp>
    </p:spTree>
    <p:extLst>
      <p:ext uri="{BB962C8B-B14F-4D97-AF65-F5344CB8AC3E}">
        <p14:creationId xmlns:p14="http://schemas.microsoft.com/office/powerpoint/2010/main" val="4165247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registered in the MBA Learning Center, your name and email information will be listed.  Select Add Users.</a:t>
            </a:r>
          </a:p>
        </p:txBody>
      </p:sp>
      <p:sp>
        <p:nvSpPr>
          <p:cNvPr id="4" name="Slide Number Placeholder 3"/>
          <p:cNvSpPr>
            <a:spLocks noGrp="1"/>
          </p:cNvSpPr>
          <p:nvPr>
            <p:ph type="sldNum" sz="quarter" idx="5"/>
          </p:nvPr>
        </p:nvSpPr>
        <p:spPr/>
        <p:txBody>
          <a:bodyPr/>
          <a:lstStyle/>
          <a:p>
            <a:fld id="{003ADE14-17CE-F148-B2E2-CF33B64F591B}" type="slidenum">
              <a:rPr lang="en-US" smtClean="0"/>
              <a:pPr/>
              <a:t>16</a:t>
            </a:fld>
            <a:endParaRPr lang="en-US" dirty="0"/>
          </a:p>
        </p:txBody>
      </p:sp>
    </p:spTree>
    <p:extLst>
      <p:ext uri="{BB962C8B-B14F-4D97-AF65-F5344CB8AC3E}">
        <p14:creationId xmlns:p14="http://schemas.microsoft.com/office/powerpoint/2010/main" val="405884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After you have added yourself, an invitation will be sent to you to accept.  Staying within your course, choose home, and you should see the invitation to join the course.  Once you accept the invitation, you will be able to build your course.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895D593-D8AF-4F1C-8104-BD7347D04B54}" type="slidenum">
              <a:rPr lang="en-US" smtClean="0"/>
              <a:t>17</a:t>
            </a:fld>
            <a:endParaRPr lang="en-US" dirty="0"/>
          </a:p>
        </p:txBody>
      </p:sp>
    </p:spTree>
    <p:extLst>
      <p:ext uri="{BB962C8B-B14F-4D97-AF65-F5344CB8AC3E}">
        <p14:creationId xmlns:p14="http://schemas.microsoft.com/office/powerpoint/2010/main" val="102769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are LAPs and why use them?</a:t>
            </a:r>
            <a:endParaRPr lang="en-US" dirty="0"/>
          </a:p>
          <a:p>
            <a:r>
              <a:rPr lang="en-US" dirty="0"/>
              <a:t>LAPs</a:t>
            </a:r>
            <a:r>
              <a:rPr lang="en-US" baseline="0" dirty="0"/>
              <a:t> are one of the major resources that MBA Research and Curriculum Center provide for teachers. LAPs is the acronym for Leadership, Attitude, Performance Modules.</a:t>
            </a:r>
          </a:p>
          <a:p>
            <a:r>
              <a:rPr lang="en-US" baseline="0" dirty="0"/>
              <a:t>LAPs are research-based and align with </a:t>
            </a:r>
            <a:r>
              <a:rPr lang="en-US" sz="1200" dirty="0"/>
              <a:t>national standards for marketing, management, finance and business administration</a:t>
            </a:r>
          </a:p>
          <a:p>
            <a:r>
              <a:rPr lang="en-US" sz="1200" dirty="0"/>
              <a:t>They provide relevant information to the topic.</a:t>
            </a:r>
          </a:p>
          <a:p>
            <a:r>
              <a:rPr lang="en-US" sz="1200" dirty="0"/>
              <a:t>LAP writers identify the target audience as high school students</a:t>
            </a:r>
          </a:p>
          <a:p>
            <a:r>
              <a:rPr lang="en-US" sz="1200" dirty="0"/>
              <a:t>Include numerous components that include a reading guide, knowledge questions, group and individual activities, PowerPoint presentation, Instruction Guide, assessments</a:t>
            </a:r>
          </a:p>
          <a:p>
            <a:r>
              <a:rPr lang="en-US" sz="1200" dirty="0"/>
              <a:t>Many</a:t>
            </a:r>
            <a:r>
              <a:rPr lang="en-US" sz="1200" baseline="0" dirty="0"/>
              <a:t> teacher do not realize that all of the </a:t>
            </a:r>
            <a:r>
              <a:rPr lang="en-US" sz="1200" dirty="0"/>
              <a:t> components of</a:t>
            </a:r>
            <a:r>
              <a:rPr lang="en-US" sz="1200" baseline="0" dirty="0"/>
              <a:t> a LAP Module</a:t>
            </a:r>
            <a:r>
              <a:rPr lang="en-US" sz="1200" dirty="0"/>
              <a:t> do not have to be used to be effective</a:t>
            </a:r>
          </a:p>
          <a:p>
            <a:endParaRPr lang="en-US" dirty="0"/>
          </a:p>
        </p:txBody>
      </p:sp>
      <p:sp>
        <p:nvSpPr>
          <p:cNvPr id="4" name="Slide Number Placeholder 3"/>
          <p:cNvSpPr>
            <a:spLocks noGrp="1"/>
          </p:cNvSpPr>
          <p:nvPr>
            <p:ph type="sldNum" sz="quarter" idx="10"/>
          </p:nvPr>
        </p:nvSpPr>
        <p:spPr/>
        <p:txBody>
          <a:bodyPr/>
          <a:lstStyle/>
          <a:p>
            <a:fld id="{B99BEE39-1C42-451D-8DAA-347F34D2E008}" type="slidenum">
              <a:rPr lang="en-US" smtClean="0"/>
              <a:t>19</a:t>
            </a:fld>
            <a:endParaRPr lang="en-US" dirty="0"/>
          </a:p>
        </p:txBody>
      </p:sp>
    </p:spTree>
    <p:extLst>
      <p:ext uri="{BB962C8B-B14F-4D97-AF65-F5344CB8AC3E}">
        <p14:creationId xmlns:p14="http://schemas.microsoft.com/office/powerpoint/2010/main" val="326392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buFont typeface="Wingdings" panose="05000000000000000000" pitchFamily="2" charset="2"/>
              <a:buChar char="§"/>
            </a:pPr>
            <a:r>
              <a:rPr lang="en-US" sz="1200" dirty="0"/>
              <a:t>MBA Learning Center Canvas </a:t>
            </a:r>
            <a:r>
              <a:rPr lang="en-US" sz="1200" b="1" dirty="0"/>
              <a:t>DOES NOT </a:t>
            </a:r>
            <a:r>
              <a:rPr lang="en-US" sz="1200" dirty="0"/>
              <a:t>communicate with your school district’s Canvas.</a:t>
            </a:r>
          </a:p>
          <a:p>
            <a:pPr marL="285750" indent="-285750">
              <a:spcBef>
                <a:spcPts val="1200"/>
              </a:spcBef>
              <a:buFont typeface="Wingdings" panose="05000000000000000000" pitchFamily="2" charset="2"/>
              <a:buChar char="§"/>
            </a:pPr>
            <a:r>
              <a:rPr lang="en-US" sz="1200" dirty="0"/>
              <a:t>You </a:t>
            </a:r>
            <a:r>
              <a:rPr lang="en-US" sz="1200" b="1" dirty="0"/>
              <a:t>cannot</a:t>
            </a:r>
            <a:r>
              <a:rPr lang="en-US" sz="1200" dirty="0"/>
              <a:t> access MBA Learning Center’s Commons from your school district’s Canvas.</a:t>
            </a:r>
          </a:p>
          <a:p>
            <a:pPr marL="285750" indent="-285750">
              <a:spcBef>
                <a:spcPts val="1200"/>
              </a:spcBef>
              <a:buFont typeface="Wingdings" panose="05000000000000000000" pitchFamily="2" charset="2"/>
              <a:buChar char="§"/>
            </a:pPr>
            <a:r>
              <a:rPr lang="en-US" sz="1200" dirty="0"/>
              <a:t>Add LAPs to your course by selecting Commons in the MBA Learning Center.</a:t>
            </a:r>
          </a:p>
          <a:p>
            <a:pPr marL="285750" indent="-285750">
              <a:spcBef>
                <a:spcPts val="1200"/>
              </a:spcBef>
              <a:buFont typeface="Wingdings" panose="05000000000000000000" pitchFamily="2" charset="2"/>
              <a:buChar char="§"/>
            </a:pPr>
            <a:r>
              <a:rPr lang="en-US" sz="1200" dirty="0"/>
              <a:t>If you are able to retrieve LAPs from your school Canvas account, please note that they were not placed there by MBA Research and the LAP information may be out of date.</a:t>
            </a:r>
          </a:p>
          <a:p>
            <a:endParaRPr lang="en-US" dirty="0"/>
          </a:p>
        </p:txBody>
      </p:sp>
      <p:sp>
        <p:nvSpPr>
          <p:cNvPr id="4" name="Slide Number Placeholder 3"/>
          <p:cNvSpPr>
            <a:spLocks noGrp="1"/>
          </p:cNvSpPr>
          <p:nvPr>
            <p:ph type="sldNum" sz="quarter" idx="5"/>
          </p:nvPr>
        </p:nvSpPr>
        <p:spPr/>
        <p:txBody>
          <a:bodyPr/>
          <a:lstStyle/>
          <a:p>
            <a:fld id="{003ADE14-17CE-F148-B2E2-CF33B64F591B}" type="slidenum">
              <a:rPr lang="en-US" smtClean="0"/>
              <a:pPr/>
              <a:t>20</a:t>
            </a:fld>
            <a:endParaRPr lang="en-US" dirty="0"/>
          </a:p>
        </p:txBody>
      </p:sp>
    </p:spTree>
    <p:extLst>
      <p:ext uri="{BB962C8B-B14F-4D97-AF65-F5344CB8AC3E}">
        <p14:creationId xmlns:p14="http://schemas.microsoft.com/office/powerpoint/2010/main" val="1613509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If this is the first time you have accessed the commons area of the MBA Learning Center, you will need to authorize the Commons database having access to your account it.  Click the Authorize button.</a:t>
            </a:r>
            <a:endParaRPr lang="en-US" dirty="0"/>
          </a:p>
          <a:p>
            <a:endParaRPr lang="en-US" dirty="0"/>
          </a:p>
        </p:txBody>
      </p:sp>
      <p:sp>
        <p:nvSpPr>
          <p:cNvPr id="4" name="Slide Number Placeholder 3"/>
          <p:cNvSpPr>
            <a:spLocks noGrp="1"/>
          </p:cNvSpPr>
          <p:nvPr>
            <p:ph type="sldNum" sz="quarter" idx="5"/>
          </p:nvPr>
        </p:nvSpPr>
        <p:spPr/>
        <p:txBody>
          <a:bodyPr/>
          <a:lstStyle/>
          <a:p>
            <a:fld id="{003ADE14-17CE-F148-B2E2-CF33B64F591B}" type="slidenum">
              <a:rPr lang="en-US" smtClean="0"/>
              <a:pPr/>
              <a:t>21</a:t>
            </a:fld>
            <a:endParaRPr lang="en-US" dirty="0"/>
          </a:p>
        </p:txBody>
      </p:sp>
    </p:spTree>
    <p:extLst>
      <p:ext uri="{BB962C8B-B14F-4D97-AF65-F5344CB8AC3E}">
        <p14:creationId xmlns:p14="http://schemas.microsoft.com/office/powerpoint/2010/main" val="2494127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Course guides identify which performance indicators have LAPs available.  The information provided in determining whether a performance indicator has a LAP includes the word LAP followed by the instructional area and number.  The LAP name should also be a part of the course material that you are reviewing.  When searching for LAPs, include either the LAP number (use a hyphen between the instructional area abbreviation and the database number or by LAP name, keywords, or subject areas.</a:t>
            </a:r>
          </a:p>
          <a:p>
            <a:endParaRPr lang="en-US" dirty="0"/>
          </a:p>
        </p:txBody>
      </p:sp>
      <p:sp>
        <p:nvSpPr>
          <p:cNvPr id="4" name="Slide Number Placeholder 3"/>
          <p:cNvSpPr>
            <a:spLocks noGrp="1"/>
          </p:cNvSpPr>
          <p:nvPr>
            <p:ph type="sldNum" sz="quarter" idx="5"/>
          </p:nvPr>
        </p:nvSpPr>
        <p:spPr/>
        <p:txBody>
          <a:bodyPr/>
          <a:lstStyle/>
          <a:p>
            <a:fld id="{003ADE14-17CE-F148-B2E2-CF33B64F591B}" type="slidenum">
              <a:rPr lang="en-US" smtClean="0"/>
              <a:pPr/>
              <a:t>22</a:t>
            </a:fld>
            <a:endParaRPr lang="en-US" dirty="0"/>
          </a:p>
        </p:txBody>
      </p:sp>
    </p:spTree>
    <p:extLst>
      <p:ext uri="{BB962C8B-B14F-4D97-AF65-F5344CB8AC3E}">
        <p14:creationId xmlns:p14="http://schemas.microsoft.com/office/powerpoint/2010/main" val="812673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Once the LAP is located, click the resource title (LAP name) to preview the contents and import the LAP.</a:t>
            </a:r>
          </a:p>
          <a:p>
            <a:endParaRPr lang="en-US" dirty="0"/>
          </a:p>
        </p:txBody>
      </p:sp>
      <p:sp>
        <p:nvSpPr>
          <p:cNvPr id="4" name="Slide Number Placeholder 3"/>
          <p:cNvSpPr>
            <a:spLocks noGrp="1"/>
          </p:cNvSpPr>
          <p:nvPr>
            <p:ph type="sldNum" sz="quarter" idx="5"/>
          </p:nvPr>
        </p:nvSpPr>
        <p:spPr/>
        <p:txBody>
          <a:bodyPr/>
          <a:lstStyle/>
          <a:p>
            <a:fld id="{003ADE14-17CE-F148-B2E2-CF33B64F591B}" type="slidenum">
              <a:rPr lang="en-US" smtClean="0"/>
              <a:pPr/>
              <a:t>23</a:t>
            </a:fld>
            <a:endParaRPr lang="en-US" dirty="0"/>
          </a:p>
        </p:txBody>
      </p:sp>
    </p:spTree>
    <p:extLst>
      <p:ext uri="{BB962C8B-B14F-4D97-AF65-F5344CB8AC3E}">
        <p14:creationId xmlns:p14="http://schemas.microsoft.com/office/powerpoint/2010/main" val="229375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goals for today’s session is accessing the Learning Center, developing a course inside of the Learning Center, adding the teacher role, retrieving content from the commons folder, and adding students.</a:t>
            </a:r>
          </a:p>
        </p:txBody>
      </p:sp>
      <p:sp>
        <p:nvSpPr>
          <p:cNvPr id="4" name="Slide Number Placeholder 3"/>
          <p:cNvSpPr>
            <a:spLocks noGrp="1"/>
          </p:cNvSpPr>
          <p:nvPr>
            <p:ph type="sldNum" sz="quarter" idx="10"/>
          </p:nvPr>
        </p:nvSpPr>
        <p:spPr/>
        <p:txBody>
          <a:bodyPr/>
          <a:lstStyle/>
          <a:p>
            <a:fld id="{1895D593-D8AF-4F1C-8104-BD7347D04B54}" type="slidenum">
              <a:rPr lang="en-US" smtClean="0"/>
              <a:t>2</a:t>
            </a:fld>
            <a:endParaRPr lang="en-US" dirty="0"/>
          </a:p>
        </p:txBody>
      </p:sp>
    </p:spTree>
    <p:extLst>
      <p:ext uri="{BB962C8B-B14F-4D97-AF65-F5344CB8AC3E}">
        <p14:creationId xmlns:p14="http://schemas.microsoft.com/office/powerpoint/2010/main" val="782027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preview allows you to see the contents of the LAP before importing.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details tab provides a description of the LAP.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version notes tab gives a history of updates made to the LAP.  If the version notes tab is grayed out, there are no updates.</a:t>
            </a:r>
          </a:p>
          <a:p>
            <a:endParaRPr lang="en-US" dirty="0"/>
          </a:p>
        </p:txBody>
      </p:sp>
      <p:sp>
        <p:nvSpPr>
          <p:cNvPr id="4" name="Slide Number Placeholder 3"/>
          <p:cNvSpPr>
            <a:spLocks noGrp="1"/>
          </p:cNvSpPr>
          <p:nvPr>
            <p:ph type="sldNum" sz="quarter" idx="5"/>
          </p:nvPr>
        </p:nvSpPr>
        <p:spPr/>
        <p:txBody>
          <a:bodyPr/>
          <a:lstStyle/>
          <a:p>
            <a:fld id="{003ADE14-17CE-F148-B2E2-CF33B64F591B}" type="slidenum">
              <a:rPr lang="en-US" smtClean="0"/>
              <a:pPr/>
              <a:t>24</a:t>
            </a:fld>
            <a:endParaRPr lang="en-US" dirty="0"/>
          </a:p>
        </p:txBody>
      </p:sp>
    </p:spTree>
    <p:extLst>
      <p:ext uri="{BB962C8B-B14F-4D97-AF65-F5344CB8AC3E}">
        <p14:creationId xmlns:p14="http://schemas.microsoft.com/office/powerpoint/2010/main" val="162934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pPr>
            <a:r>
              <a:rPr lang="en-US" dirty="0"/>
              <a:t>When you are ready to import the content, click the import/download button.  </a:t>
            </a:r>
          </a:p>
          <a:p>
            <a:pPr marL="285750" indent="-285750">
              <a:buFont typeface="Wingdings" panose="05000000000000000000" pitchFamily="2" charset="2"/>
              <a:buChar char="§"/>
            </a:pPr>
            <a:r>
              <a:rPr lang="en-US" dirty="0"/>
              <a:t>Select the course that the LAP will be imported into</a:t>
            </a:r>
          </a:p>
          <a:p>
            <a:pPr marL="285750" indent="-285750">
              <a:buFont typeface="Wingdings" panose="05000000000000000000" pitchFamily="2" charset="2"/>
              <a:buChar char="§"/>
            </a:pPr>
            <a:r>
              <a:rPr lang="en-US" dirty="0"/>
              <a:t>Select Import into Course</a:t>
            </a:r>
          </a:p>
          <a:p>
            <a:pPr marL="285750" indent="-285750">
              <a:buFont typeface="Wingdings" panose="05000000000000000000" pitchFamily="2" charset="2"/>
              <a:buChar char="§"/>
            </a:pPr>
            <a:r>
              <a:rPr lang="en-US" dirty="0"/>
              <a:t>A message will appear that the import has started</a:t>
            </a:r>
          </a:p>
        </p:txBody>
      </p:sp>
      <p:sp>
        <p:nvSpPr>
          <p:cNvPr id="4" name="Slide Number Placeholder 3"/>
          <p:cNvSpPr>
            <a:spLocks noGrp="1"/>
          </p:cNvSpPr>
          <p:nvPr>
            <p:ph type="sldNum" sz="quarter" idx="5"/>
          </p:nvPr>
        </p:nvSpPr>
        <p:spPr/>
        <p:txBody>
          <a:bodyPr/>
          <a:lstStyle/>
          <a:p>
            <a:fld id="{003ADE14-17CE-F148-B2E2-CF33B64F591B}" type="slidenum">
              <a:rPr lang="en-US" smtClean="0"/>
              <a:pPr/>
              <a:t>25</a:t>
            </a:fld>
            <a:endParaRPr lang="en-US" dirty="0"/>
          </a:p>
        </p:txBody>
      </p:sp>
    </p:spTree>
    <p:extLst>
      <p:ext uri="{BB962C8B-B14F-4D97-AF65-F5344CB8AC3E}">
        <p14:creationId xmlns:p14="http://schemas.microsoft.com/office/powerpoint/2010/main" val="276802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Select courses from the left hand menu and locate your course</a:t>
            </a:r>
          </a:p>
          <a:p>
            <a:endParaRPr lang="en-US" dirty="0"/>
          </a:p>
        </p:txBody>
      </p:sp>
      <p:sp>
        <p:nvSpPr>
          <p:cNvPr id="4" name="Slide Number Placeholder 3"/>
          <p:cNvSpPr>
            <a:spLocks noGrp="1"/>
          </p:cNvSpPr>
          <p:nvPr>
            <p:ph type="sldNum" sz="quarter" idx="5"/>
          </p:nvPr>
        </p:nvSpPr>
        <p:spPr/>
        <p:txBody>
          <a:bodyPr/>
          <a:lstStyle/>
          <a:p>
            <a:fld id="{003ADE14-17CE-F148-B2E2-CF33B64F591B}" type="slidenum">
              <a:rPr lang="en-US" smtClean="0"/>
              <a:pPr/>
              <a:t>26</a:t>
            </a:fld>
            <a:endParaRPr lang="en-US" dirty="0"/>
          </a:p>
        </p:txBody>
      </p:sp>
    </p:spTree>
    <p:extLst>
      <p:ext uri="{BB962C8B-B14F-4D97-AF65-F5344CB8AC3E}">
        <p14:creationId xmlns:p14="http://schemas.microsoft.com/office/powerpoint/2010/main" val="2866319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LAPs appear in the Modules section of the course, broken down into several manageable sections.</a:t>
            </a:r>
          </a:p>
          <a:p>
            <a:endParaRPr lang="en-US" dirty="0"/>
          </a:p>
        </p:txBody>
      </p:sp>
      <p:sp>
        <p:nvSpPr>
          <p:cNvPr id="4" name="Slide Number Placeholder 3"/>
          <p:cNvSpPr>
            <a:spLocks noGrp="1"/>
          </p:cNvSpPr>
          <p:nvPr>
            <p:ph type="sldNum" sz="quarter" idx="10"/>
          </p:nvPr>
        </p:nvSpPr>
        <p:spPr/>
        <p:txBody>
          <a:bodyPr/>
          <a:lstStyle/>
          <a:p>
            <a:fld id="{1895D593-D8AF-4F1C-8104-BD7347D04B54}" type="slidenum">
              <a:rPr lang="en-US" smtClean="0"/>
              <a:t>27</a:t>
            </a:fld>
            <a:endParaRPr lang="en-US" dirty="0"/>
          </a:p>
        </p:txBody>
      </p:sp>
    </p:spTree>
    <p:extLst>
      <p:ext uri="{BB962C8B-B14F-4D97-AF65-F5344CB8AC3E}">
        <p14:creationId xmlns:p14="http://schemas.microsoft.com/office/powerpoint/2010/main" val="3400923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dirty="0">
                <a:latin typeface="Trebuchet MS" panose="020B0603020202020204" pitchFamily="34" charset="0"/>
              </a:rPr>
              <a:t>Some important things to note:</a:t>
            </a:r>
          </a:p>
          <a:p>
            <a:pPr marL="342900" indent="-342900">
              <a:buFont typeface="Wingdings" panose="05000000000000000000" pitchFamily="2" charset="2"/>
              <a:buChar char="§"/>
            </a:pPr>
            <a:r>
              <a:rPr lang="en-US" sz="1200" dirty="0">
                <a:latin typeface="Trebuchet MS" panose="020B0603020202020204" pitchFamily="34" charset="0"/>
              </a:rPr>
              <a:t>All LAPs are modules</a:t>
            </a:r>
          </a:p>
          <a:p>
            <a:pPr marL="342900" indent="-342900">
              <a:buFont typeface="Wingdings" panose="05000000000000000000" pitchFamily="2" charset="2"/>
              <a:buChar char="§"/>
            </a:pPr>
            <a:r>
              <a:rPr lang="en-US" sz="1200" dirty="0">
                <a:latin typeface="Trebuchet MS" panose="020B0603020202020204" pitchFamily="34" charset="0"/>
              </a:rPr>
              <a:t>Sections and items in green are published (students can see and access the content)</a:t>
            </a:r>
          </a:p>
          <a:p>
            <a:pPr marL="342900" indent="-342900">
              <a:buFont typeface="Wingdings" panose="05000000000000000000" pitchFamily="2" charset="2"/>
              <a:buChar char="§"/>
            </a:pPr>
            <a:r>
              <a:rPr lang="en-US" sz="1200" dirty="0">
                <a:latin typeface="Trebuchet MS" panose="020B0603020202020204" pitchFamily="34" charset="0"/>
              </a:rPr>
              <a:t>Sections in gray are unpublished (not visible to students)</a:t>
            </a:r>
          </a:p>
          <a:p>
            <a:pPr marL="342900" indent="-342900">
              <a:buFont typeface="Wingdings" panose="05000000000000000000" pitchFamily="2" charset="2"/>
              <a:buChar char="§"/>
            </a:pPr>
            <a:r>
              <a:rPr lang="en-US" sz="1200" dirty="0">
                <a:latin typeface="Trebuchet MS" panose="020B0603020202020204" pitchFamily="34" charset="0"/>
              </a:rPr>
              <a:t>By default, the LAP and its contents come in the course as published (excludes the Instructor Section)</a:t>
            </a:r>
          </a:p>
        </p:txBody>
      </p:sp>
      <p:sp>
        <p:nvSpPr>
          <p:cNvPr id="4" name="Slide Number Placeholder 3"/>
          <p:cNvSpPr>
            <a:spLocks noGrp="1"/>
          </p:cNvSpPr>
          <p:nvPr>
            <p:ph type="sldNum" sz="quarter" idx="10"/>
          </p:nvPr>
        </p:nvSpPr>
        <p:spPr/>
        <p:txBody>
          <a:bodyPr/>
          <a:lstStyle/>
          <a:p>
            <a:fld id="{1895D593-D8AF-4F1C-8104-BD7347D04B54}" type="slidenum">
              <a:rPr lang="en-US" smtClean="0"/>
              <a:t>28</a:t>
            </a:fld>
            <a:endParaRPr lang="en-US" dirty="0"/>
          </a:p>
        </p:txBody>
      </p:sp>
    </p:spTree>
    <p:extLst>
      <p:ext uri="{BB962C8B-B14F-4D97-AF65-F5344CB8AC3E}">
        <p14:creationId xmlns:p14="http://schemas.microsoft.com/office/powerpoint/2010/main" val="2158877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Trebuchet MS" panose="020B0603020202020204" pitchFamily="34" charset="0"/>
              </a:rPr>
              <a:t>Just a note of Caution!!</a:t>
            </a:r>
          </a:p>
          <a:p>
            <a:r>
              <a:rPr lang="en-US" sz="1200" dirty="0">
                <a:latin typeface="Trebuchet MS" panose="020B0603020202020204" pitchFamily="34" charset="0"/>
              </a:rPr>
              <a:t>If you unpublish a module then republish it, all components of the module are published – including the instructor section.  You have to unpublish each item in the module individually to prevent students from seeing items that you do not want them to see!</a:t>
            </a:r>
          </a:p>
          <a:p>
            <a:endParaRPr lang="en-US" dirty="0"/>
          </a:p>
        </p:txBody>
      </p:sp>
      <p:sp>
        <p:nvSpPr>
          <p:cNvPr id="4" name="Slide Number Placeholder 3"/>
          <p:cNvSpPr>
            <a:spLocks noGrp="1"/>
          </p:cNvSpPr>
          <p:nvPr>
            <p:ph type="sldNum" sz="quarter" idx="10"/>
          </p:nvPr>
        </p:nvSpPr>
        <p:spPr/>
        <p:txBody>
          <a:bodyPr/>
          <a:lstStyle/>
          <a:p>
            <a:fld id="{1895D593-D8AF-4F1C-8104-BD7347D04B54}" type="slidenum">
              <a:rPr lang="en-US" smtClean="0"/>
              <a:t>29</a:t>
            </a:fld>
            <a:endParaRPr lang="en-US" dirty="0"/>
          </a:p>
        </p:txBody>
      </p:sp>
    </p:spTree>
    <p:extLst>
      <p:ext uri="{BB962C8B-B14F-4D97-AF65-F5344CB8AC3E}">
        <p14:creationId xmlns:p14="http://schemas.microsoft.com/office/powerpoint/2010/main" val="739488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wonder what the student’s can see, you have the ability to view the page as a student!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rebuchet MS" panose="020B0603020202020204" pitchFamily="34" charset="0"/>
              </a:rPr>
              <a:t>While inside of the course, select Student View from the menu on the right side of the screen.  This provides an extra level of assurance of what students can see and have access to.</a:t>
            </a:r>
          </a:p>
          <a:p>
            <a:endParaRPr lang="en-US" dirty="0"/>
          </a:p>
        </p:txBody>
      </p:sp>
      <p:sp>
        <p:nvSpPr>
          <p:cNvPr id="4" name="Slide Number Placeholder 3"/>
          <p:cNvSpPr>
            <a:spLocks noGrp="1"/>
          </p:cNvSpPr>
          <p:nvPr>
            <p:ph type="sldNum" sz="quarter" idx="10"/>
          </p:nvPr>
        </p:nvSpPr>
        <p:spPr/>
        <p:txBody>
          <a:bodyPr/>
          <a:lstStyle/>
          <a:p>
            <a:fld id="{1895D593-D8AF-4F1C-8104-BD7347D04B54}" type="slidenum">
              <a:rPr lang="en-US" smtClean="0"/>
              <a:t>30</a:t>
            </a:fld>
            <a:endParaRPr lang="en-US" dirty="0"/>
          </a:p>
        </p:txBody>
      </p:sp>
    </p:spTree>
    <p:extLst>
      <p:ext uri="{BB962C8B-B14F-4D97-AF65-F5344CB8AC3E}">
        <p14:creationId xmlns:p14="http://schemas.microsoft.com/office/powerpoint/2010/main" val="815380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additional option for using curriculum material in the Learning Center is coming this fall.  We will be offering Learning Center Course Guides.  </a:t>
            </a:r>
          </a:p>
          <a:p>
            <a:endParaRPr lang="en-US" sz="1200" dirty="0">
              <a:latin typeface="Trebuchet MS" panose="020B0603020202020204" pitchFamily="34" charset="0"/>
            </a:endParaRPr>
          </a:p>
          <a:p>
            <a:r>
              <a:rPr lang="en-US" sz="1200" b="1" dirty="0">
                <a:latin typeface="Trebuchet MS" panose="020B0603020202020204" pitchFamily="34" charset="0"/>
              </a:rPr>
              <a:t>If time permits, go out to the Learning Center and show live.</a:t>
            </a:r>
          </a:p>
          <a:p>
            <a:endParaRPr lang="en-US" dirty="0"/>
          </a:p>
        </p:txBody>
      </p:sp>
      <p:sp>
        <p:nvSpPr>
          <p:cNvPr id="4" name="Slide Number Placeholder 3"/>
          <p:cNvSpPr>
            <a:spLocks noGrp="1"/>
          </p:cNvSpPr>
          <p:nvPr>
            <p:ph type="sldNum" sz="quarter" idx="10"/>
          </p:nvPr>
        </p:nvSpPr>
        <p:spPr/>
        <p:txBody>
          <a:bodyPr/>
          <a:lstStyle/>
          <a:p>
            <a:fld id="{1895D593-D8AF-4F1C-8104-BD7347D04B54}" type="slidenum">
              <a:rPr lang="en-US" smtClean="0"/>
              <a:t>31</a:t>
            </a:fld>
            <a:endParaRPr lang="en-US" dirty="0"/>
          </a:p>
        </p:txBody>
      </p:sp>
    </p:spTree>
    <p:extLst>
      <p:ext uri="{BB962C8B-B14F-4D97-AF65-F5344CB8AC3E}">
        <p14:creationId xmlns:p14="http://schemas.microsoft.com/office/powerpoint/2010/main" val="1615967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stay connected to us by following us on twitter or Facebook.  I would encourage you to take a look at our website as there are other resources that you may find beneficial.  If you have any questions on any of our resources, you can call the office or email service@MBAresearch.org and someone will be happy to assist you.</a:t>
            </a:r>
          </a:p>
        </p:txBody>
      </p:sp>
      <p:sp>
        <p:nvSpPr>
          <p:cNvPr id="4" name="Slide Number Placeholder 3"/>
          <p:cNvSpPr>
            <a:spLocks noGrp="1"/>
          </p:cNvSpPr>
          <p:nvPr>
            <p:ph type="sldNum" sz="quarter" idx="5"/>
          </p:nvPr>
        </p:nvSpPr>
        <p:spPr/>
        <p:txBody>
          <a:bodyPr/>
          <a:lstStyle/>
          <a:p>
            <a:fld id="{C8B86EAE-9950-4576-A3E8-2092C97684BA}" type="slidenum">
              <a:rPr lang="en-US" smtClean="0"/>
              <a:t>33</a:t>
            </a:fld>
            <a:endParaRPr lang="en-US" dirty="0"/>
          </a:p>
        </p:txBody>
      </p:sp>
    </p:spTree>
    <p:extLst>
      <p:ext uri="{BB962C8B-B14F-4D97-AF65-F5344CB8AC3E}">
        <p14:creationId xmlns:p14="http://schemas.microsoft.com/office/powerpoint/2010/main" val="2962722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become more comfortable within the learning center environment, you will see there are new discoveries awaiting you!  We hope this session has provided you with enough information to get started and feel better about using this incredible resource.  Are there any questions?</a:t>
            </a:r>
          </a:p>
        </p:txBody>
      </p:sp>
      <p:sp>
        <p:nvSpPr>
          <p:cNvPr id="4" name="Slide Number Placeholder 3"/>
          <p:cNvSpPr>
            <a:spLocks noGrp="1"/>
          </p:cNvSpPr>
          <p:nvPr>
            <p:ph type="sldNum" sz="quarter" idx="10"/>
          </p:nvPr>
        </p:nvSpPr>
        <p:spPr/>
        <p:txBody>
          <a:bodyPr/>
          <a:lstStyle/>
          <a:p>
            <a:fld id="{1895D593-D8AF-4F1C-8104-BD7347D04B54}" type="slidenum">
              <a:rPr lang="en-US" smtClean="0"/>
              <a:t>34</a:t>
            </a:fld>
            <a:endParaRPr lang="en-US" dirty="0"/>
          </a:p>
        </p:txBody>
      </p:sp>
    </p:spTree>
    <p:extLst>
      <p:ext uri="{BB962C8B-B14F-4D97-AF65-F5344CB8AC3E}">
        <p14:creationId xmlns:p14="http://schemas.microsoft.com/office/powerpoint/2010/main" val="426420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buFont typeface="Wingdings" panose="05000000000000000000" pitchFamily="2" charset="2"/>
              <a:buNone/>
            </a:pPr>
            <a:r>
              <a:rPr lang="en-US" sz="1200" dirty="0">
                <a:latin typeface="Arial" panose="020B0604020202020204" pitchFamily="34" charset="0"/>
                <a:cs typeface="Arial" panose="020B0604020202020204" pitchFamily="34" charset="0"/>
              </a:rPr>
              <a:t>The MBA Learning Center is an interactive, digital database used for teaching business administration courses.  Canvas is the platform that is used for the Learning Center.  The learning center houses all of our Learning Activity Packages, also known as LAPs and provides access to our test item bank.  The test item bank 100% aligns with the national standards.</a:t>
            </a:r>
            <a:endParaRPr lang="en-US" dirty="0"/>
          </a:p>
        </p:txBody>
      </p:sp>
      <p:sp>
        <p:nvSpPr>
          <p:cNvPr id="4" name="Slide Number Placeholder 3"/>
          <p:cNvSpPr>
            <a:spLocks noGrp="1"/>
          </p:cNvSpPr>
          <p:nvPr>
            <p:ph type="sldNum" sz="quarter" idx="10"/>
          </p:nvPr>
        </p:nvSpPr>
        <p:spPr/>
        <p:txBody>
          <a:bodyPr/>
          <a:lstStyle/>
          <a:p>
            <a:fld id="{1895D593-D8AF-4F1C-8104-BD7347D04B54}" type="slidenum">
              <a:rPr lang="en-US" smtClean="0"/>
              <a:t>3</a:t>
            </a:fld>
            <a:endParaRPr lang="en-US" dirty="0"/>
          </a:p>
        </p:txBody>
      </p:sp>
    </p:spTree>
    <p:extLst>
      <p:ext uri="{BB962C8B-B14F-4D97-AF65-F5344CB8AC3E}">
        <p14:creationId xmlns:p14="http://schemas.microsoft.com/office/powerpoint/2010/main" val="242290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MBA Learning Center subscription is an annual subscription that is set up per school for up to five teachers at that school.  This subscription gives you access to over 300 instructional resources including Learning Activity Packages (LAPs), our test item bank, engaging activities, projects, videos, articles, and more.  You can create a shell and build your course within the MBA Learning Center and also bring your students into the Learning Center with you to give them engaging and interactive experience within your classroom.  </a:t>
            </a:r>
          </a:p>
          <a:p>
            <a:endParaRPr lang="en-US" baseline="0" dirty="0"/>
          </a:p>
          <a:p>
            <a:r>
              <a:rPr lang="en-US" baseline="0" dirty="0"/>
              <a:t>We are currently working to restructure our course content in the Learning Center by Developing Learning Center Course Guides.  These course guides will be available this fall.</a:t>
            </a:r>
          </a:p>
          <a:p>
            <a:endParaRPr lang="en-US" baseline="0" dirty="0"/>
          </a:p>
          <a:p>
            <a:r>
              <a:rPr lang="en-US" baseline="0" dirty="0"/>
              <a:t>Thanks to the Nebraska Department of Education, you have free access to the MBA Learning Center.</a:t>
            </a:r>
            <a:endParaRPr lang="en-US" dirty="0"/>
          </a:p>
        </p:txBody>
      </p:sp>
      <p:sp>
        <p:nvSpPr>
          <p:cNvPr id="4" name="Slide Number Placeholder 3"/>
          <p:cNvSpPr>
            <a:spLocks noGrp="1"/>
          </p:cNvSpPr>
          <p:nvPr>
            <p:ph type="sldNum" sz="quarter" idx="10"/>
          </p:nvPr>
        </p:nvSpPr>
        <p:spPr/>
        <p:txBody>
          <a:bodyPr/>
          <a:lstStyle/>
          <a:p>
            <a:fld id="{1895D593-D8AF-4F1C-8104-BD7347D04B54}" type="slidenum">
              <a:rPr lang="en-US" smtClean="0"/>
              <a:t>4</a:t>
            </a:fld>
            <a:endParaRPr lang="en-US" dirty="0"/>
          </a:p>
        </p:txBody>
      </p:sp>
    </p:spTree>
    <p:extLst>
      <p:ext uri="{BB962C8B-B14F-4D97-AF65-F5344CB8AC3E}">
        <p14:creationId xmlns:p14="http://schemas.microsoft.com/office/powerpoint/2010/main" val="2705408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not already signed up for The Learning Center, you will need to do that before you can access it.  Here is the information that MBA Research</a:t>
            </a:r>
            <a:r>
              <a:rPr lang="en-US" baseline="0" dirty="0"/>
              <a:t> needs from you in order to create an account for the Learning Center.  If you have not obtained an account at this point, send your name, email address (school email address required), school name, school address, city, state and zip to helpme@mbaresearch.org.  The normal turn around time is a couple of days.  </a:t>
            </a:r>
            <a:endParaRPr lang="en-US" dirty="0"/>
          </a:p>
        </p:txBody>
      </p:sp>
      <p:sp>
        <p:nvSpPr>
          <p:cNvPr id="4" name="Slide Number Placeholder 3"/>
          <p:cNvSpPr>
            <a:spLocks noGrp="1"/>
          </p:cNvSpPr>
          <p:nvPr>
            <p:ph type="sldNum" sz="quarter" idx="10"/>
          </p:nvPr>
        </p:nvSpPr>
        <p:spPr/>
        <p:txBody>
          <a:bodyPr/>
          <a:lstStyle/>
          <a:p>
            <a:fld id="{1895D593-D8AF-4F1C-8104-BD7347D04B54}" type="slidenum">
              <a:rPr lang="en-US" smtClean="0"/>
              <a:t>5</a:t>
            </a:fld>
            <a:endParaRPr lang="en-US" dirty="0"/>
          </a:p>
        </p:txBody>
      </p:sp>
    </p:spTree>
    <p:extLst>
      <p:ext uri="{BB962C8B-B14F-4D97-AF65-F5344CB8AC3E}">
        <p14:creationId xmlns:p14="http://schemas.microsoft.com/office/powerpoint/2010/main" val="3665305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The</a:t>
            </a:r>
            <a:r>
              <a:rPr lang="en-US" baseline="0" dirty="0"/>
              <a:t> Learning Center, go to mba.instructure.com.  You can also access the Learning Center through mbaresearch.org’s website and State’s Connection.</a:t>
            </a:r>
            <a:endParaRPr lang="en-US" dirty="0"/>
          </a:p>
        </p:txBody>
      </p:sp>
      <p:sp>
        <p:nvSpPr>
          <p:cNvPr id="4" name="Slide Number Placeholder 3"/>
          <p:cNvSpPr>
            <a:spLocks noGrp="1"/>
          </p:cNvSpPr>
          <p:nvPr>
            <p:ph type="sldNum" sz="quarter" idx="10"/>
          </p:nvPr>
        </p:nvSpPr>
        <p:spPr/>
        <p:txBody>
          <a:bodyPr/>
          <a:lstStyle/>
          <a:p>
            <a:fld id="{1895D593-D8AF-4F1C-8104-BD7347D04B54}" type="slidenum">
              <a:rPr lang="en-US" smtClean="0"/>
              <a:t>6</a:t>
            </a:fld>
            <a:endParaRPr lang="en-US" dirty="0"/>
          </a:p>
        </p:txBody>
      </p:sp>
    </p:spTree>
    <p:extLst>
      <p:ext uri="{BB962C8B-B14F-4D97-AF65-F5344CB8AC3E}">
        <p14:creationId xmlns:p14="http://schemas.microsoft.com/office/powerpoint/2010/main" val="1819821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you have created your account for the MBA Learning Center, the first step that you will need to do is to create an empty course.  You have to have a place to put your content, whether you import content from the commons folder or whether you upload information for your course, you have to create a place to store it.  This place is an empty course.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gray navigation menu is the global navigation menu – it is always seen on your screen regardless of where you are in the learning center.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a course, you will choose admin from the global navigation menu, then select your school name account.  From there you will select </a:t>
            </a:r>
            <a:r>
              <a:rPr lang="en-US" b="1" i="1" dirty="0"/>
              <a:t>+ course </a:t>
            </a:r>
            <a:r>
              <a:rPr lang="en-US" b="0" i="0" dirty="0"/>
              <a:t>located on the right side of your screen.</a:t>
            </a:r>
            <a:endParaRPr lang="en-US" b="1" i="1" dirty="0"/>
          </a:p>
          <a:p>
            <a:endParaRPr lang="en-US" dirty="0"/>
          </a:p>
        </p:txBody>
      </p:sp>
      <p:sp>
        <p:nvSpPr>
          <p:cNvPr id="4" name="Slide Number Placeholder 3"/>
          <p:cNvSpPr>
            <a:spLocks noGrp="1"/>
          </p:cNvSpPr>
          <p:nvPr>
            <p:ph type="sldNum" sz="quarter" idx="10"/>
          </p:nvPr>
        </p:nvSpPr>
        <p:spPr/>
        <p:txBody>
          <a:bodyPr/>
          <a:lstStyle/>
          <a:p>
            <a:fld id="{1895D593-D8AF-4F1C-8104-BD7347D04B54}" type="slidenum">
              <a:rPr lang="en-US" smtClean="0"/>
              <a:t>8</a:t>
            </a:fld>
            <a:endParaRPr lang="en-US" dirty="0"/>
          </a:p>
        </p:txBody>
      </p:sp>
    </p:spTree>
    <p:extLst>
      <p:ext uri="{BB962C8B-B14F-4D97-AF65-F5344CB8AC3E}">
        <p14:creationId xmlns:p14="http://schemas.microsoft.com/office/powerpoint/2010/main" val="354639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select +course, a dialog box will display for you to name your course.  This is step 2.</a:t>
            </a:r>
          </a:p>
          <a:p>
            <a:endParaRPr lang="en-US" dirty="0"/>
          </a:p>
          <a:p>
            <a:r>
              <a:rPr lang="en-US" dirty="0"/>
              <a:t>You will create your course name, provide a code (which</a:t>
            </a:r>
            <a:r>
              <a:rPr lang="en-US" baseline="0" dirty="0"/>
              <a:t> is something you will make up), and select the current school year.  It is not recommended to select default term.</a:t>
            </a:r>
            <a:endParaRPr lang="en-US" dirty="0"/>
          </a:p>
        </p:txBody>
      </p:sp>
      <p:sp>
        <p:nvSpPr>
          <p:cNvPr id="4" name="Slide Number Placeholder 3"/>
          <p:cNvSpPr>
            <a:spLocks noGrp="1"/>
          </p:cNvSpPr>
          <p:nvPr>
            <p:ph type="sldNum" sz="quarter" idx="10"/>
          </p:nvPr>
        </p:nvSpPr>
        <p:spPr/>
        <p:txBody>
          <a:bodyPr/>
          <a:lstStyle/>
          <a:p>
            <a:fld id="{1895D593-D8AF-4F1C-8104-BD7347D04B54}" type="slidenum">
              <a:rPr lang="en-US" smtClean="0"/>
              <a:t>10</a:t>
            </a:fld>
            <a:endParaRPr lang="en-US" dirty="0"/>
          </a:p>
        </p:txBody>
      </p:sp>
    </p:spTree>
    <p:extLst>
      <p:ext uri="{BB962C8B-B14F-4D97-AF65-F5344CB8AC3E}">
        <p14:creationId xmlns:p14="http://schemas.microsoft.com/office/powerpoint/2010/main" val="3794518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courses and you should see a green box letting you know that the course was successfully added.</a:t>
            </a:r>
          </a:p>
          <a:p>
            <a:endParaRPr lang="en-US" dirty="0"/>
          </a:p>
          <a:p>
            <a:r>
              <a:rPr lang="en-US" dirty="0"/>
              <a:t>Once you create your course shell, you will notice an additional navigation menu appears beside the global navigation menu.  This is the course navigation menu and appears anytime that you are inside of a course.  </a:t>
            </a:r>
          </a:p>
        </p:txBody>
      </p:sp>
      <p:sp>
        <p:nvSpPr>
          <p:cNvPr id="4" name="Slide Number Placeholder 3"/>
          <p:cNvSpPr>
            <a:spLocks noGrp="1"/>
          </p:cNvSpPr>
          <p:nvPr>
            <p:ph type="sldNum" sz="quarter" idx="5"/>
          </p:nvPr>
        </p:nvSpPr>
        <p:spPr/>
        <p:txBody>
          <a:bodyPr/>
          <a:lstStyle/>
          <a:p>
            <a:fld id="{1895D593-D8AF-4F1C-8104-BD7347D04B54}" type="slidenum">
              <a:rPr lang="en-US" smtClean="0"/>
              <a:t>11</a:t>
            </a:fld>
            <a:endParaRPr lang="en-US" dirty="0"/>
          </a:p>
        </p:txBody>
      </p:sp>
    </p:spTree>
    <p:extLst>
      <p:ext uri="{BB962C8B-B14F-4D97-AF65-F5344CB8AC3E}">
        <p14:creationId xmlns:p14="http://schemas.microsoft.com/office/powerpoint/2010/main" val="142076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Front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07792" y="3126123"/>
            <a:ext cx="5760720" cy="594069"/>
          </a:xfrm>
          <a:noFill/>
        </p:spPr>
        <p:txBody>
          <a:bodyPr anchor="b">
            <a:noAutofit/>
          </a:bodyPr>
          <a:lstStyle>
            <a:lvl1pPr algn="r">
              <a:defRPr sz="3600" b="1" i="0">
                <a:solidFill>
                  <a:schemeClr val="tx1"/>
                </a:solidFill>
                <a:latin typeface="Acumin Pro ExtraCondensed Smbd" panose="020B0508020202020204" pitchFamily="34" charset="77"/>
              </a:defRPr>
            </a:lvl1pPr>
          </a:lstStyle>
          <a:p>
            <a:r>
              <a:rPr lang="en-US" dirty="0"/>
              <a:t>Click to Edit Master Title Style</a:t>
            </a:r>
          </a:p>
        </p:txBody>
      </p:sp>
      <p:sp>
        <p:nvSpPr>
          <p:cNvPr id="3" name="Subtitle 2"/>
          <p:cNvSpPr>
            <a:spLocks noGrp="1"/>
          </p:cNvSpPr>
          <p:nvPr>
            <p:ph type="subTitle" idx="1" hasCustomPrompt="1"/>
          </p:nvPr>
        </p:nvSpPr>
        <p:spPr>
          <a:xfrm>
            <a:off x="2907792" y="3754737"/>
            <a:ext cx="5760720" cy="460647"/>
          </a:xfrm>
        </p:spPr>
        <p:txBody>
          <a:bodyPr>
            <a:normAutofit/>
          </a:bodyPr>
          <a:lstStyle>
            <a:lvl1pPr marL="0" indent="0" algn="r">
              <a:buNone/>
              <a:defRPr sz="2000" b="0" i="0">
                <a:solidFill>
                  <a:srgbClr val="0099A7"/>
                </a:solidFill>
                <a:latin typeface="Acumin Pro Condensed Light" panose="020B0406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4201905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Full Screen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6BB027-379C-3C42-8EA8-69AF9462E2F5}"/>
              </a:ext>
            </a:extLst>
          </p:cNvPr>
          <p:cNvSpPr>
            <a:spLocks noGrp="1"/>
          </p:cNvSpPr>
          <p:nvPr>
            <p:ph type="sldNum" sz="quarter" idx="10"/>
          </p:nvPr>
        </p:nvSpPr>
        <p:spPr/>
        <p:txBody>
          <a:bodyPr/>
          <a:lstStyle>
            <a:lvl1pPr>
              <a:defRPr>
                <a:solidFill>
                  <a:schemeClr val="bg1"/>
                </a:solidFill>
              </a:defRPr>
            </a:lvl1pPr>
          </a:lstStyle>
          <a:p>
            <a:fld id="{12BE8270-E6C9-4EB4-A3CF-969B9C7A407B}" type="slidenum">
              <a:rPr lang="en-US" smtClean="0"/>
              <a:pPr/>
              <a:t>‹#›</a:t>
            </a:fld>
            <a:endParaRPr lang="en-US" dirty="0"/>
          </a:p>
        </p:txBody>
      </p:sp>
      <p:sp>
        <p:nvSpPr>
          <p:cNvPr id="7" name="Text Placeholder 6">
            <a:extLst>
              <a:ext uri="{FF2B5EF4-FFF2-40B4-BE49-F238E27FC236}">
                <a16:creationId xmlns:a16="http://schemas.microsoft.com/office/drawing/2014/main" id="{4E0C0329-F2D6-D344-93C9-7121E532F67E}"/>
              </a:ext>
            </a:extLst>
          </p:cNvPr>
          <p:cNvSpPr>
            <a:spLocks noGrp="1"/>
          </p:cNvSpPr>
          <p:nvPr>
            <p:ph type="body" sz="quarter" idx="11"/>
          </p:nvPr>
        </p:nvSpPr>
        <p:spPr>
          <a:xfrm>
            <a:off x="1927860" y="254727"/>
            <a:ext cx="6974839" cy="4310924"/>
          </a:xfrm>
          <a:noFill/>
        </p:spPr>
        <p:txBody>
          <a:bodyPr/>
          <a:lstStyle>
            <a:lvl1pPr>
              <a:defRPr b="0">
                <a:solidFill>
                  <a:schemeClr val="bg1"/>
                </a:solidFill>
              </a:defRPr>
            </a:lvl1pPr>
            <a:lvl2pPr marL="514350" indent="-171450">
              <a:buFont typeface="Courier New" panose="02070309020205020404" pitchFamily="49" charset="0"/>
              <a:buChar char="o"/>
              <a:defRPr b="0">
                <a:solidFill>
                  <a:schemeClr val="bg1"/>
                </a:solidFill>
              </a:defRPr>
            </a:lvl2pPr>
            <a:lvl3pPr marL="857250" indent="-171450">
              <a:buFont typeface="Wingdings" pitchFamily="2" charset="2"/>
              <a:buChar char="§"/>
              <a:defRPr b="0">
                <a:solidFill>
                  <a:schemeClr val="bg1"/>
                </a:solidFill>
              </a:defRPr>
            </a:lvl3pPr>
            <a:lvl4pPr marL="1200150" indent="-171450">
              <a:buFont typeface="Wingdings" pitchFamily="2" charset="2"/>
              <a:buChar char="Ø"/>
              <a:defRPr b="0">
                <a:solidFill>
                  <a:schemeClr val="bg1"/>
                </a:solidFill>
              </a:defRPr>
            </a:lvl4pPr>
            <a:lvl5pPr marL="1543050" indent="-171450">
              <a:buFont typeface="Wingdings" pitchFamily="2" charset="2"/>
              <a:buChar char="v"/>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179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losing Page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37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losing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28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4777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2BE8270-E6C9-4EB4-A3CF-969B9C7A407B}" type="slidenum">
              <a:rPr lang="en-US" smtClean="0"/>
              <a:t>‹#›</a:t>
            </a:fld>
            <a:endParaRPr lang="en-US" dirty="0"/>
          </a:p>
        </p:txBody>
      </p:sp>
      <p:sp>
        <p:nvSpPr>
          <p:cNvPr id="7" name="Title 1">
            <a:extLst>
              <a:ext uri="{FF2B5EF4-FFF2-40B4-BE49-F238E27FC236}">
                <a16:creationId xmlns:a16="http://schemas.microsoft.com/office/drawing/2014/main" id="{9FF29C5F-28EA-B345-A0DA-3A7ED233A5E2}"/>
              </a:ext>
            </a:extLst>
          </p:cNvPr>
          <p:cNvSpPr>
            <a:spLocks noGrp="1"/>
          </p:cNvSpPr>
          <p:nvPr>
            <p:ph type="title" hasCustomPrompt="1"/>
          </p:nvPr>
        </p:nvSpPr>
        <p:spPr>
          <a:xfrm>
            <a:off x="221065" y="1169964"/>
            <a:ext cx="8681635" cy="515535"/>
          </a:xfrm>
          <a:noFill/>
        </p:spPr>
        <p:txBody>
          <a:bodyPr>
            <a:normAutofit/>
          </a:bodyPr>
          <a:lstStyle>
            <a:lvl1pPr algn="ctr">
              <a:defRPr sz="3200" b="1" i="0">
                <a:solidFill>
                  <a:schemeClr val="bg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02001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626659-522E-CF46-A3EB-ABF32DD3CF31}"/>
              </a:ext>
            </a:extLst>
          </p:cNvPr>
          <p:cNvSpPr>
            <a:spLocks noGrp="1"/>
          </p:cNvSpPr>
          <p:nvPr>
            <p:ph type="sldNum" sz="quarter" idx="12"/>
          </p:nvPr>
        </p:nvSpPr>
        <p:spPr>
          <a:xfrm>
            <a:off x="6845440" y="4804755"/>
            <a:ext cx="2057400" cy="199505"/>
          </a:xfrm>
        </p:spPr>
        <p:txBody>
          <a:bodyPr/>
          <a:lstStyle/>
          <a:p>
            <a:fld id="{12BE8270-E6C9-4EB4-A3CF-969B9C7A407B}" type="slidenum">
              <a:rPr lang="en-US" smtClean="0"/>
              <a:t>‹#›</a:t>
            </a:fld>
            <a:endParaRPr lang="en-US" dirty="0"/>
          </a:p>
        </p:txBody>
      </p:sp>
      <p:sp>
        <p:nvSpPr>
          <p:cNvPr id="10" name="Content Placeholder 2">
            <a:extLst>
              <a:ext uri="{FF2B5EF4-FFF2-40B4-BE49-F238E27FC236}">
                <a16:creationId xmlns:a16="http://schemas.microsoft.com/office/drawing/2014/main" id="{93F39795-06E3-E847-B6E3-7DEAA2D3EE2B}"/>
              </a:ext>
            </a:extLst>
          </p:cNvPr>
          <p:cNvSpPr>
            <a:spLocks noGrp="1"/>
          </p:cNvSpPr>
          <p:nvPr>
            <p:ph idx="1"/>
          </p:nvPr>
        </p:nvSpPr>
        <p:spPr>
          <a:xfrm>
            <a:off x="221064" y="1457093"/>
            <a:ext cx="8681776" cy="3238000"/>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0761823-ECD9-9149-9045-5D5404460100}"/>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chemeClr val="bg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80398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2958" y="1020112"/>
            <a:ext cx="4018210" cy="3654920"/>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2836" y="1020112"/>
            <a:ext cx="4018206" cy="3654919"/>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BDFAA74B-C86C-F34F-A931-0EBC686A2F1E}"/>
              </a:ext>
            </a:extLst>
          </p:cNvPr>
          <p:cNvSpPr>
            <a:spLocks noGrp="1"/>
          </p:cNvSpPr>
          <p:nvPr>
            <p:ph type="title" hasCustomPrompt="1"/>
          </p:nvPr>
        </p:nvSpPr>
        <p:spPr>
          <a:xfrm>
            <a:off x="482958" y="450057"/>
            <a:ext cx="8178084" cy="472571"/>
          </a:xfrm>
          <a:noFill/>
        </p:spPr>
        <p:txBody>
          <a:bodyPr>
            <a:normAutofit/>
          </a:bodyPr>
          <a:lstStyle>
            <a:lvl1pPr algn="ctr">
              <a:defRPr sz="3200" b="1" i="0">
                <a:solidFill>
                  <a:srgbClr val="2E2925"/>
                </a:solidFill>
                <a:latin typeface="Acumin Pro ExtraCondensed Med" panose="020B0508020202020204" pitchFamily="34" charset="77"/>
              </a:defRPr>
            </a:lvl1pPr>
          </a:lstStyle>
          <a:p>
            <a:r>
              <a:rPr lang="en-US" dirty="0"/>
              <a:t>Click to Edit Master Title Style</a:t>
            </a:r>
          </a:p>
        </p:txBody>
      </p:sp>
      <p:sp>
        <p:nvSpPr>
          <p:cNvPr id="8" name="Slide Number Placeholder 6">
            <a:extLst>
              <a:ext uri="{FF2B5EF4-FFF2-40B4-BE49-F238E27FC236}">
                <a16:creationId xmlns:a16="http://schemas.microsoft.com/office/drawing/2014/main" id="{5D34D173-FD49-9249-98B0-CDF18145AA03}"/>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Tree>
    <p:extLst>
      <p:ext uri="{BB962C8B-B14F-4D97-AF65-F5344CB8AC3E}">
        <p14:creationId xmlns:p14="http://schemas.microsoft.com/office/powerpoint/2010/main" val="1632023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5298BC-0D53-A94D-8E48-29026C780463}"/>
              </a:ext>
            </a:extLst>
          </p:cNvPr>
          <p:cNvSpPr txBox="1">
            <a:spLocks/>
          </p:cNvSpPr>
          <p:nvPr userDrawn="1"/>
        </p:nvSpPr>
        <p:spPr>
          <a:xfrm>
            <a:off x="221065" y="450057"/>
            <a:ext cx="8681635" cy="472571"/>
          </a:xfrm>
          <a:prstGeom prst="rect">
            <a:avLst/>
          </a:prstGeom>
          <a:noFill/>
        </p:spPr>
        <p:txBody>
          <a:bodyPr vert="horz" lIns="91440" tIns="45720" rIns="91440" bIns="45720" rtlCol="0" anchor="t" anchorCtr="0">
            <a:noAutofit/>
          </a:bodyPr>
          <a:lstStyle>
            <a:lvl1pPr algn="ctr" defTabSz="685800" rtl="0" eaLnBrk="1" latinLnBrk="0" hangingPunct="1">
              <a:lnSpc>
                <a:spcPct val="90000"/>
              </a:lnSpc>
              <a:spcBef>
                <a:spcPct val="0"/>
              </a:spcBef>
              <a:buNone/>
              <a:defRPr sz="3200" b="0" i="0" kern="1200">
                <a:solidFill>
                  <a:srgbClr val="2E2925"/>
                </a:solidFill>
                <a:latin typeface="Acumin Pro ExtraCondensed Med" panose="020B0508020202020204" pitchFamily="34" charset="77"/>
                <a:ea typeface="+mj-ea"/>
                <a:cs typeface="+mj-cs"/>
              </a:defRPr>
            </a:lvl1pPr>
          </a:lstStyle>
          <a:p>
            <a:r>
              <a:rPr lang="en-US" sz="3200" b="1" dirty="0">
                <a:solidFill>
                  <a:srgbClr val="EE7421"/>
                </a:solidFill>
              </a:rPr>
              <a:t>Click to Edit Master Title Style</a:t>
            </a:r>
          </a:p>
        </p:txBody>
      </p:sp>
      <p:sp>
        <p:nvSpPr>
          <p:cNvPr id="5" name="Content Placeholder 2">
            <a:extLst>
              <a:ext uri="{FF2B5EF4-FFF2-40B4-BE49-F238E27FC236}">
                <a16:creationId xmlns:a16="http://schemas.microsoft.com/office/drawing/2014/main" id="{0241EB8F-1D0A-2448-87CD-7473680D4DFD}"/>
              </a:ext>
            </a:extLst>
          </p:cNvPr>
          <p:cNvSpPr>
            <a:spLocks noGrp="1"/>
          </p:cNvSpPr>
          <p:nvPr>
            <p:ph sz="half" idx="1"/>
          </p:nvPr>
        </p:nvSpPr>
        <p:spPr>
          <a:xfrm>
            <a:off x="221066" y="1020112"/>
            <a:ext cx="4226391" cy="3536649"/>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2B5E0D91-911E-AA46-99F0-FE4FE70D3F95}"/>
              </a:ext>
            </a:extLst>
          </p:cNvPr>
          <p:cNvSpPr>
            <a:spLocks noGrp="1"/>
          </p:cNvSpPr>
          <p:nvPr>
            <p:ph sz="half" idx="2"/>
          </p:nvPr>
        </p:nvSpPr>
        <p:spPr>
          <a:xfrm>
            <a:off x="4696544" y="1020113"/>
            <a:ext cx="4206156" cy="3536648"/>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E3E6B1B-13C8-5B4C-8970-B79B609CA8AE}"/>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Tree>
    <p:extLst>
      <p:ext uri="{BB962C8B-B14F-4D97-AF65-F5344CB8AC3E}">
        <p14:creationId xmlns:p14="http://schemas.microsoft.com/office/powerpoint/2010/main" val="132411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DF5ED1-5C84-AE4B-B4A5-D2B1C3F1D6FD}"/>
              </a:ext>
            </a:extLst>
          </p:cNvPr>
          <p:cNvSpPr>
            <a:spLocks noGrp="1"/>
          </p:cNvSpPr>
          <p:nvPr>
            <p:ph type="sldNum" sz="quarter" idx="10"/>
          </p:nvPr>
        </p:nvSpPr>
        <p:spPr>
          <a:xfrm>
            <a:off x="6845440" y="4880955"/>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5" name="Title 1">
            <a:extLst>
              <a:ext uri="{FF2B5EF4-FFF2-40B4-BE49-F238E27FC236}">
                <a16:creationId xmlns:a16="http://schemas.microsoft.com/office/drawing/2014/main" id="{EFE53EC6-3DC9-254D-99B7-EE82DA4017FB}"/>
              </a:ext>
            </a:extLst>
          </p:cNvPr>
          <p:cNvSpPr txBox="1">
            <a:spLocks/>
          </p:cNvSpPr>
          <p:nvPr userDrawn="1"/>
        </p:nvSpPr>
        <p:spPr>
          <a:xfrm>
            <a:off x="221065" y="518637"/>
            <a:ext cx="8681635" cy="472571"/>
          </a:xfrm>
          <a:prstGeom prst="rect">
            <a:avLst/>
          </a:prstGeom>
          <a:noFill/>
        </p:spPr>
        <p:txBody>
          <a:bodyPr vert="horz" lIns="91440" tIns="45720" rIns="91440" bIns="45720" rtlCol="0" anchor="t" anchorCtr="0">
            <a:noAutofit/>
          </a:bodyPr>
          <a:lstStyle>
            <a:lvl1pPr algn="ctr" defTabSz="685800" rtl="0" eaLnBrk="1" latinLnBrk="0" hangingPunct="1">
              <a:lnSpc>
                <a:spcPct val="90000"/>
              </a:lnSpc>
              <a:spcBef>
                <a:spcPct val="0"/>
              </a:spcBef>
              <a:buNone/>
              <a:defRPr sz="3200" b="0" i="0" kern="1200">
                <a:solidFill>
                  <a:srgbClr val="2E2925"/>
                </a:solidFill>
                <a:latin typeface="Acumin Pro ExtraCondensed Med" panose="020B0508020202020204" pitchFamily="34" charset="77"/>
                <a:ea typeface="+mj-ea"/>
                <a:cs typeface="+mj-cs"/>
              </a:defRPr>
            </a:lvl1pPr>
          </a:lstStyle>
          <a:p>
            <a:r>
              <a:rPr lang="en-US" sz="3200" b="1" dirty="0">
                <a:solidFill>
                  <a:srgbClr val="0099A7"/>
                </a:solidFill>
              </a:rPr>
              <a:t>Click to Edit Master Title Style</a:t>
            </a:r>
          </a:p>
        </p:txBody>
      </p:sp>
      <p:sp>
        <p:nvSpPr>
          <p:cNvPr id="8" name="Text Placeholder 6">
            <a:extLst>
              <a:ext uri="{FF2B5EF4-FFF2-40B4-BE49-F238E27FC236}">
                <a16:creationId xmlns:a16="http://schemas.microsoft.com/office/drawing/2014/main" id="{2E33FA36-6CB9-364F-BF60-2560758D4F42}"/>
              </a:ext>
            </a:extLst>
          </p:cNvPr>
          <p:cNvSpPr>
            <a:spLocks noGrp="1"/>
          </p:cNvSpPr>
          <p:nvPr>
            <p:ph type="body" sz="quarter" idx="11"/>
          </p:nvPr>
        </p:nvSpPr>
        <p:spPr>
          <a:xfrm>
            <a:off x="221065" y="1063412"/>
            <a:ext cx="8681635" cy="3501815"/>
          </a:xfrm>
          <a:noFill/>
        </p:spPr>
        <p:txBody>
          <a:bodyPr/>
          <a:lstStyle>
            <a:lvl1pPr>
              <a:defRPr b="0">
                <a:solidFill>
                  <a:schemeClr val="tx1"/>
                </a:solidFill>
              </a:defRPr>
            </a:lvl1pPr>
            <a:lvl2pPr marL="514350" indent="-171450">
              <a:buFont typeface="Courier New" panose="02070309020205020404" pitchFamily="49" charset="0"/>
              <a:buChar char="o"/>
              <a:defRPr b="0">
                <a:solidFill>
                  <a:schemeClr val="tx1"/>
                </a:solidFill>
              </a:defRPr>
            </a:lvl2pPr>
            <a:lvl3pPr marL="857250" indent="-171450">
              <a:buFont typeface="Wingdings" pitchFamily="2" charset="2"/>
              <a:buChar char="§"/>
              <a:defRPr b="0">
                <a:solidFill>
                  <a:schemeClr val="tx1"/>
                </a:solidFill>
              </a:defRPr>
            </a:lvl3pPr>
            <a:lvl4pPr marL="1200150" indent="-171450">
              <a:buFont typeface="Wingdings" pitchFamily="2" charset="2"/>
              <a:buChar char="Ø"/>
              <a:defRPr b="0">
                <a:solidFill>
                  <a:schemeClr val="tx1"/>
                </a:solidFill>
              </a:defRPr>
            </a:lvl4pPr>
            <a:lvl5pPr marL="1543050" indent="-171450">
              <a:buFont typeface="Wingdings" pitchFamily="2" charset="2"/>
              <a:buChar char="v"/>
              <a:defRPr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596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931157" y="1119435"/>
            <a:ext cx="3368531" cy="349675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quarter" idx="13"/>
          </p:nvPr>
        </p:nvSpPr>
        <p:spPr>
          <a:xfrm>
            <a:off x="5534168" y="1119947"/>
            <a:ext cx="3368531" cy="3496184"/>
          </a:xfrm>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2489F315-BCC5-1C4D-8D31-1CA8A0CE33C5}"/>
              </a:ext>
            </a:extLst>
          </p:cNvPr>
          <p:cNvSpPr>
            <a:spLocks noGrp="1"/>
          </p:cNvSpPr>
          <p:nvPr>
            <p:ph type="sldNum" sz="quarter" idx="12"/>
          </p:nvPr>
        </p:nvSpPr>
        <p:spPr>
          <a:xfrm>
            <a:off x="6845440" y="4856213"/>
            <a:ext cx="2057400" cy="199505"/>
          </a:xfrm>
        </p:spPr>
        <p:txBody>
          <a:bodyPr/>
          <a:lstStyle>
            <a:lvl1pPr>
              <a:defRPr>
                <a:solidFill>
                  <a:schemeClr val="tx1"/>
                </a:solidFill>
              </a:defRPr>
            </a:lvl1pPr>
          </a:lstStyle>
          <a:p>
            <a:fld id="{12BE8270-E6C9-4EB4-A3CF-969B9C7A407B}" type="slidenum">
              <a:rPr lang="en-US" smtClean="0"/>
              <a:pPr/>
              <a:t>‹#›</a:t>
            </a:fld>
            <a:endParaRPr lang="en-US" dirty="0"/>
          </a:p>
        </p:txBody>
      </p:sp>
      <p:sp>
        <p:nvSpPr>
          <p:cNvPr id="11" name="Title 1">
            <a:extLst>
              <a:ext uri="{FF2B5EF4-FFF2-40B4-BE49-F238E27FC236}">
                <a16:creationId xmlns:a16="http://schemas.microsoft.com/office/drawing/2014/main" id="{23A452A4-EBFF-2640-95A3-DF7F98846DB5}"/>
              </a:ext>
            </a:extLst>
          </p:cNvPr>
          <p:cNvSpPr>
            <a:spLocks noGrp="1"/>
          </p:cNvSpPr>
          <p:nvPr>
            <p:ph type="title" hasCustomPrompt="1"/>
          </p:nvPr>
        </p:nvSpPr>
        <p:spPr>
          <a:xfrm>
            <a:off x="1931158" y="390889"/>
            <a:ext cx="6971542" cy="474650"/>
          </a:xfrm>
          <a:noFill/>
        </p:spPr>
        <p:txBody>
          <a:bodyPr>
            <a:normAutofit/>
          </a:bodyPr>
          <a:lstStyle>
            <a:lvl1pPr algn="ctr">
              <a:defRPr sz="3200" b="1" i="0">
                <a:solidFill>
                  <a:srgbClr val="0099A7"/>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382936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hart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85E1FCE0-F8B9-3644-835C-4E7859EA06EB}"/>
              </a:ext>
            </a:extLst>
          </p:cNvPr>
          <p:cNvSpPr>
            <a:spLocks noGrp="1"/>
          </p:cNvSpPr>
          <p:nvPr>
            <p:ph type="chart" sz="quarter" idx="13"/>
          </p:nvPr>
        </p:nvSpPr>
        <p:spPr>
          <a:xfrm>
            <a:off x="221065" y="1090949"/>
            <a:ext cx="4218772" cy="3053662"/>
          </a:xfrm>
        </p:spPr>
        <p:txBody>
          <a:bodyPr/>
          <a:lstStyle/>
          <a:p>
            <a:endParaRPr lang="en-US" dirty="0"/>
          </a:p>
        </p:txBody>
      </p:sp>
      <p:sp>
        <p:nvSpPr>
          <p:cNvPr id="9" name="Table Placeholder 8">
            <a:extLst>
              <a:ext uri="{FF2B5EF4-FFF2-40B4-BE49-F238E27FC236}">
                <a16:creationId xmlns:a16="http://schemas.microsoft.com/office/drawing/2014/main" id="{190D0DCD-9E05-4846-8584-E690A9520777}"/>
              </a:ext>
            </a:extLst>
          </p:cNvPr>
          <p:cNvSpPr>
            <a:spLocks noGrp="1"/>
          </p:cNvSpPr>
          <p:nvPr>
            <p:ph type="tbl" sz="quarter" idx="14"/>
          </p:nvPr>
        </p:nvSpPr>
        <p:spPr>
          <a:xfrm>
            <a:off x="4683928" y="1097280"/>
            <a:ext cx="4218772" cy="3048000"/>
          </a:xfrm>
        </p:spPr>
        <p:txBody>
          <a:bodyPr/>
          <a:lstStyle/>
          <a:p>
            <a:endParaRPr lang="en-US" dirty="0"/>
          </a:p>
        </p:txBody>
      </p:sp>
      <p:sp>
        <p:nvSpPr>
          <p:cNvPr id="10" name="Slide Number Placeholder 6">
            <a:extLst>
              <a:ext uri="{FF2B5EF4-FFF2-40B4-BE49-F238E27FC236}">
                <a16:creationId xmlns:a16="http://schemas.microsoft.com/office/drawing/2014/main" id="{31E927FB-41CD-DC44-BA2A-789D72DC03A7}"/>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7" name="Title 1">
            <a:extLst>
              <a:ext uri="{FF2B5EF4-FFF2-40B4-BE49-F238E27FC236}">
                <a16:creationId xmlns:a16="http://schemas.microsoft.com/office/drawing/2014/main" id="{ED4DC81C-397E-6D44-AD59-D36B30FC693A}"/>
              </a:ext>
            </a:extLst>
          </p:cNvPr>
          <p:cNvSpPr txBox="1">
            <a:spLocks/>
          </p:cNvSpPr>
          <p:nvPr userDrawn="1"/>
        </p:nvSpPr>
        <p:spPr>
          <a:xfrm>
            <a:off x="221065" y="450057"/>
            <a:ext cx="8681635" cy="472571"/>
          </a:xfrm>
          <a:prstGeom prst="rect">
            <a:avLst/>
          </a:prstGeom>
          <a:noFill/>
        </p:spPr>
        <p:txBody>
          <a:bodyPr vert="horz" lIns="91440" tIns="45720" rIns="91440" bIns="45720" rtlCol="0" anchor="t" anchorCtr="0">
            <a:noAutofit/>
          </a:bodyPr>
          <a:lstStyle>
            <a:lvl1pPr algn="ctr" defTabSz="685800" rtl="0" eaLnBrk="1" latinLnBrk="0" hangingPunct="1">
              <a:lnSpc>
                <a:spcPct val="90000"/>
              </a:lnSpc>
              <a:spcBef>
                <a:spcPct val="0"/>
              </a:spcBef>
              <a:buNone/>
              <a:defRPr sz="3200" b="0" i="0" kern="1200">
                <a:solidFill>
                  <a:srgbClr val="2E2925"/>
                </a:solidFill>
                <a:latin typeface="Acumin Pro ExtraCondensed Med" panose="020B0508020202020204" pitchFamily="34" charset="77"/>
                <a:ea typeface="+mj-ea"/>
                <a:cs typeface="+mj-cs"/>
              </a:defRPr>
            </a:lvl1pPr>
          </a:lstStyle>
          <a:p>
            <a:r>
              <a:rPr lang="en-US" sz="3200" b="1" dirty="0">
                <a:solidFill>
                  <a:srgbClr val="EE7421"/>
                </a:solidFill>
              </a:rPr>
              <a:t>Click to Edit Master Title Style</a:t>
            </a:r>
          </a:p>
        </p:txBody>
      </p:sp>
    </p:spTree>
    <p:extLst>
      <p:ext uri="{BB962C8B-B14F-4D97-AF65-F5344CB8AC3E}">
        <p14:creationId xmlns:p14="http://schemas.microsoft.com/office/powerpoint/2010/main" val="2646522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688006" y="1235121"/>
            <a:ext cx="4214694" cy="3458321"/>
          </a:xfrm>
          <a:solidFill>
            <a:schemeClr val="bg1">
              <a:alpha val="0"/>
            </a:schemeClr>
          </a:solidFill>
          <a:ln w="12700">
            <a:solidFill>
              <a:schemeClr val="bg1"/>
            </a:solidFill>
          </a:ln>
        </p:spPr>
        <p:txBody>
          <a:bodyPr/>
          <a:lstStyle>
            <a:lvl1pPr>
              <a:defRPr b="0">
                <a:solidFill>
                  <a:schemeClr val="bg1"/>
                </a:solidFill>
              </a:defRPr>
            </a:lvl1pPr>
            <a:lvl2pPr marL="514350" indent="-171450">
              <a:buFont typeface="Courier New" panose="02070309020205020404" pitchFamily="49" charset="0"/>
              <a:buChar char="o"/>
              <a:defRPr b="0">
                <a:solidFill>
                  <a:schemeClr val="bg1"/>
                </a:solidFill>
              </a:defRPr>
            </a:lvl2pPr>
            <a:lvl3pPr marL="857250" indent="-171450">
              <a:buFont typeface="Wingdings" pitchFamily="2" charset="2"/>
              <a:buChar char="§"/>
              <a:defRPr b="0">
                <a:solidFill>
                  <a:schemeClr val="bg1"/>
                </a:solidFill>
              </a:defRPr>
            </a:lvl3pPr>
            <a:lvl4pPr marL="1200150" indent="-171450">
              <a:buFont typeface="Wingdings" pitchFamily="2" charset="2"/>
              <a:buChar char="Ø"/>
              <a:defRPr b="0">
                <a:solidFill>
                  <a:schemeClr val="bg1"/>
                </a:solidFill>
              </a:defRPr>
            </a:lvl4pPr>
            <a:lvl5pPr marL="1543050" indent="-171450">
              <a:buFont typeface="Wingdings" pitchFamily="2" charset="2"/>
              <a:buChar char="v"/>
              <a:defRPr b="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
        <p:nvSpPr>
          <p:cNvPr id="10" name="Picture Placeholder 9"/>
          <p:cNvSpPr>
            <a:spLocks noGrp="1"/>
          </p:cNvSpPr>
          <p:nvPr>
            <p:ph type="pic" sz="quarter" idx="14"/>
          </p:nvPr>
        </p:nvSpPr>
        <p:spPr>
          <a:xfrm>
            <a:off x="221065" y="1235122"/>
            <a:ext cx="4234928" cy="3458322"/>
          </a:xfrm>
          <a:solidFill>
            <a:schemeClr val="bg1">
              <a:alpha val="0"/>
            </a:schemeClr>
          </a:solidFill>
          <a:ln w="12700">
            <a:solidFill>
              <a:schemeClr val="bg1"/>
            </a:solidFill>
          </a:ln>
        </p:spPr>
        <p:txBody>
          <a:bodyPr/>
          <a:lstStyle>
            <a:lvl1pPr>
              <a:defRPr b="0">
                <a:solidFill>
                  <a:schemeClr val="bg1"/>
                </a:solidFill>
              </a:defRPr>
            </a:lvl1pPr>
          </a:lstStyle>
          <a:p>
            <a:endParaRPr lang="en-US" dirty="0"/>
          </a:p>
        </p:txBody>
      </p:sp>
      <p:sp>
        <p:nvSpPr>
          <p:cNvPr id="11" name="Slide Number Placeholder 6">
            <a:extLst>
              <a:ext uri="{FF2B5EF4-FFF2-40B4-BE49-F238E27FC236}">
                <a16:creationId xmlns:a16="http://schemas.microsoft.com/office/drawing/2014/main" id="{05C09F8E-A8AE-C644-A2A9-0E73518E2A3E}"/>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9" name="Title 1">
            <a:extLst>
              <a:ext uri="{FF2B5EF4-FFF2-40B4-BE49-F238E27FC236}">
                <a16:creationId xmlns:a16="http://schemas.microsoft.com/office/drawing/2014/main" id="{DD06E821-84E0-E844-930E-FD929245A297}"/>
              </a:ext>
            </a:extLst>
          </p:cNvPr>
          <p:cNvSpPr txBox="1">
            <a:spLocks/>
          </p:cNvSpPr>
          <p:nvPr userDrawn="1"/>
        </p:nvSpPr>
        <p:spPr>
          <a:xfrm>
            <a:off x="221065" y="450057"/>
            <a:ext cx="8681635" cy="472571"/>
          </a:xfrm>
          <a:prstGeom prst="rect">
            <a:avLst/>
          </a:prstGeom>
          <a:noFill/>
        </p:spPr>
        <p:txBody>
          <a:bodyPr vert="horz" lIns="91440" tIns="45720" rIns="91440" bIns="45720" rtlCol="0" anchor="t" anchorCtr="0">
            <a:noAutofit/>
          </a:bodyPr>
          <a:lstStyle>
            <a:lvl1pPr algn="ctr" defTabSz="685800" rtl="0" eaLnBrk="1" latinLnBrk="0" hangingPunct="1">
              <a:lnSpc>
                <a:spcPct val="90000"/>
              </a:lnSpc>
              <a:spcBef>
                <a:spcPct val="0"/>
              </a:spcBef>
              <a:buNone/>
              <a:defRPr sz="3200" b="0" i="0" kern="1200">
                <a:solidFill>
                  <a:srgbClr val="2E2925"/>
                </a:solidFill>
                <a:latin typeface="Acumin Pro ExtraCondensed Med" panose="020B0508020202020204" pitchFamily="34" charset="77"/>
                <a:ea typeface="+mj-ea"/>
                <a:cs typeface="+mj-cs"/>
              </a:defRPr>
            </a:lvl1pPr>
          </a:lstStyle>
          <a:p>
            <a:r>
              <a:rPr lang="en-US" sz="3200" b="1" dirty="0">
                <a:solidFill>
                  <a:srgbClr val="EE7421"/>
                </a:solidFill>
              </a:rPr>
              <a:t>Click to Edit Master Title Style</a:t>
            </a:r>
          </a:p>
        </p:txBody>
      </p:sp>
    </p:spTree>
    <p:extLst>
      <p:ext uri="{BB962C8B-B14F-4D97-AF65-F5344CB8AC3E}">
        <p14:creationId xmlns:p14="http://schemas.microsoft.com/office/powerpoint/2010/main" val="2325356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1064" y="274321"/>
            <a:ext cx="8681776" cy="994172"/>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221064" y="1369219"/>
            <a:ext cx="8681776"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845440" y="4804755"/>
            <a:ext cx="2057400" cy="199505"/>
          </a:xfrm>
          <a:prstGeom prst="rect">
            <a:avLst/>
          </a:prstGeom>
        </p:spPr>
        <p:txBody>
          <a:bodyPr vert="horz" lIns="91440" tIns="45720" rIns="91440" bIns="45720" rtlCol="0" anchor="ctr"/>
          <a:lstStyle>
            <a:lvl1pPr algn="r">
              <a:defRPr sz="900">
                <a:solidFill>
                  <a:srgbClr val="2E2925"/>
                </a:solidFill>
                <a:latin typeface="Myriad Pro" panose="020B0503030403020204" pitchFamily="34" charset="0"/>
              </a:defRPr>
            </a:lvl1pPr>
          </a:lstStyle>
          <a:p>
            <a:fld id="{12BE8270-E6C9-4EB4-A3CF-969B9C7A407B}" type="slidenum">
              <a:rPr lang="en-US" smtClean="0"/>
              <a:pPr/>
              <a:t>‹#›</a:t>
            </a:fld>
            <a:endParaRPr lang="en-US" dirty="0"/>
          </a:p>
        </p:txBody>
      </p:sp>
    </p:spTree>
    <p:custDataLst>
      <p:tags r:id="rId15"/>
    </p:custDataLst>
    <p:extLst>
      <p:ext uri="{BB962C8B-B14F-4D97-AF65-F5344CB8AC3E}">
        <p14:creationId xmlns:p14="http://schemas.microsoft.com/office/powerpoint/2010/main" val="38789114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0" r:id="rId3"/>
    <p:sldLayoutId id="2147483677" r:id="rId4"/>
    <p:sldLayoutId id="2147483691" r:id="rId5"/>
    <p:sldLayoutId id="2147483692" r:id="rId6"/>
    <p:sldLayoutId id="2147483686" r:id="rId7"/>
    <p:sldLayoutId id="2147483689" r:id="rId8"/>
    <p:sldLayoutId id="2147483685" r:id="rId9"/>
    <p:sldLayoutId id="2147483690" r:id="rId10"/>
    <p:sldLayoutId id="2147483688" r:id="rId11"/>
    <p:sldLayoutId id="2147483687" r:id="rId12"/>
    <p:sldLayoutId id="2147483693" r:id="rId13"/>
  </p:sldLayoutIdLst>
  <p:txStyles>
    <p:titleStyle>
      <a:lvl1pPr algn="l" defTabSz="685800" rtl="0" eaLnBrk="1" latinLnBrk="0" hangingPunct="1">
        <a:lnSpc>
          <a:spcPct val="90000"/>
        </a:lnSpc>
        <a:spcBef>
          <a:spcPct val="0"/>
        </a:spcBef>
        <a:buNone/>
        <a:defRPr sz="3300" b="0" kern="1200">
          <a:solidFill>
            <a:schemeClr val="bg1"/>
          </a:solidFill>
          <a:latin typeface="Myriad Pro Cond" panose="020B0506030403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b="1" kern="1200">
          <a:solidFill>
            <a:schemeClr val="bg1"/>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50" kern="1200">
          <a:solidFill>
            <a:schemeClr val="bg1"/>
          </a:solidFill>
          <a:latin typeface="Myriad Pro" panose="020B0503030403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yriad Pro" panose="020B05030304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yriad Pro" panose="020B05030304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yriad Pro" panose="020B05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17.tm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18.tmp"/></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19.tm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7.xml"/><Relationship Id="rId5" Type="http://schemas.openxmlformats.org/officeDocument/2006/relationships/image" Target="../media/image21.tmp"/><Relationship Id="rId4" Type="http://schemas.openxmlformats.org/officeDocument/2006/relationships/image" Target="../media/image20.tm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22.tm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23.tm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24.tmp"/></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23.xml"/><Relationship Id="rId4" Type="http://schemas.openxmlformats.org/officeDocument/2006/relationships/image" Target="../media/image25.tm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24.xml"/><Relationship Id="rId4" Type="http://schemas.openxmlformats.org/officeDocument/2006/relationships/image" Target="../media/image26.tm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5.xml"/><Relationship Id="rId4" Type="http://schemas.openxmlformats.org/officeDocument/2006/relationships/image" Target="../media/image27.tmp"/></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28.tm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29.tmp"/></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30.tmp"/></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image" Target="../media/image31.tmp"/></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32.tm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31.xml"/><Relationship Id="rId4" Type="http://schemas.openxmlformats.org/officeDocument/2006/relationships/image" Target="../media/image33.tmp"/></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32.xml"/><Relationship Id="rId4" Type="http://schemas.openxmlformats.org/officeDocument/2006/relationships/image" Target="../media/image34.tm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slideLayout" Target="../slideLayouts/slideLayout13.xml"/><Relationship Id="rId1" Type="http://schemas.openxmlformats.org/officeDocument/2006/relationships/tags" Target="../tags/tag3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3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www.mbaresearch.org/"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7.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hyperlink" Target="mailto:helpme@mbaresearch.org"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hyperlink" Target="https://mba.instructure.com/" TargetMode="Externa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16.tmp"/><Relationship Id="rId4" Type="http://schemas.openxmlformats.org/officeDocument/2006/relationships/image" Target="../media/image15.tmp"/></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9596" y="2757054"/>
            <a:ext cx="6464808" cy="622529"/>
          </a:xfrm>
        </p:spPr>
        <p:txBody>
          <a:bodyPr>
            <a:noAutofit/>
          </a:bodyPr>
          <a:lstStyle/>
          <a:p>
            <a:pPr algn="ctr"/>
            <a:br>
              <a:rPr lang="en-US" sz="2800" dirty="0">
                <a:latin typeface="Segoe UI" panose="020B0502040204020203" pitchFamily="34" charset="0"/>
                <a:cs typeface="Segoe UI" panose="020B0502040204020203" pitchFamily="34" charset="0"/>
              </a:rPr>
            </a:br>
            <a:r>
              <a:rPr lang="en-US" sz="2800" dirty="0">
                <a:latin typeface="Segoe UI" panose="020B0502040204020203" pitchFamily="34" charset="0"/>
                <a:cs typeface="Segoe UI" panose="020B0502040204020203" pitchFamily="34" charset="0"/>
              </a:rPr>
              <a:t>The MBA Learning Center</a:t>
            </a:r>
          </a:p>
        </p:txBody>
      </p:sp>
      <p:sp>
        <p:nvSpPr>
          <p:cNvPr id="8" name="Subtitle 2"/>
          <p:cNvSpPr>
            <a:spLocks noGrp="1"/>
          </p:cNvSpPr>
          <p:nvPr>
            <p:ph type="subTitle" idx="1"/>
          </p:nvPr>
        </p:nvSpPr>
        <p:spPr>
          <a:xfrm>
            <a:off x="2029690" y="3977355"/>
            <a:ext cx="6858000" cy="767826"/>
          </a:xfrm>
        </p:spPr>
        <p:txBody>
          <a:bodyPr vert="horz" lIns="68580" tIns="34290" rIns="68580" bIns="34290" rtlCol="0" anchor="t">
            <a:noAutofit/>
          </a:bodyPr>
          <a:lstStyle/>
          <a:p>
            <a:pPr>
              <a:spcBef>
                <a:spcPts val="300"/>
              </a:spcBef>
            </a:pPr>
            <a:r>
              <a:rPr lang="en-US" sz="1400" dirty="0">
                <a:solidFill>
                  <a:schemeClr val="bg1">
                    <a:lumMod val="50000"/>
                  </a:schemeClr>
                </a:solidFill>
                <a:latin typeface="Segoe UI" panose="020B0502040204020203" pitchFamily="34" charset="0"/>
                <a:cs typeface="Segoe UI" panose="020B0502040204020203" pitchFamily="34" charset="0"/>
              </a:rPr>
              <a:t>Tammy B. Cyrus</a:t>
            </a:r>
          </a:p>
          <a:p>
            <a:pPr>
              <a:spcBef>
                <a:spcPts val="300"/>
              </a:spcBef>
            </a:pPr>
            <a:r>
              <a:rPr lang="en-US" sz="1400" dirty="0">
                <a:solidFill>
                  <a:schemeClr val="bg1">
                    <a:lumMod val="50000"/>
                  </a:schemeClr>
                </a:solidFill>
                <a:latin typeface="Segoe UI" panose="020B0502040204020203" pitchFamily="34" charset="0"/>
                <a:cs typeface="Segoe UI" panose="020B0502040204020203" pitchFamily="34" charset="0"/>
              </a:rPr>
              <a:t>Director of Professional Development</a:t>
            </a:r>
          </a:p>
          <a:p>
            <a:pPr>
              <a:spcBef>
                <a:spcPts val="300"/>
              </a:spcBef>
            </a:pPr>
            <a:r>
              <a:rPr lang="en-US" sz="1400" dirty="0">
                <a:solidFill>
                  <a:schemeClr val="bg1">
                    <a:lumMod val="50000"/>
                  </a:schemeClr>
                </a:solidFill>
                <a:latin typeface="Segoe UI" panose="020B0502040204020203" pitchFamily="34" charset="0"/>
                <a:cs typeface="Segoe UI" panose="020B0502040204020203" pitchFamily="34" charset="0"/>
              </a:rPr>
              <a:t>MBA Research &amp; Curriculum Center</a:t>
            </a:r>
          </a:p>
          <a:p>
            <a:pPr>
              <a:spcBef>
                <a:spcPts val="300"/>
              </a:spcBef>
            </a:pPr>
            <a:endParaRPr lang="en-US" sz="1400" dirty="0">
              <a:solidFill>
                <a:schemeClr val="bg1">
                  <a:lumMod val="50000"/>
                </a:schemeClr>
              </a:solidFill>
              <a:latin typeface="Segoe UI" panose="020B0502040204020203" pitchFamily="34" charset="0"/>
              <a:cs typeface="Segoe UI" panose="020B0502040204020203" pitchFamily="34" charset="0"/>
            </a:endParaRPr>
          </a:p>
        </p:txBody>
      </p:sp>
      <p:pic>
        <p:nvPicPr>
          <p:cNvPr id="5" name="Picture 4" descr="MBA logo.png">
            <a:extLst>
              <a:ext uri="{FF2B5EF4-FFF2-40B4-BE49-F238E27FC236}">
                <a16:creationId xmlns:a16="http://schemas.microsoft.com/office/drawing/2014/main" id="{D0197024-31D8-4621-ADBA-E10B731AE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0929" y="4693498"/>
            <a:ext cx="1416761" cy="358510"/>
          </a:xfrm>
          <a:prstGeom prst="rect">
            <a:avLst/>
          </a:prstGeom>
        </p:spPr>
      </p:pic>
    </p:spTree>
    <p:custDataLst>
      <p:tags r:id="rId1"/>
    </p:custDataLst>
    <p:extLst>
      <p:ext uri="{BB962C8B-B14F-4D97-AF65-F5344CB8AC3E}">
        <p14:creationId xmlns:p14="http://schemas.microsoft.com/office/powerpoint/2010/main" val="1985728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32A7B-EEA1-4A5C-9BA4-245D262F11EE}"/>
              </a:ext>
            </a:extLst>
          </p:cNvPr>
          <p:cNvSpPr>
            <a:spLocks noGrp="1"/>
          </p:cNvSpPr>
          <p:nvPr>
            <p:ph type="title"/>
          </p:nvPr>
        </p:nvSpPr>
        <p:spPr>
          <a:xfrm>
            <a:off x="174243" y="478351"/>
            <a:ext cx="6505359" cy="642938"/>
          </a:xfrm>
        </p:spPr>
        <p:txBody>
          <a:bodyPr vert="horz" lIns="68580" tIns="34290" rIns="68580" bIns="34290" rtlCol="0" anchor="ctr" anchorCtr="0">
            <a:normAutofit/>
          </a:bodyPr>
          <a:lstStyle/>
          <a:p>
            <a:r>
              <a:rPr lang="en-US" sz="2800" b="1" dirty="0">
                <a:solidFill>
                  <a:schemeClr val="tx1"/>
                </a:solidFill>
                <a:latin typeface="Segoe UI" panose="020B0502040204020203" pitchFamily="34" charset="0"/>
                <a:cs typeface="Segoe UI" panose="020B0502040204020203" pitchFamily="34" charset="0"/>
              </a:rPr>
              <a:t>STEP 2 – NAME YOUR COURSE</a:t>
            </a:r>
          </a:p>
        </p:txBody>
      </p:sp>
      <p:sp>
        <p:nvSpPr>
          <p:cNvPr id="5" name="TextBox 4">
            <a:extLst>
              <a:ext uri="{FF2B5EF4-FFF2-40B4-BE49-F238E27FC236}">
                <a16:creationId xmlns:a16="http://schemas.microsoft.com/office/drawing/2014/main" id="{DF64E49F-9485-43AD-89F2-AFFCAAF06A9F}"/>
              </a:ext>
            </a:extLst>
          </p:cNvPr>
          <p:cNvSpPr txBox="1"/>
          <p:nvPr/>
        </p:nvSpPr>
        <p:spPr>
          <a:xfrm>
            <a:off x="3655109" y="1776243"/>
            <a:ext cx="5211306" cy="2400657"/>
          </a:xfrm>
          <a:prstGeom prst="rect">
            <a:avLst/>
          </a:prstGeom>
          <a:noFill/>
        </p:spPr>
        <p:txBody>
          <a:bodyPr wrap="square" rtlCol="0">
            <a:spAutoFit/>
          </a:bodyPr>
          <a:lstStyle/>
          <a:p>
            <a:pPr marL="457200" indent="-457200">
              <a:spcBef>
                <a:spcPts val="900"/>
              </a:spcBef>
              <a:spcAft>
                <a:spcPts val="338"/>
              </a:spcAft>
              <a:buFont typeface="+mj-lt"/>
              <a:buAutoNum type="arabicPeriod"/>
            </a:pPr>
            <a:r>
              <a:rPr lang="en-US" sz="2000" dirty="0">
                <a:latin typeface="Segoe UI" panose="020B0502040204020203" pitchFamily="34" charset="0"/>
                <a:cs typeface="Segoe UI" panose="020B0502040204020203" pitchFamily="34" charset="0"/>
              </a:rPr>
              <a:t>Name your Course</a:t>
            </a:r>
          </a:p>
          <a:p>
            <a:pPr marL="457200" indent="-457200">
              <a:spcBef>
                <a:spcPts val="900"/>
              </a:spcBef>
              <a:spcAft>
                <a:spcPts val="338"/>
              </a:spcAft>
              <a:buFont typeface="+mj-lt"/>
              <a:buAutoNum type="arabicPeriod"/>
            </a:pPr>
            <a:r>
              <a:rPr lang="en-US" sz="2000" dirty="0">
                <a:latin typeface="Segoe UI" panose="020B0502040204020203" pitchFamily="34" charset="0"/>
                <a:cs typeface="Segoe UI" panose="020B0502040204020203" pitchFamily="34" charset="0"/>
              </a:rPr>
              <a:t>Provide a Code (you make it up)</a:t>
            </a:r>
          </a:p>
          <a:p>
            <a:pPr marL="457200" indent="-457200">
              <a:spcBef>
                <a:spcPts val="900"/>
              </a:spcBef>
              <a:spcAft>
                <a:spcPts val="338"/>
              </a:spcAft>
              <a:buFont typeface="+mj-lt"/>
              <a:buAutoNum type="arabicPeriod"/>
            </a:pPr>
            <a:r>
              <a:rPr lang="en-US" sz="2000" dirty="0">
                <a:latin typeface="Segoe UI" panose="020B0502040204020203" pitchFamily="34" charset="0"/>
                <a:cs typeface="Segoe UI" panose="020B0502040204020203" pitchFamily="34" charset="0"/>
              </a:rPr>
              <a:t>Enrollment Term – recommended to use the current school year – do not use default term</a:t>
            </a:r>
          </a:p>
          <a:p>
            <a:pPr marL="457200" indent="-457200">
              <a:spcBef>
                <a:spcPts val="900"/>
              </a:spcBef>
              <a:spcAft>
                <a:spcPts val="338"/>
              </a:spcAft>
              <a:buFont typeface="+mj-lt"/>
              <a:buAutoNum type="arabicPeriod"/>
            </a:pPr>
            <a:r>
              <a:rPr lang="en-US" sz="2000" dirty="0">
                <a:latin typeface="Segoe UI" panose="020B0502040204020203" pitchFamily="34" charset="0"/>
                <a:cs typeface="Segoe UI" panose="020B0502040204020203" pitchFamily="34" charset="0"/>
              </a:rPr>
              <a:t>Select Add Course</a:t>
            </a:r>
          </a:p>
        </p:txBody>
      </p:sp>
      <p:pic>
        <p:nvPicPr>
          <p:cNvPr id="7" name="Picture 6">
            <a:extLst>
              <a:ext uri="{FF2B5EF4-FFF2-40B4-BE49-F238E27FC236}">
                <a16:creationId xmlns:a16="http://schemas.microsoft.com/office/drawing/2014/main" id="{D62AEB27-645F-43BB-86D3-3CA29F8ABB5C}"/>
              </a:ext>
            </a:extLst>
          </p:cNvPr>
          <p:cNvPicPr>
            <a:picLocks noChangeAspect="1"/>
          </p:cNvPicPr>
          <p:nvPr/>
        </p:nvPicPr>
        <p:blipFill>
          <a:blip r:embed="rId4"/>
          <a:stretch>
            <a:fillRect/>
          </a:stretch>
        </p:blipFill>
        <p:spPr>
          <a:xfrm>
            <a:off x="633897" y="1574852"/>
            <a:ext cx="2637904" cy="2803440"/>
          </a:xfrm>
          <a:prstGeom prst="rect">
            <a:avLst/>
          </a:prstGeom>
        </p:spPr>
      </p:pic>
    </p:spTree>
    <p:custDataLst>
      <p:tags r:id="rId1"/>
    </p:custDataLst>
    <p:extLst>
      <p:ext uri="{BB962C8B-B14F-4D97-AF65-F5344CB8AC3E}">
        <p14:creationId xmlns:p14="http://schemas.microsoft.com/office/powerpoint/2010/main" val="1209004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4541-F288-41B9-9010-76401F7A4947}"/>
              </a:ext>
            </a:extLst>
          </p:cNvPr>
          <p:cNvSpPr>
            <a:spLocks noGrp="1"/>
          </p:cNvSpPr>
          <p:nvPr>
            <p:ph type="title"/>
          </p:nvPr>
        </p:nvSpPr>
        <p:spPr>
          <a:xfrm>
            <a:off x="0" y="679677"/>
            <a:ext cx="9144000" cy="642938"/>
          </a:xfrm>
        </p:spPr>
        <p:txBody>
          <a:bodyPr>
            <a:normAutofit/>
          </a:bodyPr>
          <a:lstStyle/>
          <a:p>
            <a:pPr algn="ctr"/>
            <a:r>
              <a:rPr lang="en-US" sz="2800" b="1" dirty="0">
                <a:solidFill>
                  <a:schemeClr val="tx1"/>
                </a:solidFill>
                <a:latin typeface="Segoe UI" panose="020B0502040204020203" pitchFamily="34" charset="0"/>
                <a:cs typeface="Segoe UI" panose="020B0502040204020203" pitchFamily="34" charset="0"/>
              </a:rPr>
              <a:t>Confirmation that course was added!</a:t>
            </a:r>
          </a:p>
        </p:txBody>
      </p:sp>
      <p:pic>
        <p:nvPicPr>
          <p:cNvPr id="6" name="Picture 5">
            <a:extLst>
              <a:ext uri="{FF2B5EF4-FFF2-40B4-BE49-F238E27FC236}">
                <a16:creationId xmlns:a16="http://schemas.microsoft.com/office/drawing/2014/main" id="{96A23073-99BE-4BEC-9E7C-29545587C51D}"/>
              </a:ext>
            </a:extLst>
          </p:cNvPr>
          <p:cNvPicPr>
            <a:picLocks noChangeAspect="1"/>
          </p:cNvPicPr>
          <p:nvPr/>
        </p:nvPicPr>
        <p:blipFill>
          <a:blip r:embed="rId4"/>
          <a:stretch>
            <a:fillRect/>
          </a:stretch>
        </p:blipFill>
        <p:spPr>
          <a:xfrm>
            <a:off x="729155" y="1503147"/>
            <a:ext cx="7685689" cy="2456531"/>
          </a:xfrm>
          <a:prstGeom prst="rect">
            <a:avLst/>
          </a:prstGeom>
        </p:spPr>
      </p:pic>
    </p:spTree>
    <p:custDataLst>
      <p:tags r:id="rId1"/>
    </p:custDataLst>
    <p:extLst>
      <p:ext uri="{BB962C8B-B14F-4D97-AF65-F5344CB8AC3E}">
        <p14:creationId xmlns:p14="http://schemas.microsoft.com/office/powerpoint/2010/main" val="4002789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3454D0-1B56-4838-B679-9D38E741EFB7}"/>
              </a:ext>
            </a:extLst>
          </p:cNvPr>
          <p:cNvSpPr txBox="1">
            <a:spLocks/>
          </p:cNvSpPr>
          <p:nvPr/>
        </p:nvSpPr>
        <p:spPr>
          <a:xfrm>
            <a:off x="1706433" y="2250281"/>
            <a:ext cx="7437567" cy="642938"/>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r>
              <a:rPr lang="en-US" sz="2800" dirty="0">
                <a:solidFill>
                  <a:schemeClr val="bg1"/>
                </a:solidFill>
                <a:latin typeface="Segoe UI" panose="020B0502040204020203" pitchFamily="34" charset="0"/>
                <a:cs typeface="Segoe UI" panose="020B0502040204020203" pitchFamily="34" charset="0"/>
              </a:rPr>
              <a:t>STEP 3 – ENROLL YOURSELF</a:t>
            </a:r>
          </a:p>
        </p:txBody>
      </p:sp>
    </p:spTree>
    <p:custDataLst>
      <p:tags r:id="rId1"/>
    </p:custDataLst>
    <p:extLst>
      <p:ext uri="{BB962C8B-B14F-4D97-AF65-F5344CB8AC3E}">
        <p14:creationId xmlns:p14="http://schemas.microsoft.com/office/powerpoint/2010/main" val="1740913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64E49F-9485-43AD-89F2-AFFCAAF06A9F}"/>
              </a:ext>
            </a:extLst>
          </p:cNvPr>
          <p:cNvSpPr txBox="1"/>
          <p:nvPr/>
        </p:nvSpPr>
        <p:spPr>
          <a:xfrm>
            <a:off x="1082682" y="3879201"/>
            <a:ext cx="6978633" cy="1054135"/>
          </a:xfrm>
          <a:prstGeom prst="rect">
            <a:avLst/>
          </a:prstGeom>
          <a:noFill/>
        </p:spPr>
        <p:txBody>
          <a:bodyPr wrap="square" rtlCol="0">
            <a:spAutoFit/>
          </a:bodyPr>
          <a:lstStyle/>
          <a:p>
            <a:pPr marL="457200" indent="-457200">
              <a:spcAft>
                <a:spcPts val="338"/>
              </a:spcAft>
              <a:buFont typeface="+mj-lt"/>
              <a:buAutoNum type="arabicPeriod"/>
            </a:pPr>
            <a:r>
              <a:rPr lang="en-US" sz="2000" dirty="0">
                <a:latin typeface="Segoe UI" panose="020B0502040204020203" pitchFamily="34" charset="0"/>
                <a:cs typeface="Segoe UI" panose="020B0502040204020203" pitchFamily="34" charset="0"/>
              </a:rPr>
              <a:t>Go to Courses</a:t>
            </a:r>
          </a:p>
          <a:p>
            <a:pPr marL="457200" indent="-457200">
              <a:spcAft>
                <a:spcPts val="338"/>
              </a:spcAft>
              <a:buFont typeface="+mj-lt"/>
              <a:buAutoNum type="arabicPeriod"/>
            </a:pPr>
            <a:r>
              <a:rPr lang="en-US" sz="2000" dirty="0">
                <a:latin typeface="Segoe UI" panose="020B0502040204020203" pitchFamily="34" charset="0"/>
                <a:cs typeface="Segoe UI" panose="020B0502040204020203" pitchFamily="34" charset="0"/>
              </a:rPr>
              <a:t>Locate the course and click the blue linked course name to open the course.</a:t>
            </a:r>
          </a:p>
        </p:txBody>
      </p:sp>
      <p:sp>
        <p:nvSpPr>
          <p:cNvPr id="6" name="TextBox 5">
            <a:extLst>
              <a:ext uri="{FF2B5EF4-FFF2-40B4-BE49-F238E27FC236}">
                <a16:creationId xmlns:a16="http://schemas.microsoft.com/office/drawing/2014/main" id="{6D905395-79DA-4488-B65D-C392FB757FA3}"/>
              </a:ext>
            </a:extLst>
          </p:cNvPr>
          <p:cNvSpPr txBox="1"/>
          <p:nvPr/>
        </p:nvSpPr>
        <p:spPr>
          <a:xfrm>
            <a:off x="253094" y="1201979"/>
            <a:ext cx="8229600" cy="707886"/>
          </a:xfrm>
          <a:prstGeom prst="rect">
            <a:avLst/>
          </a:prstGeom>
          <a:noFill/>
        </p:spPr>
        <p:txBody>
          <a:bodyPr wrap="square" rtlCol="0">
            <a:spAutoFit/>
          </a:bodyPr>
          <a:lstStyle/>
          <a:p>
            <a:pPr>
              <a:spcAft>
                <a:spcPts val="338"/>
              </a:spcAft>
            </a:pPr>
            <a:r>
              <a:rPr lang="en-US" sz="2000" dirty="0">
                <a:latin typeface="Segoe UI" panose="020B0502040204020203" pitchFamily="34" charset="0"/>
                <a:cs typeface="Segoe UI" panose="020B0502040204020203" pitchFamily="34" charset="0"/>
              </a:rPr>
              <a:t>Canvas will not allow you to import content into a course until you add a teacher (you!) to the course.</a:t>
            </a:r>
          </a:p>
        </p:txBody>
      </p:sp>
      <p:pic>
        <p:nvPicPr>
          <p:cNvPr id="8" name="Picture 7">
            <a:extLst>
              <a:ext uri="{FF2B5EF4-FFF2-40B4-BE49-F238E27FC236}">
                <a16:creationId xmlns:a16="http://schemas.microsoft.com/office/drawing/2014/main" id="{28DBAA74-222E-4E6C-9E48-16A7AF02CD60}"/>
              </a:ext>
            </a:extLst>
          </p:cNvPr>
          <p:cNvPicPr>
            <a:picLocks noChangeAspect="1"/>
          </p:cNvPicPr>
          <p:nvPr/>
        </p:nvPicPr>
        <p:blipFill>
          <a:blip r:embed="rId4"/>
          <a:stretch>
            <a:fillRect/>
          </a:stretch>
        </p:blipFill>
        <p:spPr>
          <a:xfrm>
            <a:off x="1025698" y="2076603"/>
            <a:ext cx="7092599" cy="1654104"/>
          </a:xfrm>
          <a:prstGeom prst="rect">
            <a:avLst/>
          </a:prstGeom>
        </p:spPr>
      </p:pic>
      <p:sp>
        <p:nvSpPr>
          <p:cNvPr id="11" name="Title 1">
            <a:extLst>
              <a:ext uri="{FF2B5EF4-FFF2-40B4-BE49-F238E27FC236}">
                <a16:creationId xmlns:a16="http://schemas.microsoft.com/office/drawing/2014/main" id="{7218760A-C632-4ED5-97F3-5BD7E500470B}"/>
              </a:ext>
            </a:extLst>
          </p:cNvPr>
          <p:cNvSpPr txBox="1">
            <a:spLocks/>
          </p:cNvSpPr>
          <p:nvPr/>
        </p:nvSpPr>
        <p:spPr>
          <a:xfrm>
            <a:off x="253094" y="392303"/>
            <a:ext cx="5731133" cy="642938"/>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pPr algn="l"/>
            <a:r>
              <a:rPr lang="en-US" sz="2800" dirty="0">
                <a:latin typeface="Segoe UI" panose="020B0502040204020203" pitchFamily="34" charset="0"/>
                <a:cs typeface="Segoe UI" panose="020B0502040204020203" pitchFamily="34" charset="0"/>
              </a:rPr>
              <a:t>STEP 3 – ENROLL YOURSELF</a:t>
            </a:r>
          </a:p>
        </p:txBody>
      </p:sp>
    </p:spTree>
    <p:custDataLst>
      <p:tags r:id="rId1"/>
    </p:custDataLst>
    <p:extLst>
      <p:ext uri="{BB962C8B-B14F-4D97-AF65-F5344CB8AC3E}">
        <p14:creationId xmlns:p14="http://schemas.microsoft.com/office/powerpoint/2010/main" val="684910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82275D8-F8AB-435D-B2F9-D169BD94006B}"/>
              </a:ext>
            </a:extLst>
          </p:cNvPr>
          <p:cNvSpPr txBox="1"/>
          <p:nvPr/>
        </p:nvSpPr>
        <p:spPr>
          <a:xfrm>
            <a:off x="3632997" y="2534664"/>
            <a:ext cx="2107074" cy="461665"/>
          </a:xfrm>
          <a:prstGeom prst="rect">
            <a:avLst/>
          </a:prstGeom>
          <a:noFill/>
        </p:spPr>
        <p:txBody>
          <a:bodyPr wrap="square" rtlCol="0">
            <a:spAutoFit/>
          </a:bodyPr>
          <a:lstStyle/>
          <a:p>
            <a:pPr algn="ctr"/>
            <a:r>
              <a:rPr lang="en-US" sz="2400" dirty="0">
                <a:latin typeface="Segoe UI" panose="020B0502040204020203" pitchFamily="34" charset="0"/>
                <a:cs typeface="Segoe UI" panose="020B0502040204020203" pitchFamily="34" charset="0"/>
              </a:rPr>
              <a:t>Select people</a:t>
            </a:r>
          </a:p>
        </p:txBody>
      </p:sp>
      <p:pic>
        <p:nvPicPr>
          <p:cNvPr id="9" name="Picture 8">
            <a:extLst>
              <a:ext uri="{FF2B5EF4-FFF2-40B4-BE49-F238E27FC236}">
                <a16:creationId xmlns:a16="http://schemas.microsoft.com/office/drawing/2014/main" id="{DE534A4A-1E1D-41CC-9EE5-9CE772999C65}"/>
              </a:ext>
            </a:extLst>
          </p:cNvPr>
          <p:cNvPicPr>
            <a:picLocks noChangeAspect="1"/>
          </p:cNvPicPr>
          <p:nvPr/>
        </p:nvPicPr>
        <p:blipFill>
          <a:blip r:embed="rId4"/>
          <a:stretch>
            <a:fillRect/>
          </a:stretch>
        </p:blipFill>
        <p:spPr>
          <a:xfrm>
            <a:off x="1184098" y="996472"/>
            <a:ext cx="1465904" cy="3834302"/>
          </a:xfrm>
          <a:prstGeom prst="rect">
            <a:avLst/>
          </a:prstGeom>
        </p:spPr>
      </p:pic>
      <p:sp>
        <p:nvSpPr>
          <p:cNvPr id="12" name="Arrow: Left 11">
            <a:extLst>
              <a:ext uri="{FF2B5EF4-FFF2-40B4-BE49-F238E27FC236}">
                <a16:creationId xmlns:a16="http://schemas.microsoft.com/office/drawing/2014/main" id="{B9D41CA9-1430-487D-8841-0E52A89C78CC}"/>
              </a:ext>
            </a:extLst>
          </p:cNvPr>
          <p:cNvSpPr/>
          <p:nvPr/>
        </p:nvSpPr>
        <p:spPr>
          <a:xfrm>
            <a:off x="2712632" y="2630929"/>
            <a:ext cx="920365" cy="26913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1" name="Picture 10">
            <a:extLst>
              <a:ext uri="{FF2B5EF4-FFF2-40B4-BE49-F238E27FC236}">
                <a16:creationId xmlns:a16="http://schemas.microsoft.com/office/drawing/2014/main" id="{BB87782C-BA89-4D5E-92E8-0EFB34A6E86E}"/>
              </a:ext>
            </a:extLst>
          </p:cNvPr>
          <p:cNvPicPr>
            <a:picLocks noChangeAspect="1"/>
          </p:cNvPicPr>
          <p:nvPr/>
        </p:nvPicPr>
        <p:blipFill rotWithShape="1">
          <a:blip r:embed="rId5"/>
          <a:srcRect l="6944" r="5374"/>
          <a:stretch/>
        </p:blipFill>
        <p:spPr>
          <a:xfrm>
            <a:off x="6009717" y="1766156"/>
            <a:ext cx="2391333" cy="1745874"/>
          </a:xfrm>
          <a:prstGeom prst="rect">
            <a:avLst/>
          </a:prstGeom>
        </p:spPr>
      </p:pic>
      <p:sp>
        <p:nvSpPr>
          <p:cNvPr id="7" name="Title 1">
            <a:extLst>
              <a:ext uri="{FF2B5EF4-FFF2-40B4-BE49-F238E27FC236}">
                <a16:creationId xmlns:a16="http://schemas.microsoft.com/office/drawing/2014/main" id="{D5A60B27-C7E3-4D93-8010-A182C5B69338}"/>
              </a:ext>
            </a:extLst>
          </p:cNvPr>
          <p:cNvSpPr txBox="1">
            <a:spLocks/>
          </p:cNvSpPr>
          <p:nvPr/>
        </p:nvSpPr>
        <p:spPr>
          <a:xfrm>
            <a:off x="278584" y="331538"/>
            <a:ext cx="5731133" cy="642938"/>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pPr algn="l"/>
            <a:r>
              <a:rPr lang="en-US" sz="2800" dirty="0">
                <a:latin typeface="Segoe UI" panose="020B0502040204020203" pitchFamily="34" charset="0"/>
                <a:cs typeface="Segoe UI" panose="020B0502040204020203" pitchFamily="34" charset="0"/>
              </a:rPr>
              <a:t>STEP 3 – ENROLL YOURSELF</a:t>
            </a:r>
          </a:p>
        </p:txBody>
      </p:sp>
    </p:spTree>
    <p:custDataLst>
      <p:tags r:id="rId1"/>
    </p:custDataLst>
    <p:extLst>
      <p:ext uri="{BB962C8B-B14F-4D97-AF65-F5344CB8AC3E}">
        <p14:creationId xmlns:p14="http://schemas.microsoft.com/office/powerpoint/2010/main" val="3119226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62DF2D-A75B-4850-A4C1-55349D8EBF6B}"/>
              </a:ext>
            </a:extLst>
          </p:cNvPr>
          <p:cNvSpPr txBox="1"/>
          <p:nvPr/>
        </p:nvSpPr>
        <p:spPr>
          <a:xfrm>
            <a:off x="4841164" y="2230364"/>
            <a:ext cx="3695301" cy="1431161"/>
          </a:xfrm>
          <a:prstGeom prst="rect">
            <a:avLst/>
          </a:prstGeom>
          <a:noFill/>
        </p:spPr>
        <p:txBody>
          <a:bodyPr wrap="square" rtlCol="0">
            <a:spAutoFit/>
          </a:bodyPr>
          <a:lstStyle/>
          <a:p>
            <a:pPr marL="257175" indent="-257175">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Add your email address</a:t>
            </a:r>
          </a:p>
          <a:p>
            <a:pPr marL="257175" indent="-257175">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Select teacher as role</a:t>
            </a:r>
          </a:p>
          <a:p>
            <a:pPr marL="257175" indent="-257175">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Select Next</a:t>
            </a:r>
          </a:p>
        </p:txBody>
      </p:sp>
      <p:pic>
        <p:nvPicPr>
          <p:cNvPr id="10" name="Picture 9">
            <a:extLst>
              <a:ext uri="{FF2B5EF4-FFF2-40B4-BE49-F238E27FC236}">
                <a16:creationId xmlns:a16="http://schemas.microsoft.com/office/drawing/2014/main" id="{E039C575-9D9F-47F0-BF00-2B15D45ABE41}"/>
              </a:ext>
            </a:extLst>
          </p:cNvPr>
          <p:cNvPicPr>
            <a:picLocks noChangeAspect="1"/>
          </p:cNvPicPr>
          <p:nvPr/>
        </p:nvPicPr>
        <p:blipFill>
          <a:blip r:embed="rId4"/>
          <a:stretch>
            <a:fillRect/>
          </a:stretch>
        </p:blipFill>
        <p:spPr>
          <a:xfrm>
            <a:off x="1037951" y="1379542"/>
            <a:ext cx="3264887" cy="3132806"/>
          </a:xfrm>
          <a:prstGeom prst="rect">
            <a:avLst/>
          </a:prstGeom>
        </p:spPr>
      </p:pic>
      <p:sp>
        <p:nvSpPr>
          <p:cNvPr id="11" name="Title 1">
            <a:extLst>
              <a:ext uri="{FF2B5EF4-FFF2-40B4-BE49-F238E27FC236}">
                <a16:creationId xmlns:a16="http://schemas.microsoft.com/office/drawing/2014/main" id="{7E6F5B86-9640-45EF-A15C-81055F5F3FE7}"/>
              </a:ext>
            </a:extLst>
          </p:cNvPr>
          <p:cNvSpPr txBox="1">
            <a:spLocks/>
          </p:cNvSpPr>
          <p:nvPr/>
        </p:nvSpPr>
        <p:spPr>
          <a:xfrm>
            <a:off x="213358" y="362368"/>
            <a:ext cx="6353435" cy="642938"/>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pPr algn="l"/>
            <a:r>
              <a:rPr lang="en-US" sz="2800" dirty="0">
                <a:latin typeface="Segoe UI" panose="020B0502040204020203" pitchFamily="34" charset="0"/>
                <a:cs typeface="Segoe UI" panose="020B0502040204020203" pitchFamily="34" charset="0"/>
              </a:rPr>
              <a:t>STEP 3 – ENROLL YOURSELF</a:t>
            </a:r>
          </a:p>
        </p:txBody>
      </p:sp>
    </p:spTree>
    <p:custDataLst>
      <p:tags r:id="rId1"/>
    </p:custDataLst>
    <p:extLst>
      <p:ext uri="{BB962C8B-B14F-4D97-AF65-F5344CB8AC3E}">
        <p14:creationId xmlns:p14="http://schemas.microsoft.com/office/powerpoint/2010/main" val="3442959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71A67-E96F-4CFE-A465-21778A49FA76}"/>
              </a:ext>
            </a:extLst>
          </p:cNvPr>
          <p:cNvPicPr>
            <a:picLocks noChangeAspect="1"/>
          </p:cNvPicPr>
          <p:nvPr/>
        </p:nvPicPr>
        <p:blipFill>
          <a:blip r:embed="rId4"/>
          <a:stretch>
            <a:fillRect/>
          </a:stretch>
        </p:blipFill>
        <p:spPr>
          <a:xfrm>
            <a:off x="1753397" y="1314275"/>
            <a:ext cx="5637206" cy="2514951"/>
          </a:xfrm>
          <a:prstGeom prst="rect">
            <a:avLst/>
          </a:prstGeom>
        </p:spPr>
      </p:pic>
      <p:sp>
        <p:nvSpPr>
          <p:cNvPr id="6" name="Rectangle 5">
            <a:extLst>
              <a:ext uri="{FF2B5EF4-FFF2-40B4-BE49-F238E27FC236}">
                <a16:creationId xmlns:a16="http://schemas.microsoft.com/office/drawing/2014/main" id="{22E58C82-A199-434E-B32C-E150157B36C5}"/>
              </a:ext>
            </a:extLst>
          </p:cNvPr>
          <p:cNvSpPr/>
          <p:nvPr/>
        </p:nvSpPr>
        <p:spPr>
          <a:xfrm>
            <a:off x="4632251" y="4408169"/>
            <a:ext cx="1702517" cy="338554"/>
          </a:xfrm>
          <a:prstGeom prst="rect">
            <a:avLst/>
          </a:prstGeom>
        </p:spPr>
        <p:txBody>
          <a:bodyPr wrap="none">
            <a:spAutoFit/>
          </a:bodyPr>
          <a:lstStyle/>
          <a:p>
            <a:r>
              <a:rPr lang="en-US" sz="1600" dirty="0">
                <a:latin typeface="Segoe UI" panose="020B0502040204020203" pitchFamily="34" charset="0"/>
                <a:cs typeface="Segoe UI" panose="020B0502040204020203" pitchFamily="34" charset="0"/>
              </a:rPr>
              <a:t>Select Add Users</a:t>
            </a:r>
          </a:p>
        </p:txBody>
      </p:sp>
      <p:sp>
        <p:nvSpPr>
          <p:cNvPr id="7" name="Title 1">
            <a:extLst>
              <a:ext uri="{FF2B5EF4-FFF2-40B4-BE49-F238E27FC236}">
                <a16:creationId xmlns:a16="http://schemas.microsoft.com/office/drawing/2014/main" id="{AA1C3A5A-1033-40B5-B2BC-95335F483433}"/>
              </a:ext>
            </a:extLst>
          </p:cNvPr>
          <p:cNvSpPr txBox="1">
            <a:spLocks/>
          </p:cNvSpPr>
          <p:nvPr/>
        </p:nvSpPr>
        <p:spPr>
          <a:xfrm>
            <a:off x="261258" y="381866"/>
            <a:ext cx="4808763" cy="642938"/>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pPr algn="l"/>
            <a:r>
              <a:rPr lang="en-US" sz="2800" dirty="0">
                <a:latin typeface="Segoe UI" panose="020B0502040204020203" pitchFamily="34" charset="0"/>
                <a:cs typeface="Segoe UI" panose="020B0502040204020203" pitchFamily="34" charset="0"/>
              </a:rPr>
              <a:t>STEP 3 – ENROLL YOURSELF</a:t>
            </a:r>
          </a:p>
        </p:txBody>
      </p:sp>
      <p:cxnSp>
        <p:nvCxnSpPr>
          <p:cNvPr id="3" name="Connector: Elbow 2">
            <a:extLst>
              <a:ext uri="{FF2B5EF4-FFF2-40B4-BE49-F238E27FC236}">
                <a16:creationId xmlns:a16="http://schemas.microsoft.com/office/drawing/2014/main" id="{2789E6D2-45F7-4913-B36F-78AEEF87D419}"/>
              </a:ext>
            </a:extLst>
          </p:cNvPr>
          <p:cNvCxnSpPr>
            <a:cxnSpLocks/>
          </p:cNvCxnSpPr>
          <p:nvPr/>
        </p:nvCxnSpPr>
        <p:spPr>
          <a:xfrm rot="5400000" flipH="1" flipV="1">
            <a:off x="5929279" y="3432897"/>
            <a:ext cx="480060" cy="13716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15779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836"/>
            <a:ext cx="9144000" cy="646331"/>
          </a:xfrm>
        </p:spPr>
        <p:txBody>
          <a:bodyPr vert="horz" lIns="68580" tIns="34290" rIns="68580" bIns="34290" rtlCol="0" anchor="ctr" anchorCtr="0">
            <a:normAutofit/>
          </a:bodyPr>
          <a:lstStyle/>
          <a:p>
            <a:pPr algn="ctr"/>
            <a:r>
              <a:rPr lang="en-US" sz="2800" b="1" dirty="0">
                <a:solidFill>
                  <a:schemeClr val="tx1"/>
                </a:solidFill>
                <a:latin typeface="Segoe UI" panose="020B0502040204020203" pitchFamily="34" charset="0"/>
                <a:cs typeface="Segoe UI" panose="020B0502040204020203" pitchFamily="34" charset="0"/>
              </a:rPr>
              <a:t>Accept invitation to course</a:t>
            </a:r>
          </a:p>
        </p:txBody>
      </p:sp>
      <p:sp>
        <p:nvSpPr>
          <p:cNvPr id="6" name="TextBox 5"/>
          <p:cNvSpPr txBox="1"/>
          <p:nvPr/>
        </p:nvSpPr>
        <p:spPr>
          <a:xfrm>
            <a:off x="1430222" y="4055306"/>
            <a:ext cx="6283556" cy="646331"/>
          </a:xfrm>
          <a:prstGeom prst="rect">
            <a:avLst/>
          </a:prstGeom>
          <a:noFill/>
        </p:spPr>
        <p:txBody>
          <a:bodyPr wrap="square" rtlCol="0">
            <a:spAutoFit/>
          </a:bodyPr>
          <a:lstStyle/>
          <a:p>
            <a:pPr algn="ctr">
              <a:spcBef>
                <a:spcPts val="450"/>
              </a:spcBef>
            </a:pPr>
            <a:r>
              <a:rPr lang="en-US" dirty="0">
                <a:latin typeface="Segoe UI" panose="020B0502040204020203" pitchFamily="34" charset="0"/>
                <a:cs typeface="Segoe UI" panose="020B0502040204020203" pitchFamily="34" charset="0"/>
              </a:rPr>
              <a:t>On the homepage of the course, you will receive an invitation to join the course.  You must accept to join.</a:t>
            </a:r>
          </a:p>
        </p:txBody>
      </p:sp>
      <p:pic>
        <p:nvPicPr>
          <p:cNvPr id="4" name="Picture 3">
            <a:extLst>
              <a:ext uri="{FF2B5EF4-FFF2-40B4-BE49-F238E27FC236}">
                <a16:creationId xmlns:a16="http://schemas.microsoft.com/office/drawing/2014/main" id="{48C0D3AB-0ABB-4B68-8D54-03DC7BA5C44C}"/>
              </a:ext>
            </a:extLst>
          </p:cNvPr>
          <p:cNvPicPr>
            <a:picLocks noChangeAspect="1"/>
          </p:cNvPicPr>
          <p:nvPr/>
        </p:nvPicPr>
        <p:blipFill>
          <a:blip r:embed="rId4"/>
          <a:stretch>
            <a:fillRect/>
          </a:stretch>
        </p:blipFill>
        <p:spPr>
          <a:xfrm>
            <a:off x="1170138" y="1258473"/>
            <a:ext cx="6803724" cy="2626554"/>
          </a:xfrm>
          <a:prstGeom prst="rect">
            <a:avLst/>
          </a:prstGeom>
        </p:spPr>
      </p:pic>
    </p:spTree>
    <p:custDataLst>
      <p:tags r:id="rId1"/>
    </p:custDataLst>
    <p:extLst>
      <p:ext uri="{BB962C8B-B14F-4D97-AF65-F5344CB8AC3E}">
        <p14:creationId xmlns:p14="http://schemas.microsoft.com/office/powerpoint/2010/main" val="3879869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14A85DA-497F-4E33-B6CF-3FE33C64EDFE}"/>
              </a:ext>
            </a:extLst>
          </p:cNvPr>
          <p:cNvSpPr txBox="1">
            <a:spLocks/>
          </p:cNvSpPr>
          <p:nvPr/>
        </p:nvSpPr>
        <p:spPr>
          <a:xfrm>
            <a:off x="1641021" y="2250281"/>
            <a:ext cx="7502978" cy="642938"/>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r>
              <a:rPr lang="en-US" sz="2800" dirty="0">
                <a:solidFill>
                  <a:schemeClr val="bg1"/>
                </a:solidFill>
                <a:latin typeface="Segoe UI" panose="020B0502040204020203" pitchFamily="34" charset="0"/>
                <a:cs typeface="Segoe UI" panose="020B0502040204020203" pitchFamily="34" charset="0"/>
              </a:rPr>
              <a:t>STEP 4 – ADD LAPS TO YOUR COURSE</a:t>
            </a:r>
          </a:p>
        </p:txBody>
      </p:sp>
    </p:spTree>
    <p:custDataLst>
      <p:tags r:id="rId1"/>
    </p:custDataLst>
    <p:extLst>
      <p:ext uri="{BB962C8B-B14F-4D97-AF65-F5344CB8AC3E}">
        <p14:creationId xmlns:p14="http://schemas.microsoft.com/office/powerpoint/2010/main" val="138919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 y="410656"/>
            <a:ext cx="3159579" cy="572308"/>
          </a:xfrm>
        </p:spPr>
        <p:txBody>
          <a:bodyPr vert="horz" lIns="68580" tIns="34290" rIns="68580" bIns="34290" rtlCol="0" anchor="ctr" anchorCtr="0">
            <a:noAutofit/>
          </a:bodyPr>
          <a:lstStyle/>
          <a:p>
            <a:r>
              <a:rPr lang="en-US" sz="2800" b="1" cap="all" dirty="0">
                <a:solidFill>
                  <a:schemeClr val="tx1"/>
                </a:solidFill>
                <a:latin typeface="Segoe UI" panose="020B0502040204020203" pitchFamily="34" charset="0"/>
                <a:cs typeface="Segoe UI" panose="020B0502040204020203" pitchFamily="34" charset="0"/>
              </a:rPr>
              <a:t>What are LAPs?</a:t>
            </a:r>
          </a:p>
        </p:txBody>
      </p:sp>
      <p:sp>
        <p:nvSpPr>
          <p:cNvPr id="3" name="Content Placeholder 2"/>
          <p:cNvSpPr>
            <a:spLocks noGrp="1"/>
          </p:cNvSpPr>
          <p:nvPr>
            <p:ph idx="1"/>
          </p:nvPr>
        </p:nvSpPr>
        <p:spPr>
          <a:xfrm>
            <a:off x="500972" y="1280176"/>
            <a:ext cx="8487907" cy="2880360"/>
          </a:xfrm>
        </p:spPr>
        <p:txBody>
          <a:bodyPr>
            <a:noAutofit/>
          </a:bodyPr>
          <a:lstStyle/>
          <a:p>
            <a:pPr>
              <a:spcBef>
                <a:spcPts val="1200"/>
              </a:spcBef>
              <a:buFont typeface="Wingdings" panose="05000000000000000000" pitchFamily="2" charset="2"/>
              <a:buChar char="§"/>
            </a:pPr>
            <a:r>
              <a:rPr lang="en-US" sz="1900" b="0" dirty="0">
                <a:solidFill>
                  <a:schemeClr val="tx1"/>
                </a:solidFill>
                <a:latin typeface="Segoe UI" panose="020B0502040204020203" pitchFamily="34" charset="0"/>
                <a:cs typeface="Segoe UI" panose="020B0502040204020203" pitchFamily="34" charset="0"/>
              </a:rPr>
              <a:t>Learning Activity Packages (aka Leadership, Attitude, Performance Modules)</a:t>
            </a:r>
          </a:p>
          <a:p>
            <a:pPr>
              <a:spcBef>
                <a:spcPts val="1200"/>
              </a:spcBef>
              <a:buFont typeface="Wingdings" panose="05000000000000000000" pitchFamily="2" charset="2"/>
              <a:buChar char="§"/>
            </a:pPr>
            <a:r>
              <a:rPr lang="en-US" sz="1900" b="0" dirty="0">
                <a:solidFill>
                  <a:schemeClr val="tx1"/>
                </a:solidFill>
                <a:latin typeface="Segoe UI" panose="020B0502040204020203" pitchFamily="34" charset="0"/>
                <a:cs typeface="Segoe UI" panose="020B0502040204020203" pitchFamily="34" charset="0"/>
              </a:rPr>
              <a:t>Research-based and align with national standards for marketing, management, finance and business administration</a:t>
            </a:r>
          </a:p>
          <a:p>
            <a:pPr>
              <a:spcBef>
                <a:spcPts val="1200"/>
              </a:spcBef>
              <a:buFont typeface="Wingdings" panose="05000000000000000000" pitchFamily="2" charset="2"/>
              <a:buChar char="§"/>
            </a:pPr>
            <a:r>
              <a:rPr lang="en-US" sz="1900" b="0" dirty="0">
                <a:solidFill>
                  <a:schemeClr val="tx1"/>
                </a:solidFill>
                <a:latin typeface="Segoe UI" panose="020B0502040204020203" pitchFamily="34" charset="0"/>
                <a:cs typeface="Segoe UI" panose="020B0502040204020203" pitchFamily="34" charset="0"/>
              </a:rPr>
              <a:t>Provide relevant information to the topic</a:t>
            </a:r>
          </a:p>
          <a:p>
            <a:pPr>
              <a:spcBef>
                <a:spcPts val="1200"/>
              </a:spcBef>
              <a:buFont typeface="Wingdings" panose="05000000000000000000" pitchFamily="2" charset="2"/>
              <a:buChar char="§"/>
            </a:pPr>
            <a:r>
              <a:rPr lang="en-US" sz="1900" b="0" dirty="0">
                <a:solidFill>
                  <a:schemeClr val="tx1"/>
                </a:solidFill>
                <a:latin typeface="Segoe UI" panose="020B0502040204020203" pitchFamily="34" charset="0"/>
                <a:cs typeface="Segoe UI" panose="020B0502040204020203" pitchFamily="34" charset="0"/>
              </a:rPr>
              <a:t>Target audience = high school students</a:t>
            </a:r>
          </a:p>
          <a:p>
            <a:pPr>
              <a:spcBef>
                <a:spcPts val="1200"/>
              </a:spcBef>
              <a:buFont typeface="Wingdings" panose="05000000000000000000" pitchFamily="2" charset="2"/>
              <a:buChar char="§"/>
            </a:pPr>
            <a:r>
              <a:rPr lang="en-US" sz="1900" b="0" dirty="0">
                <a:solidFill>
                  <a:schemeClr val="tx1"/>
                </a:solidFill>
                <a:latin typeface="Segoe UI" panose="020B0502040204020203" pitchFamily="34" charset="0"/>
                <a:cs typeface="Segoe UI" panose="020B0502040204020203" pitchFamily="34" charset="0"/>
              </a:rPr>
              <a:t>Several components of a LAP that can be used</a:t>
            </a:r>
          </a:p>
          <a:p>
            <a:pPr>
              <a:spcBef>
                <a:spcPts val="1200"/>
              </a:spcBef>
              <a:buFont typeface="Wingdings" panose="05000000000000000000" pitchFamily="2" charset="2"/>
              <a:buChar char="§"/>
            </a:pPr>
            <a:r>
              <a:rPr lang="en-US" sz="1900" b="0" dirty="0">
                <a:solidFill>
                  <a:schemeClr val="tx1"/>
                </a:solidFill>
                <a:latin typeface="Segoe UI" panose="020B0502040204020203" pitchFamily="34" charset="0"/>
                <a:cs typeface="Segoe UI" panose="020B0502040204020203" pitchFamily="34" charset="0"/>
              </a:rPr>
              <a:t>All components </a:t>
            </a:r>
            <a:r>
              <a:rPr lang="en-US" sz="1900" b="0" i="1" dirty="0">
                <a:solidFill>
                  <a:schemeClr val="tx1"/>
                </a:solidFill>
                <a:latin typeface="Segoe UI" panose="020B0502040204020203" pitchFamily="34" charset="0"/>
                <a:cs typeface="Segoe UI" panose="020B0502040204020203" pitchFamily="34" charset="0"/>
              </a:rPr>
              <a:t>do not</a:t>
            </a:r>
            <a:r>
              <a:rPr lang="en-US" sz="1900" b="0" dirty="0">
                <a:solidFill>
                  <a:schemeClr val="tx1"/>
                </a:solidFill>
                <a:latin typeface="Segoe UI" panose="020B0502040204020203" pitchFamily="34" charset="0"/>
                <a:cs typeface="Segoe UI" panose="020B0502040204020203" pitchFamily="34" charset="0"/>
              </a:rPr>
              <a:t> have to be used to be effective</a:t>
            </a:r>
          </a:p>
          <a:p>
            <a:pPr>
              <a:spcBef>
                <a:spcPts val="1200"/>
              </a:spcBef>
              <a:buFont typeface="Wingdings" panose="05000000000000000000" pitchFamily="2" charset="2"/>
              <a:buChar char="§"/>
            </a:pPr>
            <a:endParaRPr lang="en-US" sz="1900" b="0" dirty="0">
              <a:solidFill>
                <a:schemeClr val="tx1"/>
              </a:solidFill>
              <a:latin typeface="Segoe UI" panose="020B0502040204020203" pitchFamily="34" charset="0"/>
              <a:cs typeface="Segoe UI" panose="020B0502040204020203" pitchFamily="34" charset="0"/>
            </a:endParaRPr>
          </a:p>
          <a:p>
            <a:pPr marL="0" indent="0">
              <a:spcBef>
                <a:spcPts val="1200"/>
              </a:spcBef>
              <a:buNone/>
            </a:pPr>
            <a:endParaRPr lang="en-US" sz="1900" b="0" dirty="0">
              <a:solidFill>
                <a:schemeClr val="tx1"/>
              </a:solidFill>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2110658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F9C08-8D5F-42D7-81C1-DB772ADD9AE1}"/>
              </a:ext>
            </a:extLst>
          </p:cNvPr>
          <p:cNvSpPr>
            <a:spLocks noGrp="1"/>
          </p:cNvSpPr>
          <p:nvPr>
            <p:ph type="title"/>
          </p:nvPr>
        </p:nvSpPr>
        <p:spPr>
          <a:xfrm>
            <a:off x="0" y="968422"/>
            <a:ext cx="9144000" cy="642938"/>
          </a:xfrm>
        </p:spPr>
        <p:txBody>
          <a:bodyPr>
            <a:normAutofit/>
          </a:bodyPr>
          <a:lstStyle/>
          <a:p>
            <a:pPr algn="ctr"/>
            <a:r>
              <a:rPr lang="en-US" sz="2800" b="1" dirty="0">
                <a:solidFill>
                  <a:schemeClr val="tx1"/>
                </a:solidFill>
                <a:latin typeface="Segoe UI" panose="020B0502040204020203" pitchFamily="34" charset="0"/>
                <a:cs typeface="Segoe UI" panose="020B0502040204020203" pitchFamily="34" charset="0"/>
              </a:rPr>
              <a:t>SESSION GOALS</a:t>
            </a:r>
          </a:p>
        </p:txBody>
      </p:sp>
      <p:sp>
        <p:nvSpPr>
          <p:cNvPr id="4" name="TextBox 3">
            <a:extLst>
              <a:ext uri="{FF2B5EF4-FFF2-40B4-BE49-F238E27FC236}">
                <a16:creationId xmlns:a16="http://schemas.microsoft.com/office/drawing/2014/main" id="{8AC77F08-5BAA-4BE9-A1E0-13D638B27240}"/>
              </a:ext>
            </a:extLst>
          </p:cNvPr>
          <p:cNvSpPr txBox="1"/>
          <p:nvPr/>
        </p:nvSpPr>
        <p:spPr>
          <a:xfrm>
            <a:off x="1696266" y="1843401"/>
            <a:ext cx="5751468" cy="1915909"/>
          </a:xfrm>
          <a:prstGeom prst="rect">
            <a:avLst/>
          </a:prstGeom>
          <a:noFill/>
        </p:spPr>
        <p:txBody>
          <a:bodyPr wrap="square" rtlCol="0">
            <a:spAutoFit/>
          </a:bodyPr>
          <a:lstStyle/>
          <a:p>
            <a:pPr marL="214313" indent="-214313">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Accessing the MBA Learning Center</a:t>
            </a:r>
          </a:p>
          <a:p>
            <a:pPr marL="214313" indent="-214313">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Developing a Course</a:t>
            </a:r>
          </a:p>
          <a:p>
            <a:pPr marL="214313" indent="-214313">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Adding the Teacher Role</a:t>
            </a:r>
          </a:p>
          <a:p>
            <a:pPr marL="214313" indent="-214313">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Retrieving Content from the Commons</a:t>
            </a:r>
          </a:p>
        </p:txBody>
      </p:sp>
    </p:spTree>
    <p:custDataLst>
      <p:tags r:id="rId1"/>
    </p:custDataLst>
    <p:extLst>
      <p:ext uri="{BB962C8B-B14F-4D97-AF65-F5344CB8AC3E}">
        <p14:creationId xmlns:p14="http://schemas.microsoft.com/office/powerpoint/2010/main" val="3004936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A1C3A5A-1033-40B5-B2BC-95335F483433}"/>
              </a:ext>
            </a:extLst>
          </p:cNvPr>
          <p:cNvSpPr txBox="1">
            <a:spLocks/>
          </p:cNvSpPr>
          <p:nvPr/>
        </p:nvSpPr>
        <p:spPr>
          <a:xfrm>
            <a:off x="269421" y="282818"/>
            <a:ext cx="6482444" cy="642938"/>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r>
              <a:rPr lang="en-US" sz="2800" dirty="0">
                <a:latin typeface="Segoe UI" panose="020B0502040204020203" pitchFamily="34" charset="0"/>
                <a:cs typeface="Segoe UI" panose="020B0502040204020203" pitchFamily="34" charset="0"/>
              </a:rPr>
              <a:t>STEP 4 – ADD LAPS TO YOUR COURSE</a:t>
            </a:r>
          </a:p>
        </p:txBody>
      </p:sp>
      <p:pic>
        <p:nvPicPr>
          <p:cNvPr id="3" name="Picture 2">
            <a:extLst>
              <a:ext uri="{FF2B5EF4-FFF2-40B4-BE49-F238E27FC236}">
                <a16:creationId xmlns:a16="http://schemas.microsoft.com/office/drawing/2014/main" id="{C32570DF-E1C4-465B-8DE7-802EA3A0EAE5}"/>
              </a:ext>
            </a:extLst>
          </p:cNvPr>
          <p:cNvPicPr>
            <a:picLocks noChangeAspect="1"/>
          </p:cNvPicPr>
          <p:nvPr/>
        </p:nvPicPr>
        <p:blipFill>
          <a:blip r:embed="rId4"/>
          <a:stretch>
            <a:fillRect/>
          </a:stretch>
        </p:blipFill>
        <p:spPr>
          <a:xfrm>
            <a:off x="723917" y="925756"/>
            <a:ext cx="597410" cy="3986679"/>
          </a:xfrm>
          <a:prstGeom prst="rect">
            <a:avLst/>
          </a:prstGeom>
        </p:spPr>
      </p:pic>
      <p:sp>
        <p:nvSpPr>
          <p:cNvPr id="4" name="TextBox 3">
            <a:extLst>
              <a:ext uri="{FF2B5EF4-FFF2-40B4-BE49-F238E27FC236}">
                <a16:creationId xmlns:a16="http://schemas.microsoft.com/office/drawing/2014/main" id="{06C9D924-3FDD-47A0-8F21-27EBBB0A6EBD}"/>
              </a:ext>
            </a:extLst>
          </p:cNvPr>
          <p:cNvSpPr txBox="1"/>
          <p:nvPr/>
        </p:nvSpPr>
        <p:spPr>
          <a:xfrm>
            <a:off x="1538341" y="1695264"/>
            <a:ext cx="7132131" cy="2593018"/>
          </a:xfrm>
          <a:prstGeom prst="rect">
            <a:avLst/>
          </a:prstGeom>
          <a:noFill/>
        </p:spPr>
        <p:txBody>
          <a:bodyPr wrap="square" rtlCol="0">
            <a:spAutoFit/>
          </a:bodyPr>
          <a:lstStyle/>
          <a:p>
            <a:pPr marL="214313" indent="-214313">
              <a:spcBef>
                <a:spcPts val="900"/>
              </a:spcBef>
              <a:buFont typeface="Wingdings" panose="05000000000000000000" pitchFamily="2" charset="2"/>
              <a:buChar char="§"/>
            </a:pPr>
            <a:r>
              <a:rPr lang="en-US" sz="2000" dirty="0"/>
              <a:t>MBA Learning Center Canvas </a:t>
            </a:r>
            <a:r>
              <a:rPr lang="en-US" sz="2000" b="1" dirty="0"/>
              <a:t>DOES NOT </a:t>
            </a:r>
            <a:r>
              <a:rPr lang="en-US" sz="2000" dirty="0"/>
              <a:t>communicate with your school district’s Canvas.</a:t>
            </a:r>
          </a:p>
          <a:p>
            <a:pPr marL="214313" indent="-214313">
              <a:spcBef>
                <a:spcPts val="900"/>
              </a:spcBef>
              <a:buFont typeface="Wingdings" panose="05000000000000000000" pitchFamily="2" charset="2"/>
              <a:buChar char="§"/>
            </a:pPr>
            <a:r>
              <a:rPr lang="en-US" sz="2000" dirty="0"/>
              <a:t>You </a:t>
            </a:r>
            <a:r>
              <a:rPr lang="en-US" sz="2000" b="1" dirty="0"/>
              <a:t>cannot</a:t>
            </a:r>
            <a:r>
              <a:rPr lang="en-US" sz="2000" dirty="0"/>
              <a:t> access MBA Learning Center’s Commons from your school district’s Canvas.</a:t>
            </a:r>
          </a:p>
          <a:p>
            <a:pPr marL="214313" indent="-214313">
              <a:spcBef>
                <a:spcPts val="900"/>
              </a:spcBef>
              <a:buFont typeface="Wingdings" panose="05000000000000000000" pitchFamily="2" charset="2"/>
              <a:buChar char="§"/>
            </a:pPr>
            <a:r>
              <a:rPr lang="en-US" sz="2000" dirty="0"/>
              <a:t>Add LAPs to your course by selecting Commons in the MBA Learning Center.</a:t>
            </a:r>
          </a:p>
          <a:p>
            <a:pPr marL="214313" indent="-214313">
              <a:spcBef>
                <a:spcPts val="900"/>
              </a:spcBef>
              <a:buFont typeface="Wingdings" panose="05000000000000000000" pitchFamily="2" charset="2"/>
              <a:buChar char="§"/>
            </a:pPr>
            <a:endParaRPr lang="en-US" sz="2000" dirty="0"/>
          </a:p>
        </p:txBody>
      </p:sp>
    </p:spTree>
    <p:custDataLst>
      <p:tags r:id="rId1"/>
    </p:custDataLst>
    <p:extLst>
      <p:ext uri="{BB962C8B-B14F-4D97-AF65-F5344CB8AC3E}">
        <p14:creationId xmlns:p14="http://schemas.microsoft.com/office/powerpoint/2010/main" val="1807266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A1C3A5A-1033-40B5-B2BC-95335F483433}"/>
              </a:ext>
            </a:extLst>
          </p:cNvPr>
          <p:cNvSpPr txBox="1">
            <a:spLocks/>
          </p:cNvSpPr>
          <p:nvPr/>
        </p:nvSpPr>
        <p:spPr>
          <a:xfrm>
            <a:off x="261257" y="313395"/>
            <a:ext cx="6955972" cy="642938"/>
          </a:xfrm>
          <a:prstGeom prst="rect">
            <a:avLst/>
          </a:prstGeom>
        </p:spPr>
        <p:txBody>
          <a:bodyPr vert="horz" lIns="68580" tIns="34290" rIns="68580" bIns="34290" rtlCol="0" anchor="ctr">
            <a:no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pPr algn="l"/>
            <a:r>
              <a:rPr lang="en-US" sz="2800" dirty="0">
                <a:latin typeface="Segoe UI" panose="020B0502040204020203" pitchFamily="34" charset="0"/>
                <a:cs typeface="Segoe UI" panose="020B0502040204020203" pitchFamily="34" charset="0"/>
              </a:rPr>
              <a:t>STEP 4 – ADD LAPS TO YOUR COURSE</a:t>
            </a:r>
          </a:p>
        </p:txBody>
      </p:sp>
      <p:sp>
        <p:nvSpPr>
          <p:cNvPr id="4" name="TextBox 3">
            <a:extLst>
              <a:ext uri="{FF2B5EF4-FFF2-40B4-BE49-F238E27FC236}">
                <a16:creationId xmlns:a16="http://schemas.microsoft.com/office/drawing/2014/main" id="{06C9D924-3FDD-47A0-8F21-27EBBB0A6EBD}"/>
              </a:ext>
            </a:extLst>
          </p:cNvPr>
          <p:cNvSpPr txBox="1"/>
          <p:nvPr/>
        </p:nvSpPr>
        <p:spPr>
          <a:xfrm>
            <a:off x="346982" y="1049293"/>
            <a:ext cx="8450036" cy="707886"/>
          </a:xfrm>
          <a:prstGeom prst="rect">
            <a:avLst/>
          </a:prstGeom>
          <a:noFill/>
        </p:spPr>
        <p:txBody>
          <a:bodyPr wrap="square" rtlCol="0">
            <a:spAutoFit/>
          </a:bodyPr>
          <a:lstStyle/>
          <a:p>
            <a:pPr algn="ctr">
              <a:spcBef>
                <a:spcPts val="450"/>
              </a:spcBef>
            </a:pPr>
            <a:r>
              <a:rPr lang="en-US" sz="2000" dirty="0">
                <a:latin typeface="Segoe UI" panose="020B0502040204020203" pitchFamily="34" charset="0"/>
                <a:cs typeface="Segoe UI" panose="020B0502040204020203" pitchFamily="34" charset="0"/>
              </a:rPr>
              <a:t>If this is the first time you have accessed the MBA Learning Center, you will need to authorize it.  Click the Authorize button.</a:t>
            </a:r>
          </a:p>
        </p:txBody>
      </p:sp>
      <p:pic>
        <p:nvPicPr>
          <p:cNvPr id="5" name="Picture 4">
            <a:extLst>
              <a:ext uri="{FF2B5EF4-FFF2-40B4-BE49-F238E27FC236}">
                <a16:creationId xmlns:a16="http://schemas.microsoft.com/office/drawing/2014/main" id="{4BFDB201-3E24-4E50-9B6B-3D9416F3609C}"/>
              </a:ext>
            </a:extLst>
          </p:cNvPr>
          <p:cNvPicPr>
            <a:picLocks noChangeAspect="1"/>
          </p:cNvPicPr>
          <p:nvPr/>
        </p:nvPicPr>
        <p:blipFill>
          <a:blip r:embed="rId4"/>
          <a:stretch>
            <a:fillRect/>
          </a:stretch>
        </p:blipFill>
        <p:spPr>
          <a:xfrm>
            <a:off x="2078190" y="1943100"/>
            <a:ext cx="4987620" cy="2846197"/>
          </a:xfrm>
          <a:prstGeom prst="rect">
            <a:avLst/>
          </a:prstGeom>
        </p:spPr>
      </p:pic>
    </p:spTree>
    <p:custDataLst>
      <p:tags r:id="rId1"/>
    </p:custDataLst>
    <p:extLst>
      <p:ext uri="{BB962C8B-B14F-4D97-AF65-F5344CB8AC3E}">
        <p14:creationId xmlns:p14="http://schemas.microsoft.com/office/powerpoint/2010/main" val="2065937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092939-0B35-4CEC-A22B-80F482A52F10}"/>
              </a:ext>
            </a:extLst>
          </p:cNvPr>
          <p:cNvSpPr txBox="1">
            <a:spLocks/>
          </p:cNvSpPr>
          <p:nvPr/>
        </p:nvSpPr>
        <p:spPr>
          <a:xfrm>
            <a:off x="310244" y="280725"/>
            <a:ext cx="6858000" cy="642938"/>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pPr algn="l"/>
            <a:r>
              <a:rPr lang="en-US" sz="2800" dirty="0">
                <a:latin typeface="Segoe UI" panose="020B0502040204020203" pitchFamily="34" charset="0"/>
                <a:cs typeface="Segoe UI" panose="020B0502040204020203" pitchFamily="34" charset="0"/>
              </a:rPr>
              <a:t>STEP 4 – ADD LAPS TO YOUR COURSE</a:t>
            </a:r>
          </a:p>
        </p:txBody>
      </p:sp>
      <p:pic>
        <p:nvPicPr>
          <p:cNvPr id="6" name="Picture 5">
            <a:extLst>
              <a:ext uri="{FF2B5EF4-FFF2-40B4-BE49-F238E27FC236}">
                <a16:creationId xmlns:a16="http://schemas.microsoft.com/office/drawing/2014/main" id="{8640903B-FFD8-4F5B-9A3E-F8D8DE8A700C}"/>
              </a:ext>
            </a:extLst>
          </p:cNvPr>
          <p:cNvPicPr>
            <a:picLocks noChangeAspect="1"/>
          </p:cNvPicPr>
          <p:nvPr/>
        </p:nvPicPr>
        <p:blipFill>
          <a:blip r:embed="rId4"/>
          <a:stretch>
            <a:fillRect/>
          </a:stretch>
        </p:blipFill>
        <p:spPr>
          <a:xfrm>
            <a:off x="495314" y="1163535"/>
            <a:ext cx="4436583" cy="3310493"/>
          </a:xfrm>
          <a:prstGeom prst="rect">
            <a:avLst/>
          </a:prstGeom>
        </p:spPr>
      </p:pic>
      <p:sp>
        <p:nvSpPr>
          <p:cNvPr id="7" name="TextBox 6">
            <a:extLst>
              <a:ext uri="{FF2B5EF4-FFF2-40B4-BE49-F238E27FC236}">
                <a16:creationId xmlns:a16="http://schemas.microsoft.com/office/drawing/2014/main" id="{ACA1E048-A1DF-414E-909B-2453B18B4955}"/>
              </a:ext>
            </a:extLst>
          </p:cNvPr>
          <p:cNvSpPr txBox="1"/>
          <p:nvPr/>
        </p:nvSpPr>
        <p:spPr>
          <a:xfrm>
            <a:off x="5161600" y="1830049"/>
            <a:ext cx="3487086" cy="1977464"/>
          </a:xfrm>
          <a:prstGeom prst="rect">
            <a:avLst/>
          </a:prstGeom>
          <a:noFill/>
        </p:spPr>
        <p:txBody>
          <a:bodyPr wrap="square" rtlCol="0">
            <a:spAutoFit/>
          </a:bodyPr>
          <a:lstStyle/>
          <a:p>
            <a:pPr>
              <a:spcBef>
                <a:spcPts val="900"/>
              </a:spcBef>
            </a:pPr>
            <a:r>
              <a:rPr lang="en-US" sz="2000" dirty="0">
                <a:latin typeface="Segoe UI" panose="020B0502040204020203" pitchFamily="34" charset="0"/>
                <a:cs typeface="Segoe UI" panose="020B0502040204020203" pitchFamily="34" charset="0"/>
              </a:rPr>
              <a:t>There are different ways to search for LAPs:</a:t>
            </a:r>
          </a:p>
          <a:p>
            <a:pPr marL="214313" indent="-214313">
              <a:spcBef>
                <a:spcPts val="900"/>
              </a:spcBef>
              <a:buFontTx/>
              <a:buChar char="-"/>
            </a:pPr>
            <a:r>
              <a:rPr lang="en-US" sz="2000" dirty="0">
                <a:latin typeface="Segoe UI" panose="020B0502040204020203" pitchFamily="34" charset="0"/>
                <a:cs typeface="Segoe UI" panose="020B0502040204020203" pitchFamily="34" charset="0"/>
              </a:rPr>
              <a:t>By LAP number (BL-001)</a:t>
            </a:r>
          </a:p>
          <a:p>
            <a:pPr marL="214313" indent="-214313">
              <a:spcBef>
                <a:spcPts val="900"/>
              </a:spcBef>
              <a:buFontTx/>
              <a:buChar char="-"/>
            </a:pPr>
            <a:r>
              <a:rPr lang="en-US" sz="2000" dirty="0">
                <a:latin typeface="Segoe UI" panose="020B0502040204020203" pitchFamily="34" charset="0"/>
                <a:cs typeface="Segoe UI" panose="020B0502040204020203" pitchFamily="34" charset="0"/>
              </a:rPr>
              <a:t>By LAP name </a:t>
            </a:r>
          </a:p>
          <a:p>
            <a:pPr marL="214313" indent="-214313">
              <a:spcBef>
                <a:spcPts val="900"/>
              </a:spcBef>
              <a:buFontTx/>
              <a:buChar char="-"/>
            </a:pPr>
            <a:r>
              <a:rPr lang="en-US" sz="2000" dirty="0">
                <a:latin typeface="Segoe UI" panose="020B0502040204020203" pitchFamily="34" charset="0"/>
                <a:cs typeface="Segoe UI" panose="020B0502040204020203" pitchFamily="34" charset="0"/>
              </a:rPr>
              <a:t>By keyword or subject area</a:t>
            </a:r>
          </a:p>
        </p:txBody>
      </p:sp>
    </p:spTree>
    <p:custDataLst>
      <p:tags r:id="rId1"/>
    </p:custDataLst>
    <p:extLst>
      <p:ext uri="{BB962C8B-B14F-4D97-AF65-F5344CB8AC3E}">
        <p14:creationId xmlns:p14="http://schemas.microsoft.com/office/powerpoint/2010/main" val="1545030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CA1E048-A1DF-414E-909B-2453B18B4955}"/>
              </a:ext>
            </a:extLst>
          </p:cNvPr>
          <p:cNvSpPr txBox="1"/>
          <p:nvPr/>
        </p:nvSpPr>
        <p:spPr>
          <a:xfrm>
            <a:off x="1310367" y="3966713"/>
            <a:ext cx="6523264" cy="707886"/>
          </a:xfrm>
          <a:prstGeom prst="rect">
            <a:avLst/>
          </a:prstGeom>
          <a:noFill/>
        </p:spPr>
        <p:txBody>
          <a:bodyPr wrap="square" rtlCol="0">
            <a:spAutoFit/>
          </a:bodyPr>
          <a:lstStyle/>
          <a:p>
            <a:pPr algn="ctr"/>
            <a:r>
              <a:rPr lang="en-US" sz="2000" dirty="0">
                <a:latin typeface="Segoe UI" panose="020B0502040204020203" pitchFamily="34" charset="0"/>
                <a:cs typeface="Segoe UI" panose="020B0502040204020203" pitchFamily="34" charset="0"/>
              </a:rPr>
              <a:t>Once LAP is located, click the resource title (LAP name) to preview the contents and import the LAP.</a:t>
            </a:r>
          </a:p>
        </p:txBody>
      </p:sp>
      <p:pic>
        <p:nvPicPr>
          <p:cNvPr id="3" name="Picture 2">
            <a:extLst>
              <a:ext uri="{FF2B5EF4-FFF2-40B4-BE49-F238E27FC236}">
                <a16:creationId xmlns:a16="http://schemas.microsoft.com/office/drawing/2014/main" id="{DB9F9E43-D9CC-483A-A2EB-16C844799D08}"/>
              </a:ext>
            </a:extLst>
          </p:cNvPr>
          <p:cNvPicPr>
            <a:picLocks noChangeAspect="1"/>
          </p:cNvPicPr>
          <p:nvPr/>
        </p:nvPicPr>
        <p:blipFill>
          <a:blip r:embed="rId4"/>
          <a:stretch>
            <a:fillRect/>
          </a:stretch>
        </p:blipFill>
        <p:spPr>
          <a:xfrm>
            <a:off x="1738500" y="964468"/>
            <a:ext cx="5666999" cy="2887961"/>
          </a:xfrm>
          <a:prstGeom prst="rect">
            <a:avLst/>
          </a:prstGeom>
        </p:spPr>
      </p:pic>
      <p:sp>
        <p:nvSpPr>
          <p:cNvPr id="5" name="Title 1">
            <a:extLst>
              <a:ext uri="{FF2B5EF4-FFF2-40B4-BE49-F238E27FC236}">
                <a16:creationId xmlns:a16="http://schemas.microsoft.com/office/drawing/2014/main" id="{FE03DD6E-56CE-436F-84FA-99EBE620FA6F}"/>
              </a:ext>
            </a:extLst>
          </p:cNvPr>
          <p:cNvSpPr txBox="1">
            <a:spLocks/>
          </p:cNvSpPr>
          <p:nvPr/>
        </p:nvSpPr>
        <p:spPr>
          <a:xfrm>
            <a:off x="310244" y="280725"/>
            <a:ext cx="6858000" cy="642938"/>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pPr algn="l"/>
            <a:r>
              <a:rPr lang="en-US" sz="2800" dirty="0">
                <a:latin typeface="Segoe UI" panose="020B0502040204020203" pitchFamily="34" charset="0"/>
                <a:cs typeface="Segoe UI" panose="020B0502040204020203" pitchFamily="34" charset="0"/>
              </a:rPr>
              <a:t>STEP 4 – ADD LAPS TO YOUR COURSE</a:t>
            </a:r>
          </a:p>
        </p:txBody>
      </p:sp>
    </p:spTree>
    <p:custDataLst>
      <p:tags r:id="rId1"/>
    </p:custDataLst>
    <p:extLst>
      <p:ext uri="{BB962C8B-B14F-4D97-AF65-F5344CB8AC3E}">
        <p14:creationId xmlns:p14="http://schemas.microsoft.com/office/powerpoint/2010/main" val="950440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CA1E048-A1DF-414E-909B-2453B18B4955}"/>
              </a:ext>
            </a:extLst>
          </p:cNvPr>
          <p:cNvSpPr txBox="1"/>
          <p:nvPr/>
        </p:nvSpPr>
        <p:spPr>
          <a:xfrm>
            <a:off x="346982" y="3946362"/>
            <a:ext cx="8450034" cy="784830"/>
          </a:xfrm>
          <a:prstGeom prst="rect">
            <a:avLst/>
          </a:prstGeom>
          <a:noFill/>
        </p:spPr>
        <p:txBody>
          <a:bodyPr wrap="square" rtlCol="0">
            <a:spAutoFit/>
          </a:bodyPr>
          <a:lstStyle/>
          <a:p>
            <a:r>
              <a:rPr lang="en-US" sz="1500" dirty="0">
                <a:latin typeface="Segoe UI" panose="020B0502040204020203" pitchFamily="34" charset="0"/>
                <a:cs typeface="Segoe UI" panose="020B0502040204020203" pitchFamily="34" charset="0"/>
              </a:rPr>
              <a:t>The preview allows you to see the contents of the LAP before importing.  The details tab provides a description of the LAP and the version notes tab gives a history of updates made to the LAP.  If the version notes tab is grayed out, there are no updates.</a:t>
            </a:r>
          </a:p>
        </p:txBody>
      </p:sp>
      <p:pic>
        <p:nvPicPr>
          <p:cNvPr id="5" name="Picture 4">
            <a:extLst>
              <a:ext uri="{FF2B5EF4-FFF2-40B4-BE49-F238E27FC236}">
                <a16:creationId xmlns:a16="http://schemas.microsoft.com/office/drawing/2014/main" id="{A064710E-17D2-44C0-94C3-1227F4F8C64F}"/>
              </a:ext>
            </a:extLst>
          </p:cNvPr>
          <p:cNvPicPr>
            <a:picLocks noChangeAspect="1"/>
          </p:cNvPicPr>
          <p:nvPr/>
        </p:nvPicPr>
        <p:blipFill rotWithShape="1">
          <a:blip r:embed="rId4"/>
          <a:srcRect t="2204"/>
          <a:stretch/>
        </p:blipFill>
        <p:spPr>
          <a:xfrm>
            <a:off x="1796121" y="987879"/>
            <a:ext cx="5551757" cy="2849335"/>
          </a:xfrm>
          <a:prstGeom prst="rect">
            <a:avLst/>
          </a:prstGeom>
        </p:spPr>
      </p:pic>
      <p:sp>
        <p:nvSpPr>
          <p:cNvPr id="6" name="Title 1">
            <a:extLst>
              <a:ext uri="{FF2B5EF4-FFF2-40B4-BE49-F238E27FC236}">
                <a16:creationId xmlns:a16="http://schemas.microsoft.com/office/drawing/2014/main" id="{4AD4F3C3-0D34-4CB4-A970-87A968C76CA4}"/>
              </a:ext>
            </a:extLst>
          </p:cNvPr>
          <p:cNvSpPr txBox="1">
            <a:spLocks/>
          </p:cNvSpPr>
          <p:nvPr/>
        </p:nvSpPr>
        <p:spPr>
          <a:xfrm>
            <a:off x="310244" y="280725"/>
            <a:ext cx="6858000" cy="642938"/>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pPr algn="l"/>
            <a:r>
              <a:rPr lang="en-US" sz="2800" dirty="0">
                <a:latin typeface="Segoe UI" panose="020B0502040204020203" pitchFamily="34" charset="0"/>
                <a:cs typeface="Segoe UI" panose="020B0502040204020203" pitchFamily="34" charset="0"/>
              </a:rPr>
              <a:t>STEP 4 – ADD LAPS TO YOUR COURSE</a:t>
            </a:r>
          </a:p>
        </p:txBody>
      </p:sp>
    </p:spTree>
    <p:custDataLst>
      <p:tags r:id="rId1"/>
    </p:custDataLst>
    <p:extLst>
      <p:ext uri="{BB962C8B-B14F-4D97-AF65-F5344CB8AC3E}">
        <p14:creationId xmlns:p14="http://schemas.microsoft.com/office/powerpoint/2010/main" val="1350911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CA1E048-A1DF-414E-909B-2453B18B4955}"/>
              </a:ext>
            </a:extLst>
          </p:cNvPr>
          <p:cNvSpPr txBox="1"/>
          <p:nvPr/>
        </p:nvSpPr>
        <p:spPr>
          <a:xfrm>
            <a:off x="1143000" y="3824029"/>
            <a:ext cx="7200900" cy="1069524"/>
          </a:xfrm>
          <a:prstGeom prst="rect">
            <a:avLst/>
          </a:prstGeom>
          <a:noFill/>
        </p:spPr>
        <p:txBody>
          <a:bodyPr wrap="square" rtlCol="0">
            <a:spAutoFit/>
          </a:bodyPr>
          <a:lstStyle/>
          <a:p>
            <a:pPr marL="214313" indent="-214313">
              <a:spcBef>
                <a:spcPts val="300"/>
              </a:spcBef>
              <a:buFont typeface="Wingdings" panose="05000000000000000000" pitchFamily="2" charset="2"/>
              <a:buChar char="§"/>
            </a:pPr>
            <a:r>
              <a:rPr lang="en-US" sz="1400" dirty="0">
                <a:latin typeface="Segoe UI" panose="020B0502040204020203" pitchFamily="34" charset="0"/>
                <a:cs typeface="Segoe UI" panose="020B0502040204020203" pitchFamily="34" charset="0"/>
              </a:rPr>
              <a:t>When you are ready to import the content, click the import/download button.  </a:t>
            </a:r>
          </a:p>
          <a:p>
            <a:pPr marL="214313" indent="-214313">
              <a:spcBef>
                <a:spcPts val="300"/>
              </a:spcBef>
              <a:buFont typeface="Wingdings" panose="05000000000000000000" pitchFamily="2" charset="2"/>
              <a:buChar char="§"/>
            </a:pPr>
            <a:r>
              <a:rPr lang="en-US" sz="1400" dirty="0">
                <a:latin typeface="Segoe UI" panose="020B0502040204020203" pitchFamily="34" charset="0"/>
                <a:cs typeface="Segoe UI" panose="020B0502040204020203" pitchFamily="34" charset="0"/>
              </a:rPr>
              <a:t>Select the course that the LAP will be imported into</a:t>
            </a:r>
          </a:p>
          <a:p>
            <a:pPr marL="214313" indent="-214313">
              <a:spcBef>
                <a:spcPts val="300"/>
              </a:spcBef>
              <a:buFont typeface="Wingdings" panose="05000000000000000000" pitchFamily="2" charset="2"/>
              <a:buChar char="§"/>
            </a:pPr>
            <a:r>
              <a:rPr lang="en-US" sz="1400" dirty="0">
                <a:latin typeface="Segoe UI" panose="020B0502040204020203" pitchFamily="34" charset="0"/>
                <a:cs typeface="Segoe UI" panose="020B0502040204020203" pitchFamily="34" charset="0"/>
              </a:rPr>
              <a:t>Select Import into Course</a:t>
            </a:r>
          </a:p>
          <a:p>
            <a:pPr marL="214313" indent="-214313">
              <a:spcBef>
                <a:spcPts val="300"/>
              </a:spcBef>
              <a:buFont typeface="Wingdings" panose="05000000000000000000" pitchFamily="2" charset="2"/>
              <a:buChar char="§"/>
            </a:pPr>
            <a:r>
              <a:rPr lang="en-US" sz="1400" dirty="0">
                <a:latin typeface="Segoe UI" panose="020B0502040204020203" pitchFamily="34" charset="0"/>
                <a:cs typeface="Segoe UI" panose="020B0502040204020203" pitchFamily="34" charset="0"/>
              </a:rPr>
              <a:t>A message will appear that the import has started</a:t>
            </a:r>
          </a:p>
        </p:txBody>
      </p:sp>
      <p:pic>
        <p:nvPicPr>
          <p:cNvPr id="8" name="Picture 7">
            <a:extLst>
              <a:ext uri="{FF2B5EF4-FFF2-40B4-BE49-F238E27FC236}">
                <a16:creationId xmlns:a16="http://schemas.microsoft.com/office/drawing/2014/main" id="{E52C55A5-D6BA-4C94-B4DB-4EDBB33C6139}"/>
              </a:ext>
            </a:extLst>
          </p:cNvPr>
          <p:cNvPicPr>
            <a:picLocks noChangeAspect="1"/>
          </p:cNvPicPr>
          <p:nvPr/>
        </p:nvPicPr>
        <p:blipFill>
          <a:blip r:embed="rId4"/>
          <a:stretch>
            <a:fillRect/>
          </a:stretch>
        </p:blipFill>
        <p:spPr>
          <a:xfrm>
            <a:off x="2321473" y="923662"/>
            <a:ext cx="4556858" cy="2880229"/>
          </a:xfrm>
          <a:prstGeom prst="rect">
            <a:avLst/>
          </a:prstGeom>
        </p:spPr>
      </p:pic>
      <p:sp>
        <p:nvSpPr>
          <p:cNvPr id="9" name="Arrow: Left 8">
            <a:extLst>
              <a:ext uri="{FF2B5EF4-FFF2-40B4-BE49-F238E27FC236}">
                <a16:creationId xmlns:a16="http://schemas.microsoft.com/office/drawing/2014/main" id="{807E71C0-32DC-4210-A533-7CE89FE3DA1A}"/>
              </a:ext>
            </a:extLst>
          </p:cNvPr>
          <p:cNvSpPr/>
          <p:nvPr/>
        </p:nvSpPr>
        <p:spPr>
          <a:xfrm>
            <a:off x="6746408" y="2400321"/>
            <a:ext cx="717452" cy="22708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itle 1">
            <a:extLst>
              <a:ext uri="{FF2B5EF4-FFF2-40B4-BE49-F238E27FC236}">
                <a16:creationId xmlns:a16="http://schemas.microsoft.com/office/drawing/2014/main" id="{D5CB8D5F-1420-42DC-9C7B-91448EBB71BB}"/>
              </a:ext>
            </a:extLst>
          </p:cNvPr>
          <p:cNvSpPr txBox="1">
            <a:spLocks/>
          </p:cNvSpPr>
          <p:nvPr/>
        </p:nvSpPr>
        <p:spPr>
          <a:xfrm>
            <a:off x="310244" y="280725"/>
            <a:ext cx="6858000" cy="642938"/>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pPr algn="l"/>
            <a:r>
              <a:rPr lang="en-US" sz="2800" dirty="0">
                <a:latin typeface="Segoe UI" panose="020B0502040204020203" pitchFamily="34" charset="0"/>
                <a:cs typeface="Segoe UI" panose="020B0502040204020203" pitchFamily="34" charset="0"/>
              </a:rPr>
              <a:t>STEP 4 – ADD LAPS TO YOUR COURSE</a:t>
            </a:r>
          </a:p>
        </p:txBody>
      </p:sp>
    </p:spTree>
    <p:custDataLst>
      <p:tags r:id="rId1"/>
    </p:custDataLst>
    <p:extLst>
      <p:ext uri="{BB962C8B-B14F-4D97-AF65-F5344CB8AC3E}">
        <p14:creationId xmlns:p14="http://schemas.microsoft.com/office/powerpoint/2010/main" val="2896834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CA1E048-A1DF-414E-909B-2453B18B4955}"/>
              </a:ext>
            </a:extLst>
          </p:cNvPr>
          <p:cNvSpPr txBox="1"/>
          <p:nvPr/>
        </p:nvSpPr>
        <p:spPr>
          <a:xfrm>
            <a:off x="4759778" y="2529807"/>
            <a:ext cx="3927021" cy="707886"/>
          </a:xfrm>
          <a:prstGeom prst="rect">
            <a:avLst/>
          </a:prstGeom>
          <a:noFill/>
        </p:spPr>
        <p:txBody>
          <a:bodyPr wrap="square" rtlCol="0">
            <a:spAutoFit/>
          </a:bodyPr>
          <a:lstStyle/>
          <a:p>
            <a:r>
              <a:rPr lang="en-US" sz="2000" dirty="0">
                <a:latin typeface="Segoe UI" panose="020B0502040204020203" pitchFamily="34" charset="0"/>
                <a:cs typeface="Segoe UI" panose="020B0502040204020203" pitchFamily="34" charset="0"/>
              </a:rPr>
              <a:t>Select courses from the left hand menu and locate your course</a:t>
            </a:r>
          </a:p>
        </p:txBody>
      </p:sp>
      <p:pic>
        <p:nvPicPr>
          <p:cNvPr id="3" name="Picture 2">
            <a:extLst>
              <a:ext uri="{FF2B5EF4-FFF2-40B4-BE49-F238E27FC236}">
                <a16:creationId xmlns:a16="http://schemas.microsoft.com/office/drawing/2014/main" id="{748B478E-5DF7-42AC-8D22-751D8B62A6B5}"/>
              </a:ext>
            </a:extLst>
          </p:cNvPr>
          <p:cNvPicPr>
            <a:picLocks noChangeAspect="1"/>
          </p:cNvPicPr>
          <p:nvPr/>
        </p:nvPicPr>
        <p:blipFill>
          <a:blip r:embed="rId4"/>
          <a:stretch>
            <a:fillRect/>
          </a:stretch>
        </p:blipFill>
        <p:spPr>
          <a:xfrm>
            <a:off x="638697" y="1097529"/>
            <a:ext cx="3839161" cy="3572442"/>
          </a:xfrm>
          <a:prstGeom prst="rect">
            <a:avLst/>
          </a:prstGeom>
        </p:spPr>
      </p:pic>
      <p:sp>
        <p:nvSpPr>
          <p:cNvPr id="5" name="Title 1">
            <a:extLst>
              <a:ext uri="{FF2B5EF4-FFF2-40B4-BE49-F238E27FC236}">
                <a16:creationId xmlns:a16="http://schemas.microsoft.com/office/drawing/2014/main" id="{94F30689-75CA-40B0-B58E-0F640E117E56}"/>
              </a:ext>
            </a:extLst>
          </p:cNvPr>
          <p:cNvSpPr txBox="1">
            <a:spLocks/>
          </p:cNvSpPr>
          <p:nvPr/>
        </p:nvSpPr>
        <p:spPr>
          <a:xfrm>
            <a:off x="310244" y="280725"/>
            <a:ext cx="6858000" cy="642938"/>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pPr algn="l"/>
            <a:r>
              <a:rPr lang="en-US" sz="2800" dirty="0">
                <a:latin typeface="Segoe UI" panose="020B0502040204020203" pitchFamily="34" charset="0"/>
                <a:cs typeface="Segoe UI" panose="020B0502040204020203" pitchFamily="34" charset="0"/>
              </a:rPr>
              <a:t>STEP 4 – ADD LAPS TO YOUR COURSE</a:t>
            </a:r>
          </a:p>
        </p:txBody>
      </p:sp>
    </p:spTree>
    <p:custDataLst>
      <p:tags r:id="rId1"/>
    </p:custDataLst>
    <p:extLst>
      <p:ext uri="{BB962C8B-B14F-4D97-AF65-F5344CB8AC3E}">
        <p14:creationId xmlns:p14="http://schemas.microsoft.com/office/powerpoint/2010/main" val="3336878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1767F1-ABEE-4F4C-AE02-1A624100A459}"/>
              </a:ext>
            </a:extLst>
          </p:cNvPr>
          <p:cNvSpPr txBox="1"/>
          <p:nvPr/>
        </p:nvSpPr>
        <p:spPr>
          <a:xfrm>
            <a:off x="1314450" y="3927904"/>
            <a:ext cx="6515100" cy="934871"/>
          </a:xfrm>
          <a:prstGeom prst="rect">
            <a:avLst/>
          </a:prstGeom>
          <a:noFill/>
        </p:spPr>
        <p:txBody>
          <a:bodyPr wrap="square" rtlCol="0">
            <a:spAutoFit/>
          </a:bodyPr>
          <a:lstStyle/>
          <a:p>
            <a:pPr marL="257175" indent="-257175">
              <a:spcBef>
                <a:spcPts val="900"/>
              </a:spcBef>
              <a:buFont typeface="Wingdings" panose="05000000000000000000" pitchFamily="2" charset="2"/>
              <a:buChar char="§"/>
            </a:pPr>
            <a:r>
              <a:rPr lang="en-US" sz="1575" dirty="0">
                <a:latin typeface="Segoe UI" panose="020B0502040204020203" pitchFamily="34" charset="0"/>
                <a:cs typeface="Segoe UI" panose="020B0502040204020203" pitchFamily="34" charset="0"/>
              </a:rPr>
              <a:t>LAPS appear in the Modules section of the course</a:t>
            </a:r>
          </a:p>
          <a:p>
            <a:pPr marL="257175" indent="-257175">
              <a:spcBef>
                <a:spcPts val="900"/>
              </a:spcBef>
              <a:buFont typeface="Wingdings" panose="05000000000000000000" pitchFamily="2" charset="2"/>
              <a:buChar char="§"/>
            </a:pPr>
            <a:r>
              <a:rPr lang="en-US" sz="1575" dirty="0">
                <a:latin typeface="Segoe UI" panose="020B0502040204020203" pitchFamily="34" charset="0"/>
                <a:cs typeface="Segoe UI" panose="020B0502040204020203" pitchFamily="34" charset="0"/>
              </a:rPr>
              <a:t>Import status link will be available at the top of the page until the import is complete</a:t>
            </a:r>
          </a:p>
        </p:txBody>
      </p:sp>
      <p:pic>
        <p:nvPicPr>
          <p:cNvPr id="7" name="Picture 6">
            <a:extLst>
              <a:ext uri="{FF2B5EF4-FFF2-40B4-BE49-F238E27FC236}">
                <a16:creationId xmlns:a16="http://schemas.microsoft.com/office/drawing/2014/main" id="{7A69931E-C12E-4BCE-906E-F8A4C2D6EAAF}"/>
              </a:ext>
            </a:extLst>
          </p:cNvPr>
          <p:cNvPicPr>
            <a:picLocks noChangeAspect="1"/>
          </p:cNvPicPr>
          <p:nvPr/>
        </p:nvPicPr>
        <p:blipFill>
          <a:blip r:embed="rId4"/>
          <a:stretch>
            <a:fillRect/>
          </a:stretch>
        </p:blipFill>
        <p:spPr>
          <a:xfrm>
            <a:off x="1209952" y="1062897"/>
            <a:ext cx="6724096" cy="2725773"/>
          </a:xfrm>
          <a:prstGeom prst="rect">
            <a:avLst/>
          </a:prstGeom>
        </p:spPr>
      </p:pic>
      <p:sp>
        <p:nvSpPr>
          <p:cNvPr id="6" name="Title 1">
            <a:extLst>
              <a:ext uri="{FF2B5EF4-FFF2-40B4-BE49-F238E27FC236}">
                <a16:creationId xmlns:a16="http://schemas.microsoft.com/office/drawing/2014/main" id="{4D4E9801-FE6E-4E98-B143-09028CBAC4B0}"/>
              </a:ext>
            </a:extLst>
          </p:cNvPr>
          <p:cNvSpPr txBox="1">
            <a:spLocks/>
          </p:cNvSpPr>
          <p:nvPr/>
        </p:nvSpPr>
        <p:spPr>
          <a:xfrm>
            <a:off x="310244" y="280725"/>
            <a:ext cx="6858000" cy="642938"/>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pPr algn="l"/>
            <a:r>
              <a:rPr lang="en-US" sz="2800" dirty="0">
                <a:latin typeface="Segoe UI" panose="020B0502040204020203" pitchFamily="34" charset="0"/>
                <a:cs typeface="Segoe UI" panose="020B0502040204020203" pitchFamily="34" charset="0"/>
              </a:rPr>
              <a:t>STEP 4 – ADD LAPS TO YOUR COURSE</a:t>
            </a:r>
          </a:p>
        </p:txBody>
      </p:sp>
    </p:spTree>
    <p:custDataLst>
      <p:tags r:id="rId1"/>
    </p:custDataLst>
    <p:extLst>
      <p:ext uri="{BB962C8B-B14F-4D97-AF65-F5344CB8AC3E}">
        <p14:creationId xmlns:p14="http://schemas.microsoft.com/office/powerpoint/2010/main" val="1253052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1767F1-ABEE-4F4C-AE02-1A624100A459}"/>
              </a:ext>
            </a:extLst>
          </p:cNvPr>
          <p:cNvSpPr txBox="1"/>
          <p:nvPr/>
        </p:nvSpPr>
        <p:spPr>
          <a:xfrm>
            <a:off x="4326611" y="1897958"/>
            <a:ext cx="4537296" cy="2400657"/>
          </a:xfrm>
          <a:prstGeom prst="rect">
            <a:avLst/>
          </a:prstGeom>
          <a:noFill/>
        </p:spPr>
        <p:txBody>
          <a:bodyPr wrap="square" rtlCol="0">
            <a:spAutoFit/>
          </a:bodyPr>
          <a:lstStyle/>
          <a:p>
            <a:pPr marL="257175" indent="-257175">
              <a:spcBef>
                <a:spcPts val="1200"/>
              </a:spcBef>
              <a:buFont typeface="Wingdings" panose="05000000000000000000" pitchFamily="2" charset="2"/>
              <a:buChar char="§"/>
            </a:pPr>
            <a:r>
              <a:rPr lang="en-US" sz="1500" dirty="0">
                <a:latin typeface="Segoe UI" panose="020B0502040204020203" pitchFamily="34" charset="0"/>
                <a:cs typeface="Segoe UI" panose="020B0502040204020203" pitchFamily="34" charset="0"/>
              </a:rPr>
              <a:t>All LAPs are modules</a:t>
            </a:r>
          </a:p>
          <a:p>
            <a:pPr marL="257175" indent="-257175">
              <a:spcBef>
                <a:spcPts val="1200"/>
              </a:spcBef>
              <a:buFont typeface="Wingdings" panose="05000000000000000000" pitchFamily="2" charset="2"/>
              <a:buChar char="§"/>
            </a:pPr>
            <a:r>
              <a:rPr lang="en-US" sz="1500" dirty="0">
                <a:latin typeface="Segoe UI" panose="020B0502040204020203" pitchFamily="34" charset="0"/>
                <a:cs typeface="Segoe UI" panose="020B0502040204020203" pitchFamily="34" charset="0"/>
              </a:rPr>
              <a:t>Sections and items in green are published (students can see and access the content)</a:t>
            </a:r>
          </a:p>
          <a:p>
            <a:pPr marL="257175" indent="-257175">
              <a:spcBef>
                <a:spcPts val="1200"/>
              </a:spcBef>
              <a:buFont typeface="Wingdings" panose="05000000000000000000" pitchFamily="2" charset="2"/>
              <a:buChar char="§"/>
            </a:pPr>
            <a:r>
              <a:rPr lang="en-US" sz="1500" dirty="0">
                <a:latin typeface="Segoe UI" panose="020B0502040204020203" pitchFamily="34" charset="0"/>
                <a:cs typeface="Segoe UI" panose="020B0502040204020203" pitchFamily="34" charset="0"/>
              </a:rPr>
              <a:t>Sections in gray are unpublished (not visible to students)</a:t>
            </a:r>
          </a:p>
          <a:p>
            <a:pPr marL="257175" indent="-257175">
              <a:spcBef>
                <a:spcPts val="1200"/>
              </a:spcBef>
              <a:buFont typeface="Wingdings" panose="05000000000000000000" pitchFamily="2" charset="2"/>
              <a:buChar char="§"/>
            </a:pPr>
            <a:r>
              <a:rPr lang="en-US" sz="1500" dirty="0">
                <a:latin typeface="Segoe UI" panose="020B0502040204020203" pitchFamily="34" charset="0"/>
                <a:cs typeface="Segoe UI" panose="020B0502040204020203" pitchFamily="34" charset="0"/>
              </a:rPr>
              <a:t>By default, the LAP and its contents come in the course as published (excludes the Instructor Section)</a:t>
            </a:r>
          </a:p>
        </p:txBody>
      </p:sp>
      <p:sp>
        <p:nvSpPr>
          <p:cNvPr id="10" name="Title 1">
            <a:extLst>
              <a:ext uri="{FF2B5EF4-FFF2-40B4-BE49-F238E27FC236}">
                <a16:creationId xmlns:a16="http://schemas.microsoft.com/office/drawing/2014/main" id="{1DAF949F-5B86-4345-B679-4F9354D355EA}"/>
              </a:ext>
            </a:extLst>
          </p:cNvPr>
          <p:cNvSpPr txBox="1">
            <a:spLocks/>
          </p:cNvSpPr>
          <p:nvPr/>
        </p:nvSpPr>
        <p:spPr>
          <a:xfrm>
            <a:off x="4326611" y="685800"/>
            <a:ext cx="4817389" cy="997966"/>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Segoe UI" panose="020B0502040204020203" pitchFamily="34" charset="0"/>
                <a:cs typeface="Segoe UI" panose="020B0502040204020203" pitchFamily="34" charset="0"/>
              </a:rPr>
              <a:t>WORKING </a:t>
            </a:r>
          </a:p>
          <a:p>
            <a:r>
              <a:rPr lang="en-US" sz="2800" b="1" dirty="0">
                <a:latin typeface="Segoe UI" panose="020B0502040204020203" pitchFamily="34" charset="0"/>
                <a:cs typeface="Segoe UI" panose="020B0502040204020203" pitchFamily="34" charset="0"/>
              </a:rPr>
              <a:t>WITH MODULES</a:t>
            </a:r>
          </a:p>
        </p:txBody>
      </p:sp>
      <p:pic>
        <p:nvPicPr>
          <p:cNvPr id="3" name="Picture 2">
            <a:extLst>
              <a:ext uri="{FF2B5EF4-FFF2-40B4-BE49-F238E27FC236}">
                <a16:creationId xmlns:a16="http://schemas.microsoft.com/office/drawing/2014/main" id="{7F84C903-8329-40AA-9D05-75DCFDDD3541}"/>
              </a:ext>
            </a:extLst>
          </p:cNvPr>
          <p:cNvPicPr>
            <a:picLocks noChangeAspect="1"/>
          </p:cNvPicPr>
          <p:nvPr/>
        </p:nvPicPr>
        <p:blipFill>
          <a:blip r:embed="rId4"/>
          <a:stretch>
            <a:fillRect/>
          </a:stretch>
        </p:blipFill>
        <p:spPr>
          <a:xfrm>
            <a:off x="70770" y="288853"/>
            <a:ext cx="4182362" cy="4565794"/>
          </a:xfrm>
          <a:prstGeom prst="rect">
            <a:avLst/>
          </a:prstGeom>
        </p:spPr>
      </p:pic>
    </p:spTree>
    <p:custDataLst>
      <p:tags r:id="rId1"/>
    </p:custDataLst>
    <p:extLst>
      <p:ext uri="{BB962C8B-B14F-4D97-AF65-F5344CB8AC3E}">
        <p14:creationId xmlns:p14="http://schemas.microsoft.com/office/powerpoint/2010/main" val="3341167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1767F1-ABEE-4F4C-AE02-1A624100A459}"/>
              </a:ext>
            </a:extLst>
          </p:cNvPr>
          <p:cNvSpPr txBox="1"/>
          <p:nvPr/>
        </p:nvSpPr>
        <p:spPr>
          <a:xfrm>
            <a:off x="4772519" y="1593747"/>
            <a:ext cx="4154149" cy="2682786"/>
          </a:xfrm>
          <a:prstGeom prst="rect">
            <a:avLst/>
          </a:prstGeom>
          <a:noFill/>
        </p:spPr>
        <p:txBody>
          <a:bodyPr wrap="square" rtlCol="0">
            <a:spAutoFit/>
          </a:bodyPr>
          <a:lstStyle/>
          <a:p>
            <a:pPr algn="ctr">
              <a:spcBef>
                <a:spcPts val="450"/>
              </a:spcBef>
            </a:pPr>
            <a:r>
              <a:rPr lang="en-US" sz="2000" dirty="0">
                <a:latin typeface="Segoe UI" panose="020B0502040204020203" pitchFamily="34" charset="0"/>
                <a:cs typeface="Segoe UI" panose="020B0502040204020203" pitchFamily="34" charset="0"/>
              </a:rPr>
              <a:t>Note of Caution!!</a:t>
            </a:r>
          </a:p>
          <a:p>
            <a:pPr>
              <a:spcBef>
                <a:spcPts val="450"/>
              </a:spcBef>
            </a:pPr>
            <a:r>
              <a:rPr lang="en-US" sz="2000" dirty="0">
                <a:latin typeface="Segoe UI" panose="020B0502040204020203" pitchFamily="34" charset="0"/>
                <a:cs typeface="Segoe UI" panose="020B0502040204020203" pitchFamily="34" charset="0"/>
              </a:rPr>
              <a:t>If you unpublish a module then republish it, all components of the module are published – including the instructor section.  You have to unpublish each item in the module individually!</a:t>
            </a:r>
          </a:p>
          <a:p>
            <a:pPr marL="257175" indent="-257175">
              <a:spcBef>
                <a:spcPts val="450"/>
              </a:spcBef>
              <a:buFont typeface="Wingdings" panose="05000000000000000000" pitchFamily="2" charset="2"/>
              <a:buChar char="§"/>
            </a:pPr>
            <a:endParaRPr lang="en-US" sz="2000" dirty="0">
              <a:latin typeface="Segoe UI" panose="020B0502040204020203" pitchFamily="34" charset="0"/>
              <a:cs typeface="Segoe UI" panose="020B0502040204020203" pitchFamily="34" charset="0"/>
            </a:endParaRPr>
          </a:p>
        </p:txBody>
      </p:sp>
      <p:sp>
        <p:nvSpPr>
          <p:cNvPr id="10" name="Title 1">
            <a:extLst>
              <a:ext uri="{FF2B5EF4-FFF2-40B4-BE49-F238E27FC236}">
                <a16:creationId xmlns:a16="http://schemas.microsoft.com/office/drawing/2014/main" id="{1DAF949F-5B86-4345-B679-4F9354D355EA}"/>
              </a:ext>
            </a:extLst>
          </p:cNvPr>
          <p:cNvSpPr txBox="1">
            <a:spLocks/>
          </p:cNvSpPr>
          <p:nvPr/>
        </p:nvSpPr>
        <p:spPr>
          <a:xfrm>
            <a:off x="342900" y="270436"/>
            <a:ext cx="4784271" cy="516329"/>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atin typeface="Segoe UI" panose="020B0502040204020203" pitchFamily="34" charset="0"/>
                <a:cs typeface="Segoe UI" panose="020B0502040204020203" pitchFamily="34" charset="0"/>
              </a:rPr>
              <a:t>WORKING WITH MODULES</a:t>
            </a:r>
          </a:p>
        </p:txBody>
      </p:sp>
      <p:pic>
        <p:nvPicPr>
          <p:cNvPr id="4" name="Picture 3">
            <a:extLst>
              <a:ext uri="{FF2B5EF4-FFF2-40B4-BE49-F238E27FC236}">
                <a16:creationId xmlns:a16="http://schemas.microsoft.com/office/drawing/2014/main" id="{1CDE1F9A-4741-45A8-9291-B8D5D8178198}"/>
              </a:ext>
            </a:extLst>
          </p:cNvPr>
          <p:cNvPicPr>
            <a:picLocks noChangeAspect="1"/>
          </p:cNvPicPr>
          <p:nvPr/>
        </p:nvPicPr>
        <p:blipFill>
          <a:blip r:embed="rId4"/>
          <a:stretch>
            <a:fillRect/>
          </a:stretch>
        </p:blipFill>
        <p:spPr>
          <a:xfrm>
            <a:off x="274879" y="997216"/>
            <a:ext cx="4391863" cy="3875848"/>
          </a:xfrm>
          <a:prstGeom prst="rect">
            <a:avLst/>
          </a:prstGeom>
        </p:spPr>
      </p:pic>
      <p:sp>
        <p:nvSpPr>
          <p:cNvPr id="6" name="Arrow: Left 5">
            <a:extLst>
              <a:ext uri="{FF2B5EF4-FFF2-40B4-BE49-F238E27FC236}">
                <a16:creationId xmlns:a16="http://schemas.microsoft.com/office/drawing/2014/main" id="{F42A7903-3BFC-4EAA-8835-B50C109F453F}"/>
              </a:ext>
            </a:extLst>
          </p:cNvPr>
          <p:cNvSpPr/>
          <p:nvPr/>
        </p:nvSpPr>
        <p:spPr>
          <a:xfrm>
            <a:off x="4278085" y="1128605"/>
            <a:ext cx="988868" cy="17408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ustDataLst>
      <p:tags r:id="rId1"/>
    </p:custDataLst>
    <p:extLst>
      <p:ext uri="{BB962C8B-B14F-4D97-AF65-F5344CB8AC3E}">
        <p14:creationId xmlns:p14="http://schemas.microsoft.com/office/powerpoint/2010/main" val="3569915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F9C08-8D5F-42D7-81C1-DB772ADD9AE1}"/>
              </a:ext>
            </a:extLst>
          </p:cNvPr>
          <p:cNvSpPr>
            <a:spLocks noGrp="1"/>
          </p:cNvSpPr>
          <p:nvPr>
            <p:ph type="title"/>
          </p:nvPr>
        </p:nvSpPr>
        <p:spPr>
          <a:xfrm>
            <a:off x="0" y="585590"/>
            <a:ext cx="9144000" cy="642938"/>
          </a:xfrm>
        </p:spPr>
        <p:txBody>
          <a:bodyPr>
            <a:normAutofit/>
          </a:bodyPr>
          <a:lstStyle/>
          <a:p>
            <a:pPr algn="ctr"/>
            <a:r>
              <a:rPr lang="en-US" sz="2800" b="1" dirty="0">
                <a:solidFill>
                  <a:schemeClr val="tx1"/>
                </a:solidFill>
                <a:latin typeface="Segoe UI" panose="020B0502040204020203" pitchFamily="34" charset="0"/>
                <a:cs typeface="Segoe UI" panose="020B0502040204020203" pitchFamily="34" charset="0"/>
              </a:rPr>
              <a:t>WHAT IS THE MBA LEARNING CENTER?</a:t>
            </a:r>
            <a:endParaRPr lang="en-US" sz="2400" b="1" dirty="0">
              <a:solidFill>
                <a:schemeClr val="tx1"/>
              </a:solidFill>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8AC77F08-5BAA-4BE9-A1E0-13D638B27240}"/>
              </a:ext>
            </a:extLst>
          </p:cNvPr>
          <p:cNvSpPr txBox="1"/>
          <p:nvPr/>
        </p:nvSpPr>
        <p:spPr>
          <a:xfrm>
            <a:off x="1198218" y="1458494"/>
            <a:ext cx="6872055" cy="2769989"/>
          </a:xfrm>
          <a:prstGeom prst="rect">
            <a:avLst/>
          </a:prstGeom>
          <a:noFill/>
        </p:spPr>
        <p:txBody>
          <a:bodyPr wrap="square" rtlCol="0">
            <a:spAutoFit/>
          </a:bodyPr>
          <a:lstStyle/>
          <a:p>
            <a:pPr marL="214313" indent="-214313">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An interactive, digital database used for teaching business administration courses</a:t>
            </a:r>
          </a:p>
          <a:p>
            <a:pPr marL="214313" indent="-214313">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Uses a Canvas platform</a:t>
            </a:r>
          </a:p>
          <a:p>
            <a:pPr marL="214313" indent="-214313">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Houses our Learning Activity Packages (LAPs)</a:t>
            </a:r>
          </a:p>
          <a:p>
            <a:pPr marL="214313" indent="-214313">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Provides access to our test item bank</a:t>
            </a:r>
          </a:p>
          <a:p>
            <a:pPr marL="214313" indent="-214313">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Includes 100% standards-aligned content</a:t>
            </a:r>
          </a:p>
        </p:txBody>
      </p:sp>
    </p:spTree>
    <p:custDataLst>
      <p:tags r:id="rId1"/>
    </p:custDataLst>
    <p:extLst>
      <p:ext uri="{BB962C8B-B14F-4D97-AF65-F5344CB8AC3E}">
        <p14:creationId xmlns:p14="http://schemas.microsoft.com/office/powerpoint/2010/main" val="1797506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1767F1-ABEE-4F4C-AE02-1A624100A459}"/>
              </a:ext>
            </a:extLst>
          </p:cNvPr>
          <p:cNvSpPr txBox="1"/>
          <p:nvPr/>
        </p:nvSpPr>
        <p:spPr>
          <a:xfrm>
            <a:off x="1571625" y="4123873"/>
            <a:ext cx="6000750" cy="707886"/>
          </a:xfrm>
          <a:prstGeom prst="rect">
            <a:avLst/>
          </a:prstGeom>
          <a:noFill/>
        </p:spPr>
        <p:txBody>
          <a:bodyPr wrap="square" rtlCol="0">
            <a:spAutoFit/>
          </a:bodyPr>
          <a:lstStyle/>
          <a:p>
            <a:pPr algn="ctr"/>
            <a:r>
              <a:rPr lang="en-US" sz="2000" dirty="0">
                <a:latin typeface="Segoe UI" panose="020B0502040204020203" pitchFamily="34" charset="0"/>
                <a:cs typeface="Segoe UI" panose="020B0502040204020203" pitchFamily="34" charset="0"/>
              </a:rPr>
              <a:t>You can always see what the student view looks like by selecting Student View from the menu!</a:t>
            </a:r>
          </a:p>
        </p:txBody>
      </p:sp>
      <p:sp>
        <p:nvSpPr>
          <p:cNvPr id="10" name="Title 1">
            <a:extLst>
              <a:ext uri="{FF2B5EF4-FFF2-40B4-BE49-F238E27FC236}">
                <a16:creationId xmlns:a16="http://schemas.microsoft.com/office/drawing/2014/main" id="{1DAF949F-5B86-4345-B679-4F9354D355EA}"/>
              </a:ext>
            </a:extLst>
          </p:cNvPr>
          <p:cNvSpPr txBox="1">
            <a:spLocks/>
          </p:cNvSpPr>
          <p:nvPr/>
        </p:nvSpPr>
        <p:spPr>
          <a:xfrm>
            <a:off x="351064" y="311741"/>
            <a:ext cx="6387179" cy="516329"/>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atin typeface="Segoe UI" panose="020B0502040204020203" pitchFamily="34" charset="0"/>
                <a:cs typeface="Segoe UI" panose="020B0502040204020203" pitchFamily="34" charset="0"/>
              </a:rPr>
              <a:t>WORKING WITH MODULES</a:t>
            </a:r>
          </a:p>
        </p:txBody>
      </p:sp>
      <p:pic>
        <p:nvPicPr>
          <p:cNvPr id="4" name="Picture 3">
            <a:extLst>
              <a:ext uri="{FF2B5EF4-FFF2-40B4-BE49-F238E27FC236}">
                <a16:creationId xmlns:a16="http://schemas.microsoft.com/office/drawing/2014/main" id="{25D069F6-E372-4273-96A2-49DE9794A504}"/>
              </a:ext>
            </a:extLst>
          </p:cNvPr>
          <p:cNvPicPr>
            <a:picLocks noChangeAspect="1"/>
          </p:cNvPicPr>
          <p:nvPr/>
        </p:nvPicPr>
        <p:blipFill>
          <a:blip r:embed="rId4"/>
          <a:stretch>
            <a:fillRect/>
          </a:stretch>
        </p:blipFill>
        <p:spPr>
          <a:xfrm>
            <a:off x="1571625" y="851758"/>
            <a:ext cx="6000750" cy="3129701"/>
          </a:xfrm>
          <a:prstGeom prst="rect">
            <a:avLst/>
          </a:prstGeom>
        </p:spPr>
      </p:pic>
      <p:sp>
        <p:nvSpPr>
          <p:cNvPr id="7" name="Oval 6">
            <a:extLst>
              <a:ext uri="{FF2B5EF4-FFF2-40B4-BE49-F238E27FC236}">
                <a16:creationId xmlns:a16="http://schemas.microsoft.com/office/drawing/2014/main" id="{44CEE182-3120-4B17-B360-2F6B4C9ECA0B}"/>
              </a:ext>
            </a:extLst>
          </p:cNvPr>
          <p:cNvSpPr/>
          <p:nvPr/>
        </p:nvSpPr>
        <p:spPr>
          <a:xfrm>
            <a:off x="6591960" y="800904"/>
            <a:ext cx="1128932" cy="4069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ustDataLst>
      <p:tags r:id="rId1"/>
    </p:custDataLst>
    <p:extLst>
      <p:ext uri="{BB962C8B-B14F-4D97-AF65-F5344CB8AC3E}">
        <p14:creationId xmlns:p14="http://schemas.microsoft.com/office/powerpoint/2010/main" val="1019229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DAF949F-5B86-4345-B679-4F9354D355EA}"/>
              </a:ext>
            </a:extLst>
          </p:cNvPr>
          <p:cNvSpPr txBox="1">
            <a:spLocks/>
          </p:cNvSpPr>
          <p:nvPr/>
        </p:nvSpPr>
        <p:spPr>
          <a:xfrm>
            <a:off x="0" y="245716"/>
            <a:ext cx="9143998" cy="516329"/>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Segoe UI" panose="020B0502040204020203" pitchFamily="34" charset="0"/>
                <a:cs typeface="Segoe UI" panose="020B0502040204020203" pitchFamily="34" charset="0"/>
              </a:rPr>
              <a:t>LEARNING CENTER COURSE GUIDES</a:t>
            </a:r>
          </a:p>
        </p:txBody>
      </p:sp>
      <p:pic>
        <p:nvPicPr>
          <p:cNvPr id="3" name="Picture 2">
            <a:extLst>
              <a:ext uri="{FF2B5EF4-FFF2-40B4-BE49-F238E27FC236}">
                <a16:creationId xmlns:a16="http://schemas.microsoft.com/office/drawing/2014/main" id="{EC4214CB-5498-4041-99AF-0563238F2DE7}"/>
              </a:ext>
            </a:extLst>
          </p:cNvPr>
          <p:cNvPicPr>
            <a:picLocks noChangeAspect="1"/>
          </p:cNvPicPr>
          <p:nvPr/>
        </p:nvPicPr>
        <p:blipFill rotWithShape="1">
          <a:blip r:embed="rId4"/>
          <a:srcRect b="22763"/>
          <a:stretch/>
        </p:blipFill>
        <p:spPr>
          <a:xfrm>
            <a:off x="5486400" y="825141"/>
            <a:ext cx="3371559" cy="1656802"/>
          </a:xfrm>
          <a:prstGeom prst="rect">
            <a:avLst/>
          </a:prstGeom>
          <a:ln>
            <a:solidFill>
              <a:schemeClr val="tx1"/>
            </a:solidFill>
          </a:ln>
        </p:spPr>
      </p:pic>
      <p:pic>
        <p:nvPicPr>
          <p:cNvPr id="11" name="Picture 10">
            <a:extLst>
              <a:ext uri="{FF2B5EF4-FFF2-40B4-BE49-F238E27FC236}">
                <a16:creationId xmlns:a16="http://schemas.microsoft.com/office/drawing/2014/main" id="{427CF641-CCA4-43E6-AC70-9FEF00E1E2D4}"/>
              </a:ext>
            </a:extLst>
          </p:cNvPr>
          <p:cNvPicPr>
            <a:picLocks noChangeAspect="1"/>
          </p:cNvPicPr>
          <p:nvPr/>
        </p:nvPicPr>
        <p:blipFill>
          <a:blip r:embed="rId5"/>
          <a:stretch>
            <a:fillRect/>
          </a:stretch>
        </p:blipFill>
        <p:spPr>
          <a:xfrm>
            <a:off x="800099" y="825141"/>
            <a:ext cx="2530027" cy="3648888"/>
          </a:xfrm>
          <a:prstGeom prst="rect">
            <a:avLst/>
          </a:prstGeom>
          <a:ln>
            <a:solidFill>
              <a:schemeClr val="tx1"/>
            </a:solidFill>
          </a:ln>
        </p:spPr>
      </p:pic>
      <p:sp>
        <p:nvSpPr>
          <p:cNvPr id="13" name="Rectangle 12">
            <a:extLst>
              <a:ext uri="{FF2B5EF4-FFF2-40B4-BE49-F238E27FC236}">
                <a16:creationId xmlns:a16="http://schemas.microsoft.com/office/drawing/2014/main" id="{57567E44-AF5B-4137-B723-3C372FEE3AB3}"/>
              </a:ext>
            </a:extLst>
          </p:cNvPr>
          <p:cNvSpPr/>
          <p:nvPr/>
        </p:nvSpPr>
        <p:spPr>
          <a:xfrm rot="16200000">
            <a:off x="-2237013" y="2237016"/>
            <a:ext cx="5143499" cy="669468"/>
          </a:xfrm>
          <a:prstGeom prst="rect">
            <a:avLst/>
          </a:prstGeom>
          <a:solidFill>
            <a:srgbClr val="0052A4"/>
          </a:solidFill>
          <a:ln>
            <a:solidFill>
              <a:srgbClr val="1E44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Segoe UI" panose="020B0502040204020203" pitchFamily="34" charset="0"/>
                <a:cs typeface="Segoe UI" panose="020B0502040204020203" pitchFamily="34" charset="0"/>
              </a:rPr>
              <a:t>COMING FALL 2021</a:t>
            </a:r>
          </a:p>
        </p:txBody>
      </p:sp>
      <p:pic>
        <p:nvPicPr>
          <p:cNvPr id="8" name="Picture 7">
            <a:extLst>
              <a:ext uri="{FF2B5EF4-FFF2-40B4-BE49-F238E27FC236}">
                <a16:creationId xmlns:a16="http://schemas.microsoft.com/office/drawing/2014/main" id="{07D323BF-C1FE-4C69-9DAC-4FE80230E507}"/>
              </a:ext>
            </a:extLst>
          </p:cNvPr>
          <p:cNvPicPr>
            <a:picLocks noChangeAspect="1"/>
          </p:cNvPicPr>
          <p:nvPr/>
        </p:nvPicPr>
        <p:blipFill>
          <a:blip r:embed="rId6"/>
          <a:stretch>
            <a:fillRect/>
          </a:stretch>
        </p:blipFill>
        <p:spPr>
          <a:xfrm>
            <a:off x="3543009" y="2657814"/>
            <a:ext cx="5314950" cy="2244496"/>
          </a:xfrm>
          <a:prstGeom prst="rect">
            <a:avLst/>
          </a:prstGeom>
          <a:ln>
            <a:solidFill>
              <a:schemeClr val="tx1"/>
            </a:solidFill>
          </a:ln>
        </p:spPr>
      </p:pic>
      <p:sp>
        <p:nvSpPr>
          <p:cNvPr id="14" name="TextBox 13">
            <a:extLst>
              <a:ext uri="{FF2B5EF4-FFF2-40B4-BE49-F238E27FC236}">
                <a16:creationId xmlns:a16="http://schemas.microsoft.com/office/drawing/2014/main" id="{B7E76EB0-26E9-4612-BC93-0318B7EE19C5}"/>
              </a:ext>
            </a:extLst>
          </p:cNvPr>
          <p:cNvSpPr txBox="1"/>
          <p:nvPr/>
        </p:nvSpPr>
        <p:spPr>
          <a:xfrm>
            <a:off x="3460754" y="1032821"/>
            <a:ext cx="1952167" cy="1354217"/>
          </a:xfrm>
          <a:prstGeom prst="rect">
            <a:avLst/>
          </a:prstGeom>
          <a:noFill/>
        </p:spPr>
        <p:txBody>
          <a:bodyPr wrap="square" rtlCol="0">
            <a:spAutoFit/>
          </a:bodyPr>
          <a:lstStyle/>
          <a:p>
            <a:pPr marL="171450" indent="-171450">
              <a:spcBef>
                <a:spcPts val="300"/>
              </a:spcBef>
              <a:buFont typeface="Arial" panose="020B0604020202020204" pitchFamily="34" charset="0"/>
              <a:buChar char="•"/>
            </a:pPr>
            <a:r>
              <a:rPr lang="en-US" sz="1200" dirty="0">
                <a:latin typeface="Segoe UI" panose="020B0502040204020203" pitchFamily="34" charset="0"/>
                <a:cs typeface="Segoe UI" panose="020B0502040204020203" pitchFamily="34" charset="0"/>
              </a:rPr>
              <a:t>Teacher modules</a:t>
            </a:r>
          </a:p>
          <a:p>
            <a:pPr marL="171450" indent="-171450">
              <a:spcBef>
                <a:spcPts val="300"/>
              </a:spcBef>
              <a:buFont typeface="Arial" panose="020B0604020202020204" pitchFamily="34" charset="0"/>
              <a:buChar char="•"/>
            </a:pPr>
            <a:r>
              <a:rPr lang="en-US" sz="1200" dirty="0">
                <a:latin typeface="Segoe UI" panose="020B0502040204020203" pitchFamily="34" charset="0"/>
                <a:cs typeface="Segoe UI" panose="020B0502040204020203" pitchFamily="34" charset="0"/>
              </a:rPr>
              <a:t>Student pages</a:t>
            </a:r>
          </a:p>
          <a:p>
            <a:pPr marL="171450" indent="-171450">
              <a:spcBef>
                <a:spcPts val="300"/>
              </a:spcBef>
              <a:buFont typeface="Arial" panose="020B0604020202020204" pitchFamily="34" charset="0"/>
              <a:buChar char="•"/>
            </a:pPr>
            <a:r>
              <a:rPr lang="en-US" sz="1200" dirty="0">
                <a:latin typeface="Segoe UI" panose="020B0502040204020203" pitchFamily="34" charset="0"/>
                <a:cs typeface="Segoe UI" panose="020B0502040204020203" pitchFamily="34" charset="0"/>
              </a:rPr>
              <a:t>Ready made course content</a:t>
            </a:r>
          </a:p>
          <a:p>
            <a:pPr marL="171450" indent="-171450">
              <a:spcBef>
                <a:spcPts val="300"/>
              </a:spcBef>
              <a:buFont typeface="Arial" panose="020B0604020202020204" pitchFamily="34" charset="0"/>
              <a:buChar char="•"/>
            </a:pPr>
            <a:r>
              <a:rPr lang="en-US" sz="1200" dirty="0">
                <a:latin typeface="Segoe UI" panose="020B0502040204020203" pitchFamily="34" charset="0"/>
                <a:cs typeface="Segoe UI" panose="020B0502040204020203" pitchFamily="34" charset="0"/>
              </a:rPr>
              <a:t>Sequence of instruction</a:t>
            </a:r>
          </a:p>
          <a:p>
            <a:pPr marL="171450" indent="-171450">
              <a:spcBef>
                <a:spcPts val="300"/>
              </a:spcBef>
              <a:buFont typeface="Arial" panose="020B0604020202020204" pitchFamily="34" charset="0"/>
              <a:buChar char="•"/>
            </a:pPr>
            <a:r>
              <a:rPr lang="en-US" sz="1200" dirty="0">
                <a:latin typeface="Segoe UI" panose="020B0502040204020203" pitchFamily="34" charset="0"/>
                <a:cs typeface="Segoe UI" panose="020B0502040204020203" pitchFamily="34" charset="0"/>
              </a:rPr>
              <a:t>Interactive activities</a:t>
            </a:r>
          </a:p>
        </p:txBody>
      </p:sp>
    </p:spTree>
    <p:custDataLst>
      <p:tags r:id="rId1"/>
    </p:custDataLst>
    <p:extLst>
      <p:ext uri="{BB962C8B-B14F-4D97-AF65-F5344CB8AC3E}">
        <p14:creationId xmlns:p14="http://schemas.microsoft.com/office/powerpoint/2010/main" val="2055377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0693" y="1307143"/>
            <a:ext cx="5029200" cy="876526"/>
          </a:xfrm>
        </p:spPr>
        <p:txBody>
          <a:bodyPr>
            <a:noAutofit/>
          </a:bodyPr>
          <a:lstStyle/>
          <a:p>
            <a:pPr algn="ctr">
              <a:lnSpc>
                <a:spcPct val="100000"/>
              </a:lnSpc>
            </a:pPr>
            <a:r>
              <a:rPr lang="en-US" sz="2800" b="1" dirty="0">
                <a:solidFill>
                  <a:schemeClr val="tx1"/>
                </a:solidFill>
                <a:latin typeface="Segoe UI" panose="020B0502040204020203" pitchFamily="34" charset="0"/>
                <a:cs typeface="Segoe UI" panose="020B0502040204020203" pitchFamily="34" charset="0"/>
              </a:rPr>
              <a:t>Need Help with </a:t>
            </a:r>
            <a:br>
              <a:rPr lang="en-US" sz="2800" b="1" dirty="0">
                <a:solidFill>
                  <a:schemeClr val="tx1"/>
                </a:solidFill>
                <a:latin typeface="Segoe UI" panose="020B0502040204020203" pitchFamily="34" charset="0"/>
                <a:cs typeface="Segoe UI" panose="020B0502040204020203" pitchFamily="34" charset="0"/>
              </a:rPr>
            </a:br>
            <a:r>
              <a:rPr lang="en-US" sz="2800" b="1" dirty="0">
                <a:solidFill>
                  <a:schemeClr val="tx1"/>
                </a:solidFill>
                <a:latin typeface="Segoe UI" panose="020B0502040204020203" pitchFamily="34" charset="0"/>
                <a:cs typeface="Segoe UI" panose="020B0502040204020203" pitchFamily="34" charset="0"/>
              </a:rPr>
              <a:t>The Learning Center?</a:t>
            </a:r>
          </a:p>
        </p:txBody>
      </p:sp>
      <p:sp>
        <p:nvSpPr>
          <p:cNvPr id="3" name="Content Placeholder 2"/>
          <p:cNvSpPr>
            <a:spLocks noGrp="1"/>
          </p:cNvSpPr>
          <p:nvPr>
            <p:ph idx="1"/>
          </p:nvPr>
        </p:nvSpPr>
        <p:spPr>
          <a:xfrm>
            <a:off x="3910693" y="2571750"/>
            <a:ext cx="4914899" cy="1801527"/>
          </a:xfrm>
        </p:spPr>
        <p:txBody>
          <a:bodyPr>
            <a:normAutofit fontScale="70000" lnSpcReduction="20000"/>
          </a:bodyPr>
          <a:lstStyle/>
          <a:p>
            <a:pPr marL="0" indent="0" algn="ctr">
              <a:spcBef>
                <a:spcPts val="1200"/>
              </a:spcBef>
              <a:spcAft>
                <a:spcPts val="338"/>
              </a:spcAft>
              <a:buNone/>
            </a:pPr>
            <a:r>
              <a:rPr lang="en-US" sz="2400" dirty="0">
                <a:solidFill>
                  <a:schemeClr val="tx1"/>
                </a:solidFill>
                <a:latin typeface="Segoe UI" panose="020B0502040204020203" pitchFamily="34" charset="0"/>
                <a:cs typeface="Segoe UI" panose="020B0502040204020203" pitchFamily="34" charset="0"/>
              </a:rPr>
              <a:t>Visit the FAQ section on the Learning Center</a:t>
            </a:r>
          </a:p>
          <a:p>
            <a:pPr lvl="1">
              <a:spcBef>
                <a:spcPts val="1200"/>
              </a:spcBef>
              <a:spcAft>
                <a:spcPts val="338"/>
              </a:spcAft>
              <a:buFont typeface="Wingdings" panose="05000000000000000000" pitchFamily="2" charset="2"/>
              <a:buChar char="§"/>
            </a:pPr>
            <a:r>
              <a:rPr lang="en-US" sz="2400" dirty="0">
                <a:solidFill>
                  <a:schemeClr val="tx1"/>
                </a:solidFill>
                <a:latin typeface="Segoe UI" panose="020B0502040204020203" pitchFamily="34" charset="0"/>
                <a:cs typeface="Segoe UI" panose="020B0502040204020203" pitchFamily="34" charset="0"/>
              </a:rPr>
              <a:t>Go to mbaresearch.org</a:t>
            </a:r>
          </a:p>
          <a:p>
            <a:pPr lvl="1">
              <a:spcBef>
                <a:spcPts val="1200"/>
              </a:spcBef>
              <a:spcAft>
                <a:spcPts val="338"/>
              </a:spcAft>
              <a:buFont typeface="Wingdings" panose="05000000000000000000" pitchFamily="2" charset="2"/>
              <a:buChar char="§"/>
            </a:pPr>
            <a:r>
              <a:rPr lang="en-US" sz="2400" dirty="0">
                <a:solidFill>
                  <a:schemeClr val="tx1"/>
                </a:solidFill>
                <a:latin typeface="Segoe UI" panose="020B0502040204020203" pitchFamily="34" charset="0"/>
                <a:cs typeface="Segoe UI" panose="020B0502040204020203" pitchFamily="34" charset="0"/>
              </a:rPr>
              <a:t>Select Learning Center under Quick Links</a:t>
            </a:r>
          </a:p>
          <a:p>
            <a:pPr lvl="1">
              <a:spcBef>
                <a:spcPts val="1200"/>
              </a:spcBef>
              <a:spcAft>
                <a:spcPts val="338"/>
              </a:spcAft>
              <a:buFont typeface="Wingdings" panose="05000000000000000000" pitchFamily="2" charset="2"/>
              <a:buChar char="§"/>
            </a:pPr>
            <a:r>
              <a:rPr lang="en-US" sz="2400" dirty="0">
                <a:solidFill>
                  <a:schemeClr val="tx1"/>
                </a:solidFill>
                <a:latin typeface="Segoe UI" panose="020B0502040204020203" pitchFamily="34" charset="0"/>
                <a:cs typeface="Segoe UI" panose="020B0502040204020203" pitchFamily="34" charset="0"/>
              </a:rPr>
              <a:t>Select FAQ under Already signed up?</a:t>
            </a:r>
          </a:p>
        </p:txBody>
      </p:sp>
      <p:pic>
        <p:nvPicPr>
          <p:cNvPr id="6" name="Picture 5">
            <a:extLst>
              <a:ext uri="{FF2B5EF4-FFF2-40B4-BE49-F238E27FC236}">
                <a16:creationId xmlns:a16="http://schemas.microsoft.com/office/drawing/2014/main" id="{09FFB1AC-38BE-4A5A-A945-714D40FA5D2F}"/>
              </a:ext>
            </a:extLst>
          </p:cNvPr>
          <p:cNvPicPr>
            <a:picLocks noChangeAspect="1"/>
          </p:cNvPicPr>
          <p:nvPr/>
        </p:nvPicPr>
        <p:blipFill rotWithShape="1">
          <a:blip r:embed="rId3"/>
          <a:srcRect r="47665"/>
          <a:stretch/>
        </p:blipFill>
        <p:spPr>
          <a:xfrm>
            <a:off x="264002" y="297601"/>
            <a:ext cx="3230312" cy="4548298"/>
          </a:xfrm>
          <a:prstGeom prst="rect">
            <a:avLst/>
          </a:prstGeom>
          <a:ln>
            <a:solidFill>
              <a:schemeClr val="tx1"/>
            </a:solidFill>
          </a:ln>
        </p:spPr>
      </p:pic>
    </p:spTree>
    <p:custDataLst>
      <p:tags r:id="rId1"/>
    </p:custDataLst>
    <p:extLst>
      <p:ext uri="{BB962C8B-B14F-4D97-AF65-F5344CB8AC3E}">
        <p14:creationId xmlns:p14="http://schemas.microsoft.com/office/powerpoint/2010/main" val="18365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F0C75CF-A239-4007-BA54-63F0458273CC}"/>
              </a:ext>
            </a:extLst>
          </p:cNvPr>
          <p:cNvSpPr txBox="1">
            <a:spLocks/>
          </p:cNvSpPr>
          <p:nvPr/>
        </p:nvSpPr>
        <p:spPr>
          <a:xfrm>
            <a:off x="1974242" y="2880376"/>
            <a:ext cx="6557399" cy="1684033"/>
          </a:xfrm>
          <a:prstGeom prst="rect">
            <a:avLst/>
          </a:prstGeom>
        </p:spPr>
        <p:txBody>
          <a:bodyPr vert="horz" lIns="68580" tIns="34290" rIns="68580" bIns="3429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57175" indent="-257175" algn="l">
              <a:spcBef>
                <a:spcPts val="1350"/>
              </a:spcBef>
              <a:buFont typeface="Wingdings" panose="05000000000000000000" pitchFamily="2" charset="2"/>
              <a:buChar char="§"/>
            </a:pPr>
            <a:r>
              <a:rPr lang="en-US" sz="2400" dirty="0">
                <a:solidFill>
                  <a:schemeClr val="tx1"/>
                </a:solidFill>
                <a:latin typeface="Segoe UI" panose="020B0502040204020203" pitchFamily="34" charset="0"/>
                <a:cs typeface="Segoe UI" panose="020B0502040204020203" pitchFamily="34" charset="0"/>
              </a:rPr>
              <a:t>Website – </a:t>
            </a:r>
            <a:r>
              <a:rPr lang="en-US" sz="2400" dirty="0">
                <a:solidFill>
                  <a:schemeClr val="tx1"/>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www.MBAResearch.org</a:t>
            </a:r>
            <a:endParaRPr lang="en-US" sz="2400" dirty="0">
              <a:solidFill>
                <a:schemeClr val="tx1"/>
              </a:solidFill>
              <a:latin typeface="Segoe UI" panose="020B0502040204020203" pitchFamily="34" charset="0"/>
              <a:cs typeface="Segoe UI" panose="020B0502040204020203" pitchFamily="34" charset="0"/>
            </a:endParaRPr>
          </a:p>
          <a:p>
            <a:pPr marL="257175" indent="-257175" algn="l">
              <a:spcBef>
                <a:spcPts val="1350"/>
              </a:spcBef>
              <a:buFont typeface="Wingdings" panose="05000000000000000000" pitchFamily="2" charset="2"/>
              <a:buChar char="§"/>
            </a:pPr>
            <a:r>
              <a:rPr lang="en-US" sz="2400" dirty="0">
                <a:solidFill>
                  <a:schemeClr val="tx1"/>
                </a:solidFill>
                <a:latin typeface="Segoe UI" panose="020B0502040204020203" pitchFamily="34" charset="0"/>
                <a:cs typeface="Segoe UI" panose="020B0502040204020203" pitchFamily="34" charset="0"/>
              </a:rPr>
              <a:t>Phone – 614.486.6708  800.448.0398</a:t>
            </a:r>
          </a:p>
          <a:p>
            <a:pPr marL="257175" indent="-257175" algn="l">
              <a:spcBef>
                <a:spcPts val="1350"/>
              </a:spcBef>
              <a:buFont typeface="Wingdings" panose="05000000000000000000" pitchFamily="2" charset="2"/>
              <a:buChar char="§"/>
            </a:pPr>
            <a:r>
              <a:rPr lang="en-US" sz="2400" dirty="0">
                <a:solidFill>
                  <a:schemeClr val="tx1"/>
                </a:solidFill>
                <a:latin typeface="Segoe UI" panose="020B0502040204020203" pitchFamily="34" charset="0"/>
                <a:cs typeface="Segoe UI" panose="020B0502040204020203" pitchFamily="34" charset="0"/>
              </a:rPr>
              <a:t>Customer Service – Service@MBAResearch.org</a:t>
            </a:r>
          </a:p>
        </p:txBody>
      </p:sp>
      <p:grpSp>
        <p:nvGrpSpPr>
          <p:cNvPr id="12" name="Group 11">
            <a:extLst>
              <a:ext uri="{FF2B5EF4-FFF2-40B4-BE49-F238E27FC236}">
                <a16:creationId xmlns:a16="http://schemas.microsoft.com/office/drawing/2014/main" id="{862F298D-E61E-485C-B5CA-906D0EC44BC3}"/>
              </a:ext>
            </a:extLst>
          </p:cNvPr>
          <p:cNvGrpSpPr/>
          <p:nvPr/>
        </p:nvGrpSpPr>
        <p:grpSpPr>
          <a:xfrm>
            <a:off x="1974242" y="1282937"/>
            <a:ext cx="5195516" cy="1288813"/>
            <a:chOff x="5263638" y="1137152"/>
            <a:chExt cx="6160855" cy="1718417"/>
          </a:xfrm>
        </p:grpSpPr>
        <p:pic>
          <p:nvPicPr>
            <p:cNvPr id="7" name="Picture 6">
              <a:extLst>
                <a:ext uri="{FF2B5EF4-FFF2-40B4-BE49-F238E27FC236}">
                  <a16:creationId xmlns:a16="http://schemas.microsoft.com/office/drawing/2014/main" id="{ACE59508-664A-49AE-BF13-1115445A272A}"/>
                </a:ext>
              </a:extLst>
            </p:cNvPr>
            <p:cNvPicPr>
              <a:picLocks noChangeAspect="1"/>
            </p:cNvPicPr>
            <p:nvPr/>
          </p:nvPicPr>
          <p:blipFill>
            <a:blip r:embed="rId5"/>
            <a:stretch>
              <a:fillRect/>
            </a:stretch>
          </p:blipFill>
          <p:spPr>
            <a:xfrm>
              <a:off x="5263638" y="1137152"/>
              <a:ext cx="789411" cy="914400"/>
            </a:xfrm>
            <a:prstGeom prst="rect">
              <a:avLst/>
            </a:prstGeom>
          </p:spPr>
        </p:pic>
        <p:sp>
          <p:nvSpPr>
            <p:cNvPr id="8" name="TextBox 7">
              <a:extLst>
                <a:ext uri="{FF2B5EF4-FFF2-40B4-BE49-F238E27FC236}">
                  <a16:creationId xmlns:a16="http://schemas.microsoft.com/office/drawing/2014/main" id="{0C9BCDEE-FFED-4D8B-BA30-715BCC987957}"/>
                </a:ext>
              </a:extLst>
            </p:cNvPr>
            <p:cNvSpPr txBox="1"/>
            <p:nvPr/>
          </p:nvSpPr>
          <p:spPr>
            <a:xfrm>
              <a:off x="6198781" y="1382064"/>
              <a:ext cx="5225712" cy="533480"/>
            </a:xfrm>
            <a:prstGeom prst="rect">
              <a:avLst/>
            </a:prstGeom>
            <a:noFill/>
          </p:spPr>
          <p:txBody>
            <a:bodyPr wrap="square" rtlCol="0">
              <a:spAutoFit/>
            </a:bodyPr>
            <a:lstStyle/>
            <a:p>
              <a:r>
                <a:rPr lang="en-US" sz="2000" dirty="0">
                  <a:latin typeface="Segoe UI" panose="020B0502040204020203" pitchFamily="34" charset="0"/>
                  <a:cs typeface="Segoe UI" panose="020B0502040204020203" pitchFamily="34" charset="0"/>
                </a:rPr>
                <a:t>Twitter.com/MBAResearchNews</a:t>
              </a:r>
            </a:p>
          </p:txBody>
        </p:sp>
        <p:pic>
          <p:nvPicPr>
            <p:cNvPr id="10" name="Picture 9">
              <a:extLst>
                <a:ext uri="{FF2B5EF4-FFF2-40B4-BE49-F238E27FC236}">
                  <a16:creationId xmlns:a16="http://schemas.microsoft.com/office/drawing/2014/main" id="{A5AD27B1-262E-45EB-80AC-1DEDC5D7EAD0}"/>
                </a:ext>
              </a:extLst>
            </p:cNvPr>
            <p:cNvPicPr>
              <a:picLocks noChangeAspect="1"/>
            </p:cNvPicPr>
            <p:nvPr/>
          </p:nvPicPr>
          <p:blipFill>
            <a:blip r:embed="rId6"/>
            <a:stretch>
              <a:fillRect/>
            </a:stretch>
          </p:blipFill>
          <p:spPr>
            <a:xfrm>
              <a:off x="5290900" y="2118643"/>
              <a:ext cx="786384" cy="736926"/>
            </a:xfrm>
            <a:prstGeom prst="rect">
              <a:avLst/>
            </a:prstGeom>
          </p:spPr>
        </p:pic>
        <p:sp>
          <p:nvSpPr>
            <p:cNvPr id="11" name="TextBox 10">
              <a:extLst>
                <a:ext uri="{FF2B5EF4-FFF2-40B4-BE49-F238E27FC236}">
                  <a16:creationId xmlns:a16="http://schemas.microsoft.com/office/drawing/2014/main" id="{7E44F7F9-0A69-41E9-9139-E01AD73459F3}"/>
                </a:ext>
              </a:extLst>
            </p:cNvPr>
            <p:cNvSpPr txBox="1"/>
            <p:nvPr/>
          </p:nvSpPr>
          <p:spPr>
            <a:xfrm>
              <a:off x="6193692" y="2134956"/>
              <a:ext cx="5225712" cy="533480"/>
            </a:xfrm>
            <a:prstGeom prst="rect">
              <a:avLst/>
            </a:prstGeom>
            <a:noFill/>
          </p:spPr>
          <p:txBody>
            <a:bodyPr wrap="square" rtlCol="0">
              <a:spAutoFit/>
            </a:bodyPr>
            <a:lstStyle/>
            <a:p>
              <a:r>
                <a:rPr lang="en-US" sz="2000" dirty="0">
                  <a:latin typeface="Segoe UI" panose="020B0502040204020203" pitchFamily="34" charset="0"/>
                  <a:cs typeface="Segoe UI" panose="020B0502040204020203" pitchFamily="34" charset="0"/>
                </a:rPr>
                <a:t>Facebook.com/MBAResearch</a:t>
              </a:r>
            </a:p>
          </p:txBody>
        </p:sp>
      </p:grpSp>
      <p:sp>
        <p:nvSpPr>
          <p:cNvPr id="14" name="Title 13">
            <a:extLst>
              <a:ext uri="{FF2B5EF4-FFF2-40B4-BE49-F238E27FC236}">
                <a16:creationId xmlns:a16="http://schemas.microsoft.com/office/drawing/2014/main" id="{29DFD9E1-EB7C-4DE4-ACFE-88F43D350889}"/>
              </a:ext>
            </a:extLst>
          </p:cNvPr>
          <p:cNvSpPr>
            <a:spLocks noGrp="1"/>
          </p:cNvSpPr>
          <p:nvPr>
            <p:ph type="title"/>
          </p:nvPr>
        </p:nvSpPr>
        <p:spPr>
          <a:xfrm>
            <a:off x="0" y="327952"/>
            <a:ext cx="9144000" cy="552695"/>
          </a:xfrm>
        </p:spPr>
        <p:txBody>
          <a:bodyPr>
            <a:normAutofit/>
          </a:bodyPr>
          <a:lstStyle/>
          <a:p>
            <a:pPr algn="ctr"/>
            <a:r>
              <a:rPr lang="en-US" sz="3000" b="1" dirty="0">
                <a:solidFill>
                  <a:schemeClr val="tx1"/>
                </a:solidFill>
                <a:latin typeface="Segoe UI" panose="020B0502040204020203" pitchFamily="34" charset="0"/>
                <a:cs typeface="Segoe UI" panose="020B0502040204020203" pitchFamily="34" charset="0"/>
              </a:rPr>
              <a:t>Connect With Us!</a:t>
            </a:r>
          </a:p>
        </p:txBody>
      </p:sp>
    </p:spTree>
    <p:custDataLst>
      <p:tags r:id="rId1"/>
    </p:custDataLst>
    <p:extLst>
      <p:ext uri="{BB962C8B-B14F-4D97-AF65-F5344CB8AC3E}">
        <p14:creationId xmlns:p14="http://schemas.microsoft.com/office/powerpoint/2010/main" val="2093588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19BB-8D71-44FB-80C6-C58870A333E6}"/>
              </a:ext>
            </a:extLst>
          </p:cNvPr>
          <p:cNvSpPr>
            <a:spLocks noGrp="1"/>
          </p:cNvSpPr>
          <p:nvPr>
            <p:ph type="title"/>
          </p:nvPr>
        </p:nvSpPr>
        <p:spPr>
          <a:xfrm>
            <a:off x="1227363" y="2256239"/>
            <a:ext cx="2879275" cy="589877"/>
          </a:xfrm>
        </p:spPr>
        <p:txBody>
          <a:bodyPr>
            <a:normAutofit/>
          </a:bodyPr>
          <a:lstStyle/>
          <a:p>
            <a:pPr algn="ctr" defTabSz="514350"/>
            <a:r>
              <a:rPr lang="en-US" sz="3000" b="1" cap="all" dirty="0">
                <a:solidFill>
                  <a:schemeClr val="tx1"/>
                </a:solidFill>
                <a:latin typeface="Segoe UI" panose="020B0502040204020203" pitchFamily="34" charset="0"/>
                <a:cs typeface="Segoe UI" panose="020B0502040204020203" pitchFamily="34" charset="0"/>
              </a:rPr>
              <a:t>Questions?</a:t>
            </a:r>
          </a:p>
        </p:txBody>
      </p:sp>
      <p:pic>
        <p:nvPicPr>
          <p:cNvPr id="4" name="Content Placeholder 5">
            <a:extLst>
              <a:ext uri="{FF2B5EF4-FFF2-40B4-BE49-F238E27FC236}">
                <a16:creationId xmlns:a16="http://schemas.microsoft.com/office/drawing/2014/main" id="{A0231769-FE39-453E-8D71-38B8517E661C}"/>
              </a:ext>
            </a:extLst>
          </p:cNvPr>
          <p:cNvPicPr>
            <a:picLocks noGrp="1" noChangeAspect="1"/>
          </p:cNvPicPr>
          <p:nvPr>
            <p:ph idx="1"/>
          </p:nvPr>
        </p:nvPicPr>
        <p:blipFill rotWithShape="1">
          <a:blip r:embed="rId4"/>
          <a:srcRect b="12876"/>
          <a:stretch/>
        </p:blipFill>
        <p:spPr>
          <a:xfrm>
            <a:off x="5549175" y="990854"/>
            <a:ext cx="2024516" cy="3120649"/>
          </a:xfrm>
          <a:prstGeom prst="rect">
            <a:avLst/>
          </a:prstGeom>
        </p:spPr>
      </p:pic>
    </p:spTree>
    <p:custDataLst>
      <p:tags r:id="rId1"/>
    </p:custDataLst>
    <p:extLst>
      <p:ext uri="{BB962C8B-B14F-4D97-AF65-F5344CB8AC3E}">
        <p14:creationId xmlns:p14="http://schemas.microsoft.com/office/powerpoint/2010/main" val="711229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8937"/>
            <a:ext cx="9144000" cy="560585"/>
          </a:xfrm>
        </p:spPr>
        <p:txBody>
          <a:bodyPr>
            <a:normAutofit/>
          </a:bodyPr>
          <a:lstStyle/>
          <a:p>
            <a:pPr algn="ctr" defTabSz="514350"/>
            <a:r>
              <a:rPr lang="en-US" sz="2800" b="1" cap="all" dirty="0">
                <a:solidFill>
                  <a:schemeClr val="tx1"/>
                </a:solidFill>
                <a:latin typeface="Segoe UI" panose="020B0502040204020203" pitchFamily="34" charset="0"/>
                <a:cs typeface="Segoe UI" panose="020B0502040204020203" pitchFamily="34" charset="0"/>
              </a:rPr>
              <a:t>MBA Learning Center Subscription</a:t>
            </a:r>
          </a:p>
        </p:txBody>
      </p:sp>
      <p:sp>
        <p:nvSpPr>
          <p:cNvPr id="6" name="Content Placeholder 2">
            <a:extLst>
              <a:ext uri="{FF2B5EF4-FFF2-40B4-BE49-F238E27FC236}">
                <a16:creationId xmlns:a16="http://schemas.microsoft.com/office/drawing/2014/main" id="{0A41C2C8-1D77-4943-8D56-F3ED11867109}"/>
              </a:ext>
            </a:extLst>
          </p:cNvPr>
          <p:cNvSpPr txBox="1">
            <a:spLocks/>
          </p:cNvSpPr>
          <p:nvPr/>
        </p:nvSpPr>
        <p:spPr>
          <a:xfrm>
            <a:off x="873578" y="1453904"/>
            <a:ext cx="7527472" cy="277519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Annual subscription set up per school for 5 teachers at that school</a:t>
            </a:r>
          </a:p>
          <a:p>
            <a:pPr>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Access to 300+ resources including Learning Activity Packages (LAPs)</a:t>
            </a:r>
          </a:p>
          <a:p>
            <a:pPr>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Build your courses within the MBA Learning Center</a:t>
            </a:r>
          </a:p>
          <a:p>
            <a:pPr>
              <a:spcBef>
                <a:spcPts val="900"/>
              </a:spcBef>
              <a:buFont typeface="Wingdings" panose="05000000000000000000" pitchFamily="2" charset="2"/>
              <a:buChar char="§"/>
            </a:pPr>
            <a:endParaRPr lang="en-US" sz="2400" dirty="0">
              <a:latin typeface="Segoe UI" panose="020B0502040204020203" pitchFamily="34" charset="0"/>
              <a:cs typeface="Segoe UI" panose="020B0502040204020203" pitchFamily="34" charset="0"/>
            </a:endParaRPr>
          </a:p>
          <a:p>
            <a:pPr>
              <a:spcBef>
                <a:spcPts val="900"/>
              </a:spcBef>
              <a:buFont typeface="Wingdings" panose="05000000000000000000" pitchFamily="2" charset="2"/>
              <a:buChar char="§"/>
            </a:pPr>
            <a:r>
              <a:rPr lang="en-US" sz="2400" dirty="0">
                <a:latin typeface="Segoe UI" panose="020B0502040204020203" pitchFamily="34" charset="0"/>
                <a:cs typeface="Segoe UI" panose="020B0502040204020203" pitchFamily="34" charset="0"/>
              </a:rPr>
              <a:t>Learning Center Course Guides</a:t>
            </a:r>
          </a:p>
          <a:p>
            <a:pPr marL="0" indent="0">
              <a:spcBef>
                <a:spcPts val="900"/>
              </a:spcBef>
              <a:buNone/>
            </a:pPr>
            <a:endParaRPr lang="en-US" sz="2400" dirty="0">
              <a:latin typeface="Segoe UI" panose="020B0502040204020203" pitchFamily="34" charset="0"/>
              <a:cs typeface="Segoe UI" panose="020B0502040204020203" pitchFamily="34" charset="0"/>
            </a:endParaRPr>
          </a:p>
          <a:p>
            <a:pPr algn="ctr">
              <a:spcBef>
                <a:spcPts val="900"/>
              </a:spcBef>
              <a:buFont typeface="Wingdings" panose="05000000000000000000" pitchFamily="2" charset="2"/>
              <a:buChar char="§"/>
            </a:pPr>
            <a:endParaRPr lang="en-US" sz="2400" dirty="0">
              <a:latin typeface="Segoe UI" panose="020B0502040204020203" pitchFamily="34" charset="0"/>
              <a:cs typeface="Segoe UI" panose="020B0502040204020203" pitchFamily="34" charset="0"/>
            </a:endParaRPr>
          </a:p>
        </p:txBody>
      </p:sp>
      <p:sp>
        <p:nvSpPr>
          <p:cNvPr id="4" name="Star: 6 Points 3">
            <a:extLst>
              <a:ext uri="{FF2B5EF4-FFF2-40B4-BE49-F238E27FC236}">
                <a16:creationId xmlns:a16="http://schemas.microsoft.com/office/drawing/2014/main" id="{0055722F-98EE-4509-80F1-71909C5FB5A7}"/>
              </a:ext>
            </a:extLst>
          </p:cNvPr>
          <p:cNvSpPr/>
          <p:nvPr/>
        </p:nvSpPr>
        <p:spPr>
          <a:xfrm rot="19815565">
            <a:off x="253093" y="3565043"/>
            <a:ext cx="1240971" cy="1036864"/>
          </a:xfrm>
          <a:prstGeom prst="star6">
            <a:avLst/>
          </a:prstGeom>
          <a:solidFill>
            <a:srgbClr val="ED7422"/>
          </a:solidFill>
          <a:ln>
            <a:solidFill>
              <a:srgbClr val="ED7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Coming this Fall</a:t>
            </a:r>
          </a:p>
        </p:txBody>
      </p:sp>
    </p:spTree>
    <p:custDataLst>
      <p:tags r:id="rId1"/>
    </p:custDataLst>
    <p:extLst>
      <p:ext uri="{BB962C8B-B14F-4D97-AF65-F5344CB8AC3E}">
        <p14:creationId xmlns:p14="http://schemas.microsoft.com/office/powerpoint/2010/main" val="102690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2B2D-D6A4-421E-92F8-FB2A2E0D1492}"/>
              </a:ext>
            </a:extLst>
          </p:cNvPr>
          <p:cNvSpPr>
            <a:spLocks noGrp="1"/>
          </p:cNvSpPr>
          <p:nvPr>
            <p:ph type="title"/>
          </p:nvPr>
        </p:nvSpPr>
        <p:spPr>
          <a:xfrm>
            <a:off x="196257" y="514979"/>
            <a:ext cx="6172200" cy="715543"/>
          </a:xfrm>
        </p:spPr>
        <p:txBody>
          <a:bodyPr>
            <a:normAutofit/>
          </a:bodyPr>
          <a:lstStyle/>
          <a:p>
            <a:pPr defTabSz="514350"/>
            <a:r>
              <a:rPr lang="en-US" sz="2800" b="1" cap="all" dirty="0">
                <a:solidFill>
                  <a:schemeClr val="tx1"/>
                </a:solidFill>
                <a:latin typeface="Segoe UI" panose="020B0502040204020203" pitchFamily="34" charset="0"/>
                <a:cs typeface="Segoe UI" panose="020B0502040204020203" pitchFamily="34" charset="0"/>
              </a:rPr>
              <a:t>Where to Start</a:t>
            </a:r>
          </a:p>
        </p:txBody>
      </p:sp>
      <p:sp>
        <p:nvSpPr>
          <p:cNvPr id="4" name="TextBox 3">
            <a:extLst>
              <a:ext uri="{FF2B5EF4-FFF2-40B4-BE49-F238E27FC236}">
                <a16:creationId xmlns:a16="http://schemas.microsoft.com/office/drawing/2014/main" id="{88A5EAB0-608B-4BF7-939C-F8A52F717031}"/>
              </a:ext>
            </a:extLst>
          </p:cNvPr>
          <p:cNvSpPr txBox="1"/>
          <p:nvPr/>
        </p:nvSpPr>
        <p:spPr>
          <a:xfrm>
            <a:off x="498179" y="1230522"/>
            <a:ext cx="8449564" cy="2990562"/>
          </a:xfrm>
          <a:prstGeom prst="rect">
            <a:avLst/>
          </a:prstGeom>
          <a:noFill/>
        </p:spPr>
        <p:txBody>
          <a:bodyPr wrap="square" rtlCol="0">
            <a:spAutoFit/>
          </a:bodyPr>
          <a:lstStyle/>
          <a:p>
            <a:pPr marL="257175" indent="-257175">
              <a:spcBef>
                <a:spcPts val="450"/>
              </a:spcBef>
              <a:buFont typeface="Wingdings" panose="05000000000000000000" pitchFamily="2" charset="2"/>
              <a:buChar char="§"/>
            </a:pPr>
            <a:r>
              <a:rPr lang="en-US" sz="2000" dirty="0">
                <a:latin typeface="Segoe UI" panose="020B0502040204020203" pitchFamily="34" charset="0"/>
                <a:cs typeface="Segoe UI" panose="020B0502040204020203" pitchFamily="34" charset="0"/>
              </a:rPr>
              <a:t>Enhanced Membership States have FREE access to the Learning Center</a:t>
            </a:r>
          </a:p>
          <a:p>
            <a:pPr marL="257175" indent="-257175">
              <a:spcBef>
                <a:spcPts val="450"/>
              </a:spcBef>
              <a:buFont typeface="Wingdings" panose="05000000000000000000" pitchFamily="2" charset="2"/>
              <a:buChar char="§"/>
            </a:pPr>
            <a:r>
              <a:rPr lang="en-US" sz="2000" dirty="0">
                <a:latin typeface="Segoe UI" panose="020B0502040204020203" pitchFamily="34" charset="0"/>
                <a:cs typeface="Segoe UI" panose="020B0502040204020203" pitchFamily="34" charset="0"/>
              </a:rPr>
              <a:t>Nebraska is an Enhanced Membership State</a:t>
            </a:r>
          </a:p>
          <a:p>
            <a:pPr marL="257175" indent="-257175">
              <a:spcBef>
                <a:spcPts val="450"/>
              </a:spcBef>
              <a:buFont typeface="Wingdings" panose="05000000000000000000" pitchFamily="2" charset="2"/>
              <a:buChar char="§"/>
            </a:pPr>
            <a:r>
              <a:rPr lang="en-US" sz="2000" dirty="0">
                <a:latin typeface="Segoe UI" panose="020B0502040204020203" pitchFamily="34" charset="0"/>
                <a:cs typeface="Segoe UI" panose="020B0502040204020203" pitchFamily="34" charset="0"/>
              </a:rPr>
              <a:t>Send the following information to </a:t>
            </a:r>
            <a:r>
              <a:rPr lang="en-US" sz="2000" dirty="0">
                <a:solidFill>
                  <a:schemeClr val="bg2"/>
                </a:solidFill>
                <a:latin typeface="Segoe UI" panose="020B0502040204020203" pitchFamily="34" charset="0"/>
                <a:cs typeface="Segoe UI" panose="020B0502040204020203" pitchFamily="34" charset="0"/>
                <a:hlinkClick r:id="rId4"/>
              </a:rPr>
              <a:t>helpme@mbaresearch.org</a:t>
            </a:r>
            <a:endParaRPr lang="en-US" sz="2000" dirty="0">
              <a:solidFill>
                <a:schemeClr val="bg2"/>
              </a:solidFill>
              <a:latin typeface="Segoe UI" panose="020B0502040204020203" pitchFamily="34" charset="0"/>
              <a:cs typeface="Segoe UI" panose="020B0502040204020203" pitchFamily="34" charset="0"/>
            </a:endParaRPr>
          </a:p>
          <a:p>
            <a:endParaRPr lang="en-US" sz="2000" dirty="0">
              <a:latin typeface="Segoe UI" panose="020B0502040204020203" pitchFamily="34" charset="0"/>
              <a:cs typeface="Segoe UI" panose="020B0502040204020203" pitchFamily="34" charset="0"/>
            </a:endParaRPr>
          </a:p>
          <a:p>
            <a:pPr marL="1285875" lvl="4" indent="-257175">
              <a:buFont typeface="Wingdings" panose="05000000000000000000" pitchFamily="2" charset="2"/>
              <a:buChar char="§"/>
            </a:pPr>
            <a:r>
              <a:rPr lang="en-US" sz="2000" dirty="0">
                <a:latin typeface="Segoe UI" panose="020B0502040204020203" pitchFamily="34" charset="0"/>
                <a:cs typeface="Segoe UI" panose="020B0502040204020203" pitchFamily="34" charset="0"/>
              </a:rPr>
              <a:t>Your name</a:t>
            </a:r>
          </a:p>
          <a:p>
            <a:pPr marL="1285875" lvl="4" indent="-257175">
              <a:buFont typeface="Wingdings" panose="05000000000000000000" pitchFamily="2" charset="2"/>
              <a:buChar char="§"/>
            </a:pPr>
            <a:r>
              <a:rPr lang="en-US" sz="2000" dirty="0">
                <a:latin typeface="Segoe UI" panose="020B0502040204020203" pitchFamily="34" charset="0"/>
                <a:cs typeface="Segoe UI" panose="020B0502040204020203" pitchFamily="34" charset="0"/>
              </a:rPr>
              <a:t>Email address (school issued email required)</a:t>
            </a:r>
          </a:p>
          <a:p>
            <a:pPr marL="1285875" lvl="4" indent="-257175">
              <a:buFont typeface="Wingdings" panose="05000000000000000000" pitchFamily="2" charset="2"/>
              <a:buChar char="§"/>
            </a:pPr>
            <a:r>
              <a:rPr lang="en-US" sz="2000" dirty="0">
                <a:latin typeface="Segoe UI" panose="020B0502040204020203" pitchFamily="34" charset="0"/>
                <a:cs typeface="Segoe UI" panose="020B0502040204020203" pitchFamily="34" charset="0"/>
              </a:rPr>
              <a:t>School Name</a:t>
            </a:r>
          </a:p>
          <a:p>
            <a:pPr marL="1285875" lvl="4" indent="-257175">
              <a:buFont typeface="Wingdings" panose="05000000000000000000" pitchFamily="2" charset="2"/>
              <a:buChar char="§"/>
            </a:pPr>
            <a:r>
              <a:rPr lang="en-US" sz="2000" dirty="0">
                <a:latin typeface="Segoe UI" panose="020B0502040204020203" pitchFamily="34" charset="0"/>
                <a:cs typeface="Segoe UI" panose="020B0502040204020203" pitchFamily="34" charset="0"/>
              </a:rPr>
              <a:t>School Address</a:t>
            </a:r>
          </a:p>
          <a:p>
            <a:pPr marL="1285875" lvl="4" indent="-257175">
              <a:buFont typeface="Wingdings" panose="05000000000000000000" pitchFamily="2" charset="2"/>
              <a:buChar char="§"/>
            </a:pPr>
            <a:r>
              <a:rPr lang="en-US" sz="2000" dirty="0">
                <a:latin typeface="Segoe UI" panose="020B0502040204020203" pitchFamily="34" charset="0"/>
                <a:cs typeface="Segoe UI" panose="020B0502040204020203" pitchFamily="34" charset="0"/>
              </a:rPr>
              <a:t>City, State, Zip</a:t>
            </a:r>
          </a:p>
        </p:txBody>
      </p:sp>
    </p:spTree>
    <p:custDataLst>
      <p:tags r:id="rId1"/>
    </p:custDataLst>
    <p:extLst>
      <p:ext uri="{BB962C8B-B14F-4D97-AF65-F5344CB8AC3E}">
        <p14:creationId xmlns:p14="http://schemas.microsoft.com/office/powerpoint/2010/main" val="3267691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EBBA-2B5B-4DE7-8A66-9C7E264E030C}"/>
              </a:ext>
            </a:extLst>
          </p:cNvPr>
          <p:cNvSpPr>
            <a:spLocks noGrp="1"/>
          </p:cNvSpPr>
          <p:nvPr>
            <p:ph type="title"/>
          </p:nvPr>
        </p:nvSpPr>
        <p:spPr>
          <a:xfrm>
            <a:off x="1069521" y="1793463"/>
            <a:ext cx="2370583" cy="1556573"/>
          </a:xfrm>
        </p:spPr>
        <p:txBody>
          <a:bodyPr>
            <a:normAutofit/>
          </a:bodyPr>
          <a:lstStyle/>
          <a:p>
            <a:pPr algn="r" defTabSz="514350"/>
            <a:r>
              <a:rPr lang="en-US" sz="2800" b="1" cap="all" dirty="0">
                <a:solidFill>
                  <a:schemeClr val="tx1"/>
                </a:solidFill>
                <a:latin typeface="Segoe UI" panose="020B0502040204020203" pitchFamily="34" charset="0"/>
                <a:cs typeface="Segoe UI" panose="020B0502040204020203" pitchFamily="34" charset="0"/>
              </a:rPr>
              <a:t>The </a:t>
            </a:r>
            <a:br>
              <a:rPr lang="en-US" sz="2800" b="1" cap="all" dirty="0">
                <a:solidFill>
                  <a:schemeClr val="tx1"/>
                </a:solidFill>
                <a:latin typeface="Segoe UI" panose="020B0502040204020203" pitchFamily="34" charset="0"/>
                <a:cs typeface="Segoe UI" panose="020B0502040204020203" pitchFamily="34" charset="0"/>
              </a:rPr>
            </a:br>
            <a:r>
              <a:rPr lang="en-US" sz="2800" b="1" cap="all" dirty="0">
                <a:solidFill>
                  <a:schemeClr val="tx1"/>
                </a:solidFill>
                <a:latin typeface="Segoe UI" panose="020B0502040204020203" pitchFamily="34" charset="0"/>
                <a:cs typeface="Segoe UI" panose="020B0502040204020203" pitchFamily="34" charset="0"/>
              </a:rPr>
              <a:t>Learning Center</a:t>
            </a:r>
          </a:p>
        </p:txBody>
      </p:sp>
      <p:sp>
        <p:nvSpPr>
          <p:cNvPr id="3" name="Content Placeholder 2">
            <a:extLst>
              <a:ext uri="{FF2B5EF4-FFF2-40B4-BE49-F238E27FC236}">
                <a16:creationId xmlns:a16="http://schemas.microsoft.com/office/drawing/2014/main" id="{B6799EEA-58A8-4C6A-8BEF-E26F55B90488}"/>
              </a:ext>
            </a:extLst>
          </p:cNvPr>
          <p:cNvSpPr>
            <a:spLocks noGrp="1"/>
          </p:cNvSpPr>
          <p:nvPr>
            <p:ph idx="1"/>
          </p:nvPr>
        </p:nvSpPr>
        <p:spPr>
          <a:xfrm>
            <a:off x="3726388" y="1854694"/>
            <a:ext cx="4526519" cy="1434110"/>
          </a:xfrm>
        </p:spPr>
        <p:txBody>
          <a:bodyPr anchor="ctr">
            <a:normAutofit/>
          </a:bodyPr>
          <a:lstStyle/>
          <a:p>
            <a:pPr marL="0" indent="0">
              <a:buNone/>
            </a:pPr>
            <a:r>
              <a:rPr lang="en-US" sz="2400" dirty="0">
                <a:latin typeface="Segoe UI" panose="020B0502040204020203" pitchFamily="34" charset="0"/>
                <a:cs typeface="Segoe UI" panose="020B0502040204020203" pitchFamily="34" charset="0"/>
                <a:hlinkClick r:id="rId4"/>
              </a:rPr>
              <a:t>https://mba.instructure.com/</a:t>
            </a:r>
            <a:endParaRPr lang="en-US" sz="2400" dirty="0">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3264049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F7FC9A-618C-4F20-BDCE-412053FFE7BE}"/>
              </a:ext>
            </a:extLst>
          </p:cNvPr>
          <p:cNvSpPr txBox="1">
            <a:spLocks/>
          </p:cNvSpPr>
          <p:nvPr/>
        </p:nvSpPr>
        <p:spPr>
          <a:xfrm>
            <a:off x="1665515" y="2276583"/>
            <a:ext cx="7478486" cy="590334"/>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r>
              <a:rPr lang="en-US" sz="2800" dirty="0">
                <a:solidFill>
                  <a:schemeClr val="bg1"/>
                </a:solidFill>
                <a:latin typeface="Segoe UI" panose="020B0502040204020203" pitchFamily="34" charset="0"/>
                <a:cs typeface="Segoe UI" panose="020B0502040204020203" pitchFamily="34" charset="0"/>
              </a:rPr>
              <a:t>STEP 1 – CREATE AN EMPTY COURSE</a:t>
            </a:r>
          </a:p>
        </p:txBody>
      </p:sp>
    </p:spTree>
    <p:custDataLst>
      <p:tags r:id="rId1"/>
    </p:custDataLst>
    <p:extLst>
      <p:ext uri="{BB962C8B-B14F-4D97-AF65-F5344CB8AC3E}">
        <p14:creationId xmlns:p14="http://schemas.microsoft.com/office/powerpoint/2010/main" val="2589562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BC37E5-1A76-4DC5-8C73-0924ABD9FF2D}"/>
              </a:ext>
            </a:extLst>
          </p:cNvPr>
          <p:cNvSpPr txBox="1"/>
          <p:nvPr/>
        </p:nvSpPr>
        <p:spPr>
          <a:xfrm>
            <a:off x="888392" y="3433374"/>
            <a:ext cx="2231378" cy="761747"/>
          </a:xfrm>
          <a:prstGeom prst="rect">
            <a:avLst/>
          </a:prstGeom>
          <a:noFill/>
        </p:spPr>
        <p:txBody>
          <a:bodyPr wrap="square" rtlCol="0">
            <a:spAutoFit/>
          </a:bodyPr>
          <a:lstStyle/>
          <a:p>
            <a:pPr marL="192881" indent="-192881">
              <a:spcBef>
                <a:spcPts val="900"/>
              </a:spcBef>
              <a:buAutoNum type="arabicPeriod"/>
            </a:pPr>
            <a:r>
              <a:rPr lang="en-US" dirty="0">
                <a:latin typeface="Segoe UI" panose="020B0502040204020203" pitchFamily="34" charset="0"/>
                <a:cs typeface="Segoe UI" panose="020B0502040204020203" pitchFamily="34" charset="0"/>
              </a:rPr>
              <a:t>Select admin</a:t>
            </a:r>
          </a:p>
          <a:p>
            <a:pPr marL="192881" indent="-192881">
              <a:spcBef>
                <a:spcPts val="900"/>
              </a:spcBef>
              <a:buAutoNum type="arabicPeriod"/>
            </a:pPr>
            <a:r>
              <a:rPr lang="en-US" dirty="0">
                <a:latin typeface="Segoe UI" panose="020B0502040204020203" pitchFamily="34" charset="0"/>
                <a:cs typeface="Segoe UI" panose="020B0502040204020203" pitchFamily="34" charset="0"/>
              </a:rPr>
              <a:t>Select your school</a:t>
            </a:r>
          </a:p>
        </p:txBody>
      </p:sp>
      <p:sp>
        <p:nvSpPr>
          <p:cNvPr id="7" name="TextBox 6">
            <a:extLst>
              <a:ext uri="{FF2B5EF4-FFF2-40B4-BE49-F238E27FC236}">
                <a16:creationId xmlns:a16="http://schemas.microsoft.com/office/drawing/2014/main" id="{F988E656-547F-4CEA-B928-9FAA58DCE2E4}"/>
              </a:ext>
            </a:extLst>
          </p:cNvPr>
          <p:cNvSpPr txBox="1"/>
          <p:nvPr/>
        </p:nvSpPr>
        <p:spPr>
          <a:xfrm>
            <a:off x="4945643" y="3494225"/>
            <a:ext cx="2762285" cy="369332"/>
          </a:xfrm>
          <a:prstGeom prst="rect">
            <a:avLst/>
          </a:prstGeom>
          <a:noFill/>
        </p:spPr>
        <p:txBody>
          <a:bodyPr wrap="square" rtlCol="0">
            <a:spAutoFit/>
          </a:bodyPr>
          <a:lstStyle>
            <a:defPPr>
              <a:defRPr lang="en-US"/>
            </a:defPPr>
            <a:lvl1pPr marL="257175" indent="-257175">
              <a:spcBef>
                <a:spcPts val="1200"/>
              </a:spcBef>
              <a:buAutoNum type="arabicPeriod"/>
              <a:defRPr sz="2100">
                <a:latin typeface="Arial" panose="020B0604020202020204" pitchFamily="34" charset="0"/>
                <a:cs typeface="Arial" panose="020B0604020202020204" pitchFamily="34" charset="0"/>
              </a:defRPr>
            </a:lvl1pPr>
          </a:lstStyle>
          <a:p>
            <a:pPr marL="0" indent="0" algn="ctr">
              <a:buNone/>
            </a:pPr>
            <a:r>
              <a:rPr lang="en-US" sz="1800" dirty="0">
                <a:latin typeface="Segoe UI" panose="020B0502040204020203" pitchFamily="34" charset="0"/>
                <a:cs typeface="Segoe UI" panose="020B0502040204020203" pitchFamily="34" charset="0"/>
              </a:rPr>
              <a:t>3. Select + course</a:t>
            </a:r>
          </a:p>
        </p:txBody>
      </p:sp>
      <p:sp>
        <p:nvSpPr>
          <p:cNvPr id="3" name="Slide Number Placeholder 2">
            <a:extLst>
              <a:ext uri="{FF2B5EF4-FFF2-40B4-BE49-F238E27FC236}">
                <a16:creationId xmlns:a16="http://schemas.microsoft.com/office/drawing/2014/main" id="{47012D1C-18FC-4016-8F33-A16556ADECAB}"/>
              </a:ext>
            </a:extLst>
          </p:cNvPr>
          <p:cNvSpPr>
            <a:spLocks noGrp="1"/>
          </p:cNvSpPr>
          <p:nvPr>
            <p:ph type="sldNum" sz="quarter" idx="4"/>
          </p:nvPr>
        </p:nvSpPr>
        <p:spPr>
          <a:xfrm>
            <a:off x="1293323" y="4760793"/>
            <a:ext cx="2133600" cy="273844"/>
          </a:xfrm>
          <a:prstGeom prst="rect">
            <a:avLst/>
          </a:prstGeom>
        </p:spPr>
        <p:txBody>
          <a:bodyPr vert="horz" lIns="68580" tIns="34290" rIns="68580" bIns="34290" rtlCol="0" anchor="ctr"/>
          <a:lstStyle>
            <a:defPPr>
              <a:defRPr lang="en-US"/>
            </a:defPPr>
            <a:lvl1pPr marL="0" algn="l"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D22F896-40B5-4ADD-8801-0D06FADFA095}" type="slidenum">
              <a:rPr lang="en-US" smtClean="0"/>
              <a:pPr/>
              <a:t>8</a:t>
            </a:fld>
            <a:endParaRPr lang="en-US" dirty="0"/>
          </a:p>
        </p:txBody>
      </p:sp>
      <p:sp>
        <p:nvSpPr>
          <p:cNvPr id="10" name="Title 1">
            <a:extLst>
              <a:ext uri="{FF2B5EF4-FFF2-40B4-BE49-F238E27FC236}">
                <a16:creationId xmlns:a16="http://schemas.microsoft.com/office/drawing/2014/main" id="{E16FEC16-DB26-4E20-949B-0B61E9E83F08}"/>
              </a:ext>
            </a:extLst>
          </p:cNvPr>
          <p:cNvSpPr txBox="1">
            <a:spLocks/>
          </p:cNvSpPr>
          <p:nvPr/>
        </p:nvSpPr>
        <p:spPr>
          <a:xfrm>
            <a:off x="168398" y="464709"/>
            <a:ext cx="8297966" cy="590334"/>
          </a:xfrm>
          <a:prstGeom prst="rect">
            <a:avLst/>
          </a:prstGeom>
        </p:spPr>
        <p:txBody>
          <a:bodyPr vert="horz" lIns="68580" tIns="34290" rIns="68580" bIns="34290" rtlCol="0" anchor="ctr">
            <a:normAutofit/>
          </a:bodyPr>
          <a:lstStyle>
            <a:defPPr>
              <a:defRPr lang="en-US"/>
            </a:defPPr>
            <a:lvl1pPr algn="ctr" defTabSz="914400">
              <a:spcBef>
                <a:spcPct val="0"/>
              </a:spcBef>
              <a:buNone/>
              <a:defRPr sz="3200" b="1">
                <a:latin typeface="Arial" panose="020B0604020202020204" pitchFamily="34" charset="0"/>
                <a:ea typeface="+mj-ea"/>
                <a:cs typeface="Arial" panose="020B0604020202020204" pitchFamily="34" charset="0"/>
              </a:defRPr>
            </a:lvl1pPr>
          </a:lstStyle>
          <a:p>
            <a:pPr algn="l"/>
            <a:r>
              <a:rPr lang="en-US" sz="2800" dirty="0">
                <a:latin typeface="Segoe UI" panose="020B0502040204020203" pitchFamily="34" charset="0"/>
                <a:cs typeface="Segoe UI" panose="020B0502040204020203" pitchFamily="34" charset="0"/>
              </a:rPr>
              <a:t>STEP 1 – CREATE AN EMPTY COURSE</a:t>
            </a:r>
          </a:p>
        </p:txBody>
      </p:sp>
      <p:pic>
        <p:nvPicPr>
          <p:cNvPr id="12" name="Picture 11">
            <a:extLst>
              <a:ext uri="{FF2B5EF4-FFF2-40B4-BE49-F238E27FC236}">
                <a16:creationId xmlns:a16="http://schemas.microsoft.com/office/drawing/2014/main" id="{E53B60A7-901D-4E2E-BFB2-223E7250F993}"/>
              </a:ext>
            </a:extLst>
          </p:cNvPr>
          <p:cNvPicPr>
            <a:picLocks noChangeAspect="1"/>
          </p:cNvPicPr>
          <p:nvPr/>
        </p:nvPicPr>
        <p:blipFill>
          <a:blip r:embed="rId4"/>
          <a:stretch>
            <a:fillRect/>
          </a:stretch>
        </p:blipFill>
        <p:spPr>
          <a:xfrm>
            <a:off x="697203" y="1576304"/>
            <a:ext cx="2533220" cy="1721501"/>
          </a:xfrm>
          <a:prstGeom prst="rect">
            <a:avLst/>
          </a:prstGeom>
        </p:spPr>
      </p:pic>
      <p:pic>
        <p:nvPicPr>
          <p:cNvPr id="14" name="Picture 13">
            <a:extLst>
              <a:ext uri="{FF2B5EF4-FFF2-40B4-BE49-F238E27FC236}">
                <a16:creationId xmlns:a16="http://schemas.microsoft.com/office/drawing/2014/main" id="{553C91CB-B5DE-486F-A443-CAB769A44956}"/>
              </a:ext>
            </a:extLst>
          </p:cNvPr>
          <p:cNvPicPr>
            <a:picLocks noChangeAspect="1"/>
          </p:cNvPicPr>
          <p:nvPr/>
        </p:nvPicPr>
        <p:blipFill>
          <a:blip r:embed="rId5"/>
          <a:stretch>
            <a:fillRect/>
          </a:stretch>
        </p:blipFill>
        <p:spPr>
          <a:xfrm>
            <a:off x="4572000" y="1576304"/>
            <a:ext cx="3509570" cy="1894838"/>
          </a:xfrm>
          <a:prstGeom prst="rect">
            <a:avLst/>
          </a:prstGeom>
        </p:spPr>
      </p:pic>
    </p:spTree>
    <p:custDataLst>
      <p:tags r:id="rId1"/>
    </p:custDataLst>
    <p:extLst>
      <p:ext uri="{BB962C8B-B14F-4D97-AF65-F5344CB8AC3E}">
        <p14:creationId xmlns:p14="http://schemas.microsoft.com/office/powerpoint/2010/main" val="4250225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DCAB1-A308-4945-84ED-25F0928FA693}"/>
              </a:ext>
            </a:extLst>
          </p:cNvPr>
          <p:cNvSpPr txBox="1">
            <a:spLocks/>
          </p:cNvSpPr>
          <p:nvPr/>
        </p:nvSpPr>
        <p:spPr>
          <a:xfrm>
            <a:off x="1649186" y="2250281"/>
            <a:ext cx="7494814" cy="642938"/>
          </a:xfrm>
          <a:prstGeom prst="rect">
            <a:avLst/>
          </a:prstGeom>
        </p:spPr>
        <p:txBody>
          <a:bodyPr vert="horz" lIns="68580" tIns="34290" rIns="68580" bIns="34290" rtlCol="0" anchor="ctr" anchorCtr="0">
            <a:normAutofit/>
          </a:bodyPr>
          <a:lstStyle>
            <a:lvl1pPr algn="l" defTabSz="685800" rtl="0" eaLnBrk="1" latinLnBrk="0" hangingPunct="1">
              <a:lnSpc>
                <a:spcPct val="90000"/>
              </a:lnSpc>
              <a:spcBef>
                <a:spcPct val="0"/>
              </a:spcBef>
              <a:buNone/>
              <a:defRPr sz="3300" b="0" kern="1200">
                <a:solidFill>
                  <a:schemeClr val="bg1"/>
                </a:solidFill>
                <a:latin typeface="Myriad Pro Cond" panose="020B0506030403020204" pitchFamily="34" charset="0"/>
                <a:ea typeface="+mj-ea"/>
                <a:cs typeface="+mj-cs"/>
              </a:defRPr>
            </a:lvl1pPr>
          </a:lstStyle>
          <a:p>
            <a:pPr algn="ctr"/>
            <a:r>
              <a:rPr lang="en-US" sz="2800" b="1" dirty="0">
                <a:latin typeface="Segoe UI" panose="020B0502040204020203" pitchFamily="34" charset="0"/>
                <a:cs typeface="Segoe UI" panose="020B0502040204020203" pitchFamily="34" charset="0"/>
              </a:rPr>
              <a:t>STEP 2 – NAME YOUR COURSE</a:t>
            </a:r>
          </a:p>
        </p:txBody>
      </p:sp>
    </p:spTree>
    <p:custDataLst>
      <p:tags r:id="rId1"/>
    </p:custDataLst>
    <p:extLst>
      <p:ext uri="{BB962C8B-B14F-4D97-AF65-F5344CB8AC3E}">
        <p14:creationId xmlns:p14="http://schemas.microsoft.com/office/powerpoint/2010/main" val="9618606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1_CUSTOM DESIGN" val="wJPtl6Rp"/>
  <p:tag name="ARTICULATE_SLIDE_COUNT" val="3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E=PPT-Template-2019" id="{A7E8624A-4572-4213-A695-23FF1DCACA69}" vid="{21F08CFD-6947-445A-9300-F1623AD23E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F8C91AD7FBD842BBC8D09C8AE7A0D9" ma:contentTypeVersion="11" ma:contentTypeDescription="Create a new document." ma:contentTypeScope="" ma:versionID="673666d0efa1054fa301331e0b91d772">
  <xsd:schema xmlns:xsd="http://www.w3.org/2001/XMLSchema" xmlns:xs="http://www.w3.org/2001/XMLSchema" xmlns:p="http://schemas.microsoft.com/office/2006/metadata/properties" xmlns:ns2="fe9349aa-2a7b-4b0f-953a-e4785b95af91" xmlns:ns3="d66c9721-97da-4702-b7dc-01ad0aa0659e" targetNamespace="http://schemas.microsoft.com/office/2006/metadata/properties" ma:root="true" ma:fieldsID="47d80f9498f40411369a4404b97ae593" ns2:_="" ns3:_="">
    <xsd:import namespace="fe9349aa-2a7b-4b0f-953a-e4785b95af91"/>
    <xsd:import namespace="d66c9721-97da-4702-b7dc-01ad0aa065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9349aa-2a7b-4b0f-953a-e4785b95af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6c9721-97da-4702-b7dc-01ad0aa0659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408BAD-381E-4B47-8EF7-DFD947A93931}">
  <ds:schemaRefs>
    <ds:schemaRef ds:uri="d66c9721-97da-4702-b7dc-01ad0aa0659e"/>
    <ds:schemaRef ds:uri="fe9349aa-2a7b-4b0f-953a-e4785b95af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3306157-9F50-4E60-998B-BEDEA3943498}">
  <ds:schemaRefs>
    <ds:schemaRef ds:uri="d66c9721-97da-4702-b7dc-01ad0aa0659e"/>
    <ds:schemaRef ds:uri="fe9349aa-2a7b-4b0f-953a-e4785b95af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CB0D16F-EFC1-447F-BABE-F87D3C9D3E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1289</TotalTime>
  <Words>2590</Words>
  <Application>Microsoft Office PowerPoint</Application>
  <PresentationFormat>On-screen Show (16:9)</PresentationFormat>
  <Paragraphs>221</Paragraphs>
  <Slides>34</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Acumin Pro Condensed Light</vt:lpstr>
      <vt:lpstr>Acumin Pro ExtraCondensed Med</vt:lpstr>
      <vt:lpstr>Acumin Pro ExtraCondensed Smbd</vt:lpstr>
      <vt:lpstr>Arial</vt:lpstr>
      <vt:lpstr>Calibri</vt:lpstr>
      <vt:lpstr>Courier New</vt:lpstr>
      <vt:lpstr>Myriad Pro</vt:lpstr>
      <vt:lpstr>Myriad Pro Cond</vt:lpstr>
      <vt:lpstr>Segoe UI</vt:lpstr>
      <vt:lpstr>Trebuchet MS</vt:lpstr>
      <vt:lpstr>Wingdings</vt:lpstr>
      <vt:lpstr>1_Custom Design</vt:lpstr>
      <vt:lpstr> The MBA Learning Center</vt:lpstr>
      <vt:lpstr>SESSION GOALS</vt:lpstr>
      <vt:lpstr>WHAT IS THE MBA LEARNING CENTER?</vt:lpstr>
      <vt:lpstr>MBA Learning Center Subscription</vt:lpstr>
      <vt:lpstr>Where to Start</vt:lpstr>
      <vt:lpstr>The  Learning Center</vt:lpstr>
      <vt:lpstr>PowerPoint Presentation</vt:lpstr>
      <vt:lpstr>PowerPoint Presentation</vt:lpstr>
      <vt:lpstr>PowerPoint Presentation</vt:lpstr>
      <vt:lpstr>STEP 2 – NAME YOUR COURSE</vt:lpstr>
      <vt:lpstr>Confirmation that course was added!</vt:lpstr>
      <vt:lpstr>PowerPoint Presentation</vt:lpstr>
      <vt:lpstr>PowerPoint Presentation</vt:lpstr>
      <vt:lpstr>PowerPoint Presentation</vt:lpstr>
      <vt:lpstr>PowerPoint Presentation</vt:lpstr>
      <vt:lpstr>PowerPoint Presentation</vt:lpstr>
      <vt:lpstr>Accept invitation to course</vt:lpstr>
      <vt:lpstr>PowerPoint Presentation</vt:lpstr>
      <vt:lpstr>What are LAPs?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Help with  The Learning Center?</vt:lpstr>
      <vt:lpstr>Connect With Us!</vt:lpstr>
      <vt:lpstr>Questions?</vt:lpstr>
    </vt:vector>
  </TitlesOfParts>
  <Company>Nebraska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Fitzler, Rachel</dc:creator>
  <cp:lastModifiedBy>Tammy Cyrus</cp:lastModifiedBy>
  <cp:revision>71</cp:revision>
  <cp:lastPrinted>2018-06-04T23:40:59Z</cp:lastPrinted>
  <dcterms:created xsi:type="dcterms:W3CDTF">2017-10-04T18:45:05Z</dcterms:created>
  <dcterms:modified xsi:type="dcterms:W3CDTF">2021-05-21T20:12:45Z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0x0101006FF8C91AD7FBD842BBC8D09C8AE7A0D9</vt:lpwstr>
  </property>
  <property fmtid="{D5CDD505-2E9C-101B-9397-08002B2CF9AE}" pid="3" name="ArticulateGUID">
    <vt:lpwstr>D1439F7F-A7D9-4D21-B39D-07166B8F3FA5</vt:lpwstr>
  </property>
  <property fmtid="{D5CDD505-2E9C-101B-9397-08002B2CF9AE}" pid="4" name="ArticulatePath">
    <vt:lpwstr>https://needucation.sharepoint.com/sites/msteams_0e14ff/Shared Documents/Marketing and Communication/PowerPoints/CTE-PPT-Template-1-2020</vt:lpwstr>
  </property>
</Properties>
</file>