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Nunito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i/5Ih3S8gZmfnOIRnGmg0UI1Mp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uni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7.xml"/><Relationship Id="rId33" Type="http://schemas.openxmlformats.org/officeDocument/2006/relationships/font" Target="fonts/OpenSans-regular.fntdata"/><Relationship Id="rId10" Type="http://schemas.openxmlformats.org/officeDocument/2006/relationships/slide" Target="slides/slide6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9.xml"/><Relationship Id="rId35" Type="http://schemas.openxmlformats.org/officeDocument/2006/relationships/font" Target="fonts/OpenSans-italic.fntdata"/><Relationship Id="rId12" Type="http://schemas.openxmlformats.org/officeDocument/2006/relationships/slide" Target="slides/slide8.xml"/><Relationship Id="rId34" Type="http://schemas.openxmlformats.org/officeDocument/2006/relationships/font" Target="fonts/OpenSans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9991a1b8b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9991a1b8b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d9991a1b8b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9991a1b8b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d9991a1b8b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9991a1b8b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d9991a1b8b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9991a1b8b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d9991a1b8b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9991a1b8b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9991a1b8b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d9991a1b8b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9991a1b8b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9991a1b8b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d9991a1b8b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9991a1b8b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9991a1b8b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d9991a1b8b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9991a1b8b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9991a1b8b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d9991a1b8b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9991a1b8b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d9991a1b8b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9991a1b8b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d9991a1b8b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7cb76425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d7cb76425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991a1b8b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d9991a1b8b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9991a1b8b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d9991a1b8b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9991a1b8b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d9991a1b8b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">
  <p:cSld name="3_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5"/>
          <p:cNvSpPr txBox="1"/>
          <p:nvPr>
            <p:ph idx="1" type="body"/>
          </p:nvPr>
        </p:nvSpPr>
        <p:spPr>
          <a:xfrm>
            <a:off x="221064" y="1457093"/>
            <a:ext cx="8681776" cy="32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E2925"/>
              </a:buClr>
              <a:buSzPts val="1800"/>
              <a:buChar char="•"/>
              <a:defRPr b="0">
                <a:solidFill>
                  <a:srgbClr val="2E2925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650"/>
              <a:buFont typeface="Courier New"/>
              <a:buChar char="o"/>
              <a:defRPr b="0">
                <a:solidFill>
                  <a:srgbClr val="2E2925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500"/>
              <a:buFont typeface="Noto Sans Symbols"/>
              <a:buChar char="▪"/>
              <a:defRPr b="0">
                <a:solidFill>
                  <a:srgbClr val="2E2925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⮚"/>
              <a:defRPr b="0">
                <a:solidFill>
                  <a:srgbClr val="2E2925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❖"/>
              <a:defRPr b="0">
                <a:solidFill>
                  <a:srgbClr val="2E292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type="title"/>
          </p:nvPr>
        </p:nvSpPr>
        <p:spPr>
          <a:xfrm>
            <a:off x="221065" y="369948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Full Screen Text">
  <p:cSld name="10_Full Screen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/>
          <p:nvPr>
            <p:ph idx="12" type="sldNum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24"/>
          <p:cNvSpPr txBox="1"/>
          <p:nvPr>
            <p:ph idx="1" type="body"/>
          </p:nvPr>
        </p:nvSpPr>
        <p:spPr>
          <a:xfrm>
            <a:off x="1927860" y="254727"/>
            <a:ext cx="6974839" cy="43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>
                <a:solidFill>
                  <a:schemeClr val="lt1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50"/>
              <a:buFont typeface="Courier New"/>
              <a:buChar char="o"/>
              <a:defRPr b="0"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>
                <a:solidFill>
                  <a:schemeClr val="lt1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Noto Sans Symbols"/>
              <a:buChar char="⮚"/>
              <a:defRPr b="0">
                <a:solidFill>
                  <a:schemeClr val="lt1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Noto Sans Symbols"/>
              <a:buChar char="❖"/>
              <a:defRPr b="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losing Page with Text">
  <p:cSld name="11_Closing Page with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losing Page">
  <p:cSld name="12_Closing P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rontCover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ctrTitle"/>
          </p:nvPr>
        </p:nvSpPr>
        <p:spPr>
          <a:xfrm>
            <a:off x="2907792" y="3126123"/>
            <a:ext cx="5760720" cy="5940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subTitle"/>
          </p:nvPr>
        </p:nvSpPr>
        <p:spPr>
          <a:xfrm>
            <a:off x="2907792" y="3754737"/>
            <a:ext cx="5760720" cy="460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9A7"/>
              </a:buClr>
              <a:buSzPts val="2000"/>
              <a:buNone/>
              <a:defRPr b="0" i="0" sz="2000">
                <a:solidFill>
                  <a:srgbClr val="0099A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Slide">
  <p:cSld name="2_Title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/>
          <p:nvPr>
            <p:ph idx="12" type="sldNum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17"/>
          <p:cNvSpPr txBox="1"/>
          <p:nvPr>
            <p:ph type="title"/>
          </p:nvPr>
        </p:nvSpPr>
        <p:spPr>
          <a:xfrm>
            <a:off x="221065" y="1169964"/>
            <a:ext cx="8681635" cy="51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wo Column Content">
  <p:cSld name="4_Two Column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idx="1" type="body"/>
          </p:nvPr>
        </p:nvSpPr>
        <p:spPr>
          <a:xfrm>
            <a:off x="482958" y="1020112"/>
            <a:ext cx="4018210" cy="3654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E2925"/>
              </a:buClr>
              <a:buSzPts val="1800"/>
              <a:buChar char="•"/>
              <a:defRPr b="0">
                <a:solidFill>
                  <a:srgbClr val="2E2925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650"/>
              <a:buFont typeface="Courier New"/>
              <a:buChar char="o"/>
              <a:defRPr b="0">
                <a:solidFill>
                  <a:srgbClr val="2E2925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500"/>
              <a:buFont typeface="Noto Sans Symbols"/>
              <a:buChar char="▪"/>
              <a:defRPr b="0">
                <a:solidFill>
                  <a:srgbClr val="2E2925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⮚"/>
              <a:defRPr b="0">
                <a:solidFill>
                  <a:srgbClr val="2E2925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❖"/>
              <a:defRPr b="0">
                <a:solidFill>
                  <a:srgbClr val="2E292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2" type="body"/>
          </p:nvPr>
        </p:nvSpPr>
        <p:spPr>
          <a:xfrm>
            <a:off x="4642836" y="1020112"/>
            <a:ext cx="4018206" cy="3654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E2925"/>
              </a:buClr>
              <a:buSzPts val="1800"/>
              <a:buChar char="•"/>
              <a:defRPr b="0">
                <a:solidFill>
                  <a:srgbClr val="2E2925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650"/>
              <a:buFont typeface="Courier New"/>
              <a:buChar char="o"/>
              <a:defRPr b="0">
                <a:solidFill>
                  <a:srgbClr val="2E2925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500"/>
              <a:buFont typeface="Noto Sans Symbols"/>
              <a:buChar char="▪"/>
              <a:defRPr b="0">
                <a:solidFill>
                  <a:srgbClr val="2E2925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⮚"/>
              <a:defRPr b="0">
                <a:solidFill>
                  <a:srgbClr val="2E2925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❖"/>
              <a:defRPr b="0">
                <a:solidFill>
                  <a:srgbClr val="2E292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type="title"/>
          </p:nvPr>
        </p:nvSpPr>
        <p:spPr>
          <a:xfrm>
            <a:off x="482958" y="450057"/>
            <a:ext cx="8178084" cy="472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3200"/>
              <a:buFont typeface="Arial"/>
              <a:buNone/>
              <a:defRPr b="1" i="0" sz="3200">
                <a:solidFill>
                  <a:srgbClr val="2E29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2" type="sldNum"/>
          </p:nvPr>
        </p:nvSpPr>
        <p:spPr>
          <a:xfrm>
            <a:off x="6845440" y="4856213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 Content">
  <p:cSld name="5_Two Column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221066" y="1020112"/>
            <a:ext cx="4226391" cy="35366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E2925"/>
              </a:buClr>
              <a:buSzPts val="1800"/>
              <a:buChar char="•"/>
              <a:defRPr b="0">
                <a:solidFill>
                  <a:srgbClr val="2E2925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650"/>
              <a:buFont typeface="Courier New"/>
              <a:buChar char="o"/>
              <a:defRPr b="0">
                <a:solidFill>
                  <a:srgbClr val="2E2925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500"/>
              <a:buFont typeface="Noto Sans Symbols"/>
              <a:buChar char="▪"/>
              <a:defRPr b="0">
                <a:solidFill>
                  <a:srgbClr val="2E2925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⮚"/>
              <a:defRPr b="0">
                <a:solidFill>
                  <a:srgbClr val="2E2925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❖"/>
              <a:defRPr b="0">
                <a:solidFill>
                  <a:srgbClr val="2E292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2" type="body"/>
          </p:nvPr>
        </p:nvSpPr>
        <p:spPr>
          <a:xfrm>
            <a:off x="4696544" y="1020113"/>
            <a:ext cx="4206156" cy="3536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E2925"/>
              </a:buClr>
              <a:buSzPts val="1800"/>
              <a:buChar char="•"/>
              <a:defRPr b="0">
                <a:solidFill>
                  <a:srgbClr val="2E2925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650"/>
              <a:buFont typeface="Courier New"/>
              <a:buChar char="o"/>
              <a:defRPr b="0">
                <a:solidFill>
                  <a:srgbClr val="2E2925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500"/>
              <a:buFont typeface="Noto Sans Symbols"/>
              <a:buChar char="▪"/>
              <a:defRPr b="0">
                <a:solidFill>
                  <a:srgbClr val="2E2925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⮚"/>
              <a:defRPr b="0">
                <a:solidFill>
                  <a:srgbClr val="2E2925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❖"/>
              <a:defRPr b="0">
                <a:solidFill>
                  <a:srgbClr val="2E292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6845440" y="4856213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9"/>
          <p:cNvSpPr txBox="1"/>
          <p:nvPr>
            <p:ph type="title"/>
          </p:nvPr>
        </p:nvSpPr>
        <p:spPr>
          <a:xfrm>
            <a:off x="221065" y="369948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ts val="3200"/>
              <a:buFont typeface="Arial"/>
              <a:buNone/>
              <a:defRPr b="1" i="0" sz="3200">
                <a:solidFill>
                  <a:srgbClr val="EE742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">
  <p:cSld name="6_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idx="12" type="sldNum"/>
          </p:nvPr>
        </p:nvSpPr>
        <p:spPr>
          <a:xfrm>
            <a:off x="6845440" y="4880955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221065" y="1063412"/>
            <a:ext cx="8681635" cy="3501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>
                <a:solidFill>
                  <a:schemeClr val="dk1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ourier New"/>
              <a:buChar char="o"/>
              <a:defRPr b="0"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>
                <a:solidFill>
                  <a:schemeClr val="dk1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⮚"/>
              <a:defRPr b="0">
                <a:solidFill>
                  <a:schemeClr val="dk1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❖"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type="title"/>
          </p:nvPr>
        </p:nvSpPr>
        <p:spPr>
          <a:xfrm>
            <a:off x="221065" y="524696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3200"/>
              <a:buFont typeface="Arial"/>
              <a:buNone/>
              <a:defRPr b="1" i="0" sz="3200">
                <a:solidFill>
                  <a:srgbClr val="0099A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wo Column Content">
  <p:cSld name="7_Two Column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/>
          <p:nvPr>
            <p:ph idx="2" type="pic"/>
          </p:nvPr>
        </p:nvSpPr>
        <p:spPr>
          <a:xfrm>
            <a:off x="1931157" y="1119435"/>
            <a:ext cx="3368531" cy="3496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1"/>
          <p:cNvSpPr txBox="1"/>
          <p:nvPr>
            <p:ph idx="1" type="body"/>
          </p:nvPr>
        </p:nvSpPr>
        <p:spPr>
          <a:xfrm>
            <a:off x="5534168" y="1119947"/>
            <a:ext cx="3368531" cy="3496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E2925"/>
              </a:buClr>
              <a:buSzPts val="1800"/>
              <a:buChar char="•"/>
              <a:defRPr b="0">
                <a:solidFill>
                  <a:srgbClr val="2E2925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650"/>
              <a:buFont typeface="Courier New"/>
              <a:buChar char="o"/>
              <a:defRPr b="0">
                <a:solidFill>
                  <a:srgbClr val="2E2925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500"/>
              <a:buFont typeface="Noto Sans Symbols"/>
              <a:buChar char="▪"/>
              <a:defRPr b="0">
                <a:solidFill>
                  <a:srgbClr val="2E2925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⮚"/>
              <a:defRPr b="0">
                <a:solidFill>
                  <a:srgbClr val="2E2925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E2925"/>
              </a:buClr>
              <a:buSzPts val="1350"/>
              <a:buFont typeface="Noto Sans Symbols"/>
              <a:buChar char="❖"/>
              <a:defRPr b="0">
                <a:solidFill>
                  <a:srgbClr val="2E292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2" type="sldNum"/>
          </p:nvPr>
        </p:nvSpPr>
        <p:spPr>
          <a:xfrm>
            <a:off x="6845440" y="4856213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1"/>
          <p:cNvSpPr txBox="1"/>
          <p:nvPr>
            <p:ph type="title"/>
          </p:nvPr>
        </p:nvSpPr>
        <p:spPr>
          <a:xfrm>
            <a:off x="1931158" y="390889"/>
            <a:ext cx="6971542" cy="4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3200"/>
              <a:buFont typeface="Arial"/>
              <a:buNone/>
              <a:defRPr b="1" i="0" sz="3200">
                <a:solidFill>
                  <a:srgbClr val="0099A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hart and Table">
  <p:cSld name="8_Chart and Tab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/>
          <p:nvPr>
            <p:ph idx="2" type="chart"/>
          </p:nvPr>
        </p:nvSpPr>
        <p:spPr>
          <a:xfrm>
            <a:off x="221065" y="1090949"/>
            <a:ext cx="4218772" cy="3053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b="0" i="0" sz="16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6845440" y="4856213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22"/>
          <p:cNvSpPr txBox="1"/>
          <p:nvPr>
            <p:ph type="title"/>
          </p:nvPr>
        </p:nvSpPr>
        <p:spPr>
          <a:xfrm>
            <a:off x="221065" y="369948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ts val="3200"/>
              <a:buFont typeface="Arial"/>
              <a:buNone/>
              <a:defRPr b="1" i="0" sz="3200">
                <a:solidFill>
                  <a:srgbClr val="EE742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wo Column Content">
  <p:cSld name="9_Two Column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/>
          <p:nvPr>
            <p:ph idx="1" type="body"/>
          </p:nvPr>
        </p:nvSpPr>
        <p:spPr>
          <a:xfrm>
            <a:off x="4688006" y="1235121"/>
            <a:ext cx="4214694" cy="3458321"/>
          </a:xfrm>
          <a:prstGeom prst="rect">
            <a:avLst/>
          </a:prstGeom>
          <a:solidFill>
            <a:schemeClr val="lt1">
              <a:alpha val="0"/>
            </a:schemeClr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>
                <a:solidFill>
                  <a:schemeClr val="lt1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50"/>
              <a:buFont typeface="Courier New"/>
              <a:buChar char="o"/>
              <a:defRPr b="0"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>
                <a:solidFill>
                  <a:schemeClr val="lt1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Noto Sans Symbols"/>
              <a:buChar char="⮚"/>
              <a:defRPr b="0">
                <a:solidFill>
                  <a:schemeClr val="lt1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Noto Sans Symbols"/>
              <a:buChar char="❖"/>
              <a:defRPr b="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3"/>
          <p:cNvSpPr/>
          <p:nvPr>
            <p:ph idx="2" type="pic"/>
          </p:nvPr>
        </p:nvSpPr>
        <p:spPr>
          <a:xfrm>
            <a:off x="221065" y="1235122"/>
            <a:ext cx="4234928" cy="3458322"/>
          </a:xfrm>
          <a:prstGeom prst="rect">
            <a:avLst/>
          </a:prstGeom>
          <a:solidFill>
            <a:schemeClr val="lt1">
              <a:alpha val="0"/>
            </a:schemeClr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b="0" i="0" sz="16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6845440" y="4856213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23"/>
          <p:cNvSpPr txBox="1"/>
          <p:nvPr>
            <p:ph type="title"/>
          </p:nvPr>
        </p:nvSpPr>
        <p:spPr>
          <a:xfrm>
            <a:off x="221065" y="369948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ts val="3200"/>
              <a:buFont typeface="Arial"/>
              <a:buNone/>
              <a:defRPr b="1" i="0" sz="3200">
                <a:solidFill>
                  <a:srgbClr val="EE742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221064" y="274321"/>
            <a:ext cx="8681776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"/>
              <a:buNone/>
              <a:defRPr b="0" i="0" sz="33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221064" y="1369219"/>
            <a:ext cx="8681776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3375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b="0" i="0" sz="16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2" type="sldNum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2E292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blooket.com/host?id=5fcd8441ed25360004bbebb2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heelofnames.com/" TargetMode="External"/><Relationship Id="rId4" Type="http://schemas.openxmlformats.org/officeDocument/2006/relationships/hyperlink" Target="https://chrome.google.com/webstore/detail/ultra-timer/laohhcnmipbidhjomikgbmdgckopbgnb?hl=en" TargetMode="External"/><Relationship Id="rId5" Type="http://schemas.openxmlformats.org/officeDocument/2006/relationships/hyperlink" Target="https://chrome.google.com/webstore/detail/confetti-cannon/dminbokeajnkkikeiepfhlgijfjjmdkf?hl=en" TargetMode="External"/><Relationship Id="rId6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myinstants.com/profile/skindawg/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hyperlink" Target="https://www.baamboozle.com/game/461637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tskinner@jackson.k12.mo.us" TargetMode="External"/><Relationship Id="rId4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hyperlink" Target="https://play.kahoot.it/v2/?quizId=56049810-4577-4195-b8b0-6d2a0b175e6d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hyperlink" Target="https://www.blooket.com/discover?n=skindawg2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>
            <p:ph type="ctrTitle"/>
          </p:nvPr>
        </p:nvSpPr>
        <p:spPr>
          <a:xfrm>
            <a:off x="238494" y="3126125"/>
            <a:ext cx="84300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Student Engagement/Differentiated Instruction for Business/IT Teachers</a:t>
            </a:r>
            <a:endParaRPr/>
          </a:p>
        </p:txBody>
      </p:sp>
      <p:sp>
        <p:nvSpPr>
          <p:cNvPr id="61" name="Google Shape;61;p2"/>
          <p:cNvSpPr txBox="1"/>
          <p:nvPr>
            <p:ph idx="1" type="subTitle"/>
          </p:nvPr>
        </p:nvSpPr>
        <p:spPr>
          <a:xfrm>
            <a:off x="2907800" y="3754713"/>
            <a:ext cx="5760600" cy="9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000"/>
              <a:buNone/>
            </a:pPr>
            <a:r>
              <a:rPr lang="en-US"/>
              <a:t>Tonya Skinner, Educator/Trainer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000"/>
              <a:buNone/>
            </a:pPr>
            <a:r>
              <a:rPr lang="en-US"/>
              <a:t>@tonyaskinner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000"/>
              <a:buNone/>
            </a:pPr>
            <a:r>
              <a:rPr lang="en-US"/>
              <a:t>tonya@btskinner.com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9991a1b8b_0_72"/>
          <p:cNvSpPr txBox="1"/>
          <p:nvPr>
            <p:ph idx="1" type="body"/>
          </p:nvPr>
        </p:nvSpPr>
        <p:spPr>
          <a:xfrm>
            <a:off x="221075" y="878450"/>
            <a:ext cx="5418000" cy="388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Join the game from another device if you can. We are going to play a short 3-minute timed game of Gold Chest about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Microsoft Excel</a:t>
            </a:r>
            <a:r>
              <a:rPr lang="en-US"/>
              <a:t>!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b="1" lang="en-US" sz="3600" u="sng">
                <a:solidFill>
                  <a:srgbClr val="FFFFFF"/>
                </a:solidFill>
                <a:highlight>
                  <a:srgbClr val="9A49AA"/>
                </a:highlight>
                <a:latin typeface="Nunito"/>
                <a:ea typeface="Nunito"/>
                <a:cs typeface="Nunito"/>
                <a:sym typeface="Nunito"/>
              </a:rPr>
              <a:t>blooket.com/play</a:t>
            </a:r>
            <a:endParaRPr b="1" sz="3600" u="sng">
              <a:solidFill>
                <a:srgbClr val="FFFFFF"/>
              </a:solidFill>
              <a:highlight>
                <a:srgbClr val="9A49AA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Click JOIN A GAME</a:t>
            </a:r>
            <a:endParaRPr b="1"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b="1" lang="en-US" sz="3600" u="sng">
                <a:solidFill>
                  <a:srgbClr val="FFFFFF"/>
                </a:solidFill>
                <a:highlight>
                  <a:srgbClr val="9A49A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Questions will be on YOUR SCREEN and the leaderboard and an activity feed will display on MY SCREEN (so a separate device will be more enjoyable; in class, I display the leaderboard on my teacher projector).</a:t>
            </a:r>
            <a:endParaRPr/>
          </a:p>
        </p:txBody>
      </p:sp>
      <p:sp>
        <p:nvSpPr>
          <p:cNvPr id="133" name="Google Shape;133;gd9991a1b8b_0_72"/>
          <p:cNvSpPr txBox="1"/>
          <p:nvPr>
            <p:ph type="title"/>
          </p:nvPr>
        </p:nvSpPr>
        <p:spPr>
          <a:xfrm>
            <a:off x="221075" y="180151"/>
            <a:ext cx="8681700" cy="69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680"/>
              <a:t>Let’s Play!</a:t>
            </a:r>
            <a:endParaRPr sz="3680"/>
          </a:p>
        </p:txBody>
      </p:sp>
      <p:pic>
        <p:nvPicPr>
          <p:cNvPr id="134" name="Google Shape;134;gd9991a1b8b_0_72" title="Gold Quest Blooket Screensho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400" y="579225"/>
            <a:ext cx="2805224" cy="398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9991a1b8b_0_17"/>
          <p:cNvSpPr txBox="1"/>
          <p:nvPr>
            <p:ph idx="1" type="body"/>
          </p:nvPr>
        </p:nvSpPr>
        <p:spPr>
          <a:xfrm>
            <a:off x="221075" y="1576377"/>
            <a:ext cx="86817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700"/>
              <a:t>Students are more likely to participate if they are confident they know what they are talking about.</a:t>
            </a:r>
            <a:endParaRPr sz="3700"/>
          </a:p>
        </p:txBody>
      </p:sp>
      <p:sp>
        <p:nvSpPr>
          <p:cNvPr id="140" name="Google Shape;140;gd9991a1b8b_0_17"/>
          <p:cNvSpPr txBox="1"/>
          <p:nvPr>
            <p:ph type="title"/>
          </p:nvPr>
        </p:nvSpPr>
        <p:spPr>
          <a:xfrm>
            <a:off x="221075" y="524702"/>
            <a:ext cx="86817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880"/>
              <a:buFont typeface="Arial"/>
              <a:buNone/>
            </a:pPr>
            <a:r>
              <a:rPr lang="en-US" sz="4780"/>
              <a:t>FACT</a:t>
            </a:r>
            <a:endParaRPr sz="4780"/>
          </a:p>
        </p:txBody>
      </p:sp>
      <p:pic>
        <p:nvPicPr>
          <p:cNvPr id="141" name="Google Shape;141;gd9991a1b8b_0_17" title="Magic wand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350" y="3214225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9991a1b8b_0_81"/>
          <p:cNvSpPr txBox="1"/>
          <p:nvPr>
            <p:ph type="title"/>
          </p:nvPr>
        </p:nvSpPr>
        <p:spPr>
          <a:xfrm>
            <a:off x="221065" y="369948"/>
            <a:ext cx="86817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ct val="100000"/>
              <a:buFont typeface="Arial"/>
              <a:buNone/>
            </a:pPr>
            <a:r>
              <a:rPr lang="en-US"/>
              <a:t>Group “Worksheets”</a:t>
            </a:r>
            <a:endParaRPr/>
          </a:p>
        </p:txBody>
      </p:sp>
      <p:sp>
        <p:nvSpPr>
          <p:cNvPr id="147" name="Google Shape;147;gd9991a1b8b_0_81"/>
          <p:cNvSpPr txBox="1"/>
          <p:nvPr/>
        </p:nvSpPr>
        <p:spPr>
          <a:xfrm>
            <a:off x="270225" y="801700"/>
            <a:ext cx="60894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Instead of working alone on “end of chapter” questions, put them on a slide and put them groups to discuss the answers!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AutoNum type="arabicPeriod"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Let them know you will be calling on people to answer questions!  I like to use the </a:t>
            </a:r>
            <a:r>
              <a:rPr lang="en-US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Wheel of Names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but sometimes I just drop a penny on my seating chart.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AutoNum type="arabicPeriod"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Give them a specific time limit (ALWAYS!). I like the </a:t>
            </a:r>
            <a:r>
              <a:rPr lang="en-US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Ultra Timer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Chrome extension.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AutoNum type="arabicPeriod"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Give it a “game show” vibe, if you can.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This takes zero prep and I don’t have to grade ✅. I just paste questions on a slide and then use my sound board for some “fun feedback” or pop the </a:t>
            </a:r>
            <a:r>
              <a:rPr lang="en-US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Confetti cannon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as a Chrome extension.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gd9991a1b8b_0_81" title="Wheel of Names screensho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2025" y="1267285"/>
            <a:ext cx="2479575" cy="2455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9991a1b8b_0_9"/>
          <p:cNvSpPr txBox="1"/>
          <p:nvPr>
            <p:ph idx="1" type="body"/>
          </p:nvPr>
        </p:nvSpPr>
        <p:spPr>
          <a:xfrm>
            <a:off x="482958" y="1020112"/>
            <a:ext cx="4018200" cy="3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My Example Soundboard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Use to encourage students to participate!</a:t>
            </a:r>
            <a:endParaRPr/>
          </a:p>
        </p:txBody>
      </p:sp>
      <p:sp>
        <p:nvSpPr>
          <p:cNvPr id="154" name="Google Shape;154;gd9991a1b8b_0_9"/>
          <p:cNvSpPr txBox="1"/>
          <p:nvPr>
            <p:ph type="title"/>
          </p:nvPr>
        </p:nvSpPr>
        <p:spPr>
          <a:xfrm>
            <a:off x="482958" y="450057"/>
            <a:ext cx="8178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ct val="100000"/>
              <a:buFont typeface="Arial"/>
              <a:buNone/>
            </a:pPr>
            <a:r>
              <a:rPr lang="en-US"/>
              <a:t>You can be a … sound effects artist!</a:t>
            </a:r>
            <a:endParaRPr/>
          </a:p>
        </p:txBody>
      </p:sp>
      <p:pic>
        <p:nvPicPr>
          <p:cNvPr id="155" name="Google Shape;155;gd9991a1b8b_0_9" title="Ringmaster ic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325" y="2585275"/>
            <a:ext cx="1559925" cy="15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d9991a1b8b_0_9" title="My Instant Soundboard Screensho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158" y="1237107"/>
            <a:ext cx="4338041" cy="255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9991a1b8b_0_89"/>
          <p:cNvSpPr txBox="1"/>
          <p:nvPr>
            <p:ph type="title"/>
          </p:nvPr>
        </p:nvSpPr>
        <p:spPr>
          <a:xfrm>
            <a:off x="482958" y="450057"/>
            <a:ext cx="8178000" cy="4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Bamboozle Group Game</a:t>
            </a:r>
            <a:endParaRPr/>
          </a:p>
        </p:txBody>
      </p:sp>
      <p:pic>
        <p:nvPicPr>
          <p:cNvPr id="163" name="Google Shape;163;gd9991a1b8b_0_89" title="Bamboozle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500" y="1019675"/>
            <a:ext cx="6356998" cy="35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9991a1b8b_0_114"/>
          <p:cNvSpPr txBox="1"/>
          <p:nvPr>
            <p:ph type="title"/>
          </p:nvPr>
        </p:nvSpPr>
        <p:spPr>
          <a:xfrm>
            <a:off x="482958" y="450057"/>
            <a:ext cx="8178000" cy="4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Bamboozle Group Game</a:t>
            </a:r>
            <a:endParaRPr/>
          </a:p>
        </p:txBody>
      </p:sp>
      <p:pic>
        <p:nvPicPr>
          <p:cNvPr id="170" name="Google Shape;170;gd9991a1b8b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088" y="1031000"/>
            <a:ext cx="7517724" cy="359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9991a1b8b_0_106"/>
          <p:cNvSpPr txBox="1"/>
          <p:nvPr>
            <p:ph type="title"/>
          </p:nvPr>
        </p:nvSpPr>
        <p:spPr>
          <a:xfrm>
            <a:off x="482958" y="450057"/>
            <a:ext cx="8178000" cy="4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“Fun” Board (theme)</a:t>
            </a:r>
            <a:endParaRPr/>
          </a:p>
        </p:txBody>
      </p:sp>
      <p:pic>
        <p:nvPicPr>
          <p:cNvPr id="177" name="Google Shape;177;gd9991a1b8b_0_106" title="Bamboozle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25" y="1131600"/>
            <a:ext cx="7101652" cy="340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9991a1b8b_0_97"/>
          <p:cNvSpPr txBox="1"/>
          <p:nvPr>
            <p:ph idx="1" type="body"/>
          </p:nvPr>
        </p:nvSpPr>
        <p:spPr>
          <a:xfrm>
            <a:off x="482950" y="943900"/>
            <a:ext cx="2991300" cy="365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Free version allows 4 teams; students sit together and answer questions (no device) and teacher runs it at their board.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Can play with “themes” or have numbers for them to pick </a:t>
            </a:r>
            <a:r>
              <a:rPr lang="en-US"/>
              <a:t>questions to answer and there are power-ups so anyone can win.</a:t>
            </a:r>
            <a:endParaRPr/>
          </a:p>
        </p:txBody>
      </p:sp>
      <p:sp>
        <p:nvSpPr>
          <p:cNvPr id="184" name="Google Shape;184;gd9991a1b8b_0_97"/>
          <p:cNvSpPr txBox="1"/>
          <p:nvPr>
            <p:ph type="title"/>
          </p:nvPr>
        </p:nvSpPr>
        <p:spPr>
          <a:xfrm>
            <a:off x="482958" y="450057"/>
            <a:ext cx="8178000" cy="4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Bamboozle Group Game</a:t>
            </a:r>
            <a:endParaRPr/>
          </a:p>
        </p:txBody>
      </p:sp>
      <p:pic>
        <p:nvPicPr>
          <p:cNvPr id="185" name="Google Shape;185;gd9991a1b8b_0_97" title="Bamboozle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250" y="1065938"/>
            <a:ext cx="4974050" cy="356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d9991a1b8b_0_97"/>
          <p:cNvSpPr/>
          <p:nvPr/>
        </p:nvSpPr>
        <p:spPr>
          <a:xfrm>
            <a:off x="658725" y="4259175"/>
            <a:ext cx="2138700" cy="46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Game Demo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9991a1b8b_0_34"/>
          <p:cNvSpPr txBox="1"/>
          <p:nvPr>
            <p:ph idx="1" type="body"/>
          </p:nvPr>
        </p:nvSpPr>
        <p:spPr>
          <a:xfrm>
            <a:off x="221075" y="1576377"/>
            <a:ext cx="86817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700"/>
              <a:t>If students have busy hands, it makes it more difficult to get on their phones. </a:t>
            </a:r>
            <a:endParaRPr sz="3700"/>
          </a:p>
        </p:txBody>
      </p:sp>
      <p:sp>
        <p:nvSpPr>
          <p:cNvPr id="192" name="Google Shape;192;gd9991a1b8b_0_34"/>
          <p:cNvSpPr txBox="1"/>
          <p:nvPr>
            <p:ph type="title"/>
          </p:nvPr>
        </p:nvSpPr>
        <p:spPr>
          <a:xfrm>
            <a:off x="221075" y="524702"/>
            <a:ext cx="86817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880"/>
              <a:buFont typeface="Arial"/>
              <a:buNone/>
            </a:pPr>
            <a:r>
              <a:rPr lang="en-US" sz="4780"/>
              <a:t>FACT</a:t>
            </a:r>
            <a:endParaRPr sz="4780"/>
          </a:p>
        </p:txBody>
      </p:sp>
      <p:pic>
        <p:nvPicPr>
          <p:cNvPr id="193" name="Google Shape;193;gd9991a1b8b_0_34" title="Magic Wand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350" y="3214225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 txBox="1"/>
          <p:nvPr>
            <p:ph idx="1" type="body"/>
          </p:nvPr>
        </p:nvSpPr>
        <p:spPr>
          <a:xfrm>
            <a:off x="5534168" y="1119947"/>
            <a:ext cx="3368531" cy="3496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Maybe my classroom is a busy playroom, but giving students fidget items keeps them paying attention during videos or lecture times when not directly engaged in writing/drawing. </a:t>
            </a:r>
            <a:endParaRPr/>
          </a:p>
        </p:txBody>
      </p:sp>
      <p:sp>
        <p:nvSpPr>
          <p:cNvPr id="199" name="Google Shape;199;p8"/>
          <p:cNvSpPr txBox="1"/>
          <p:nvPr>
            <p:ph type="title"/>
          </p:nvPr>
        </p:nvSpPr>
        <p:spPr>
          <a:xfrm>
            <a:off x="1931158" y="390889"/>
            <a:ext cx="6971542" cy="4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ct val="100000"/>
              <a:buFont typeface="Arial"/>
              <a:buNone/>
            </a:pPr>
            <a:r>
              <a:rPr lang="en-US"/>
              <a:t>Fidget Things</a:t>
            </a:r>
            <a:endParaRPr/>
          </a:p>
        </p:txBody>
      </p:sp>
      <p:pic>
        <p:nvPicPr>
          <p:cNvPr id="200" name="Google Shape;200;p8" title="Amazon screenshot - Poppe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9025" y="955700"/>
            <a:ext cx="3423723" cy="366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 title="Amazon Screenshot - infinite fidget cub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025" y="3164925"/>
            <a:ext cx="1594725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 title="Amazon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500" y="4616117"/>
            <a:ext cx="1129011" cy="4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>
            <p:ph type="title"/>
          </p:nvPr>
        </p:nvSpPr>
        <p:spPr>
          <a:xfrm>
            <a:off x="221065" y="1169964"/>
            <a:ext cx="8681635" cy="51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We all want smiling faces...</a:t>
            </a:r>
            <a:endParaRPr/>
          </a:p>
        </p:txBody>
      </p:sp>
      <p:pic>
        <p:nvPicPr>
          <p:cNvPr id="67" name="Google Shape;6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163" y="1685499"/>
            <a:ext cx="4555800" cy="31533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9991a1b8b_0_43"/>
          <p:cNvSpPr txBox="1"/>
          <p:nvPr>
            <p:ph idx="1" type="body"/>
          </p:nvPr>
        </p:nvSpPr>
        <p:spPr>
          <a:xfrm>
            <a:off x="5534168" y="1119947"/>
            <a:ext cx="3368400" cy="3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Yes, I still use paper! Created  in Google Slides, I print off visual notes sheets for units to encourage students to take notes and/or </a:t>
            </a:r>
            <a:r>
              <a:rPr lang="en-US"/>
              <a:t>doodle to help activate their brains and keep them engaged with lectures.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 u="sng"/>
              <a:t>BONUS</a:t>
            </a:r>
            <a:r>
              <a:rPr lang="en-US"/>
              <a:t>: I let them use handwritten notes on quizzes</a:t>
            </a:r>
            <a:r>
              <a:rPr lang="en-US"/>
              <a:t> </a:t>
            </a:r>
            <a:endParaRPr/>
          </a:p>
        </p:txBody>
      </p:sp>
      <p:sp>
        <p:nvSpPr>
          <p:cNvPr id="208" name="Google Shape;208;gd9991a1b8b_0_43"/>
          <p:cNvSpPr txBox="1"/>
          <p:nvPr>
            <p:ph type="title"/>
          </p:nvPr>
        </p:nvSpPr>
        <p:spPr>
          <a:xfrm>
            <a:off x="1931158" y="390889"/>
            <a:ext cx="69714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ct val="100000"/>
              <a:buFont typeface="Arial"/>
              <a:buNone/>
            </a:pPr>
            <a:r>
              <a:rPr lang="en-US"/>
              <a:t>Visual Notes</a:t>
            </a:r>
            <a:endParaRPr/>
          </a:p>
        </p:txBody>
      </p:sp>
      <p:pic>
        <p:nvPicPr>
          <p:cNvPr id="209" name="Google Shape;209;gd9991a1b8b_0_43" title="Sample visual notes p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050" y="881439"/>
            <a:ext cx="3074810" cy="397321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"/>
          <p:cNvSpPr txBox="1"/>
          <p:nvPr>
            <p:ph idx="1" type="body"/>
          </p:nvPr>
        </p:nvSpPr>
        <p:spPr>
          <a:xfrm>
            <a:off x="221075" y="1398500"/>
            <a:ext cx="4646700" cy="3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700"/>
              <a:t>How do YOU engage students in your classroom?</a:t>
            </a:r>
            <a:endParaRPr sz="27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7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700"/>
              <a:t>Share in chat or unmute and give us your ideas!</a:t>
            </a:r>
            <a:endParaRPr sz="2700"/>
          </a:p>
        </p:txBody>
      </p:sp>
      <p:sp>
        <p:nvSpPr>
          <p:cNvPr id="215" name="Google Shape;215;p7"/>
          <p:cNvSpPr txBox="1"/>
          <p:nvPr>
            <p:ph type="title"/>
          </p:nvPr>
        </p:nvSpPr>
        <p:spPr>
          <a:xfrm>
            <a:off x="221065" y="524696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880"/>
              <a:buFont typeface="Arial"/>
              <a:buNone/>
            </a:pPr>
            <a:r>
              <a:rPr lang="en-US" sz="4780"/>
              <a:t>Ideas?</a:t>
            </a:r>
            <a:endParaRPr sz="4780"/>
          </a:p>
        </p:txBody>
      </p:sp>
      <p:pic>
        <p:nvPicPr>
          <p:cNvPr id="216" name="Google Shape;21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600" y="1597399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/>
          <p:nvPr>
            <p:ph idx="1" type="body"/>
          </p:nvPr>
        </p:nvSpPr>
        <p:spPr>
          <a:xfrm>
            <a:off x="1927860" y="254727"/>
            <a:ext cx="6974839" cy="43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500"/>
              <a:t>Please reach out if I may be of assistance!</a:t>
            </a:r>
            <a:endParaRPr sz="25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25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500"/>
              <a:t>Twitter @tonyaskinner</a:t>
            </a:r>
            <a:endParaRPr sz="25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25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500"/>
              <a:t>School Email   </a:t>
            </a:r>
            <a:r>
              <a:rPr lang="en-US" sz="2500" u="sng">
                <a:solidFill>
                  <a:schemeClr val="hlink"/>
                </a:solidFill>
                <a:hlinkClick r:id="rId3"/>
              </a:rPr>
              <a:t>tskinner@jackson.k12.mo.us</a:t>
            </a:r>
            <a:endParaRPr sz="25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2500"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500"/>
              <a:t>Best of luck! </a:t>
            </a:r>
            <a:r>
              <a:rPr lang="en-US" sz="2500"/>
              <a:t>Have</a:t>
            </a:r>
            <a:r>
              <a:rPr lang="en-US" sz="2500"/>
              <a:t> a wonderful summer!</a:t>
            </a:r>
            <a:endParaRPr sz="2500"/>
          </a:p>
        </p:txBody>
      </p:sp>
      <p:pic>
        <p:nvPicPr>
          <p:cNvPr id="222" name="Google Shape;222;p11" title="Tonya Bitmoj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9599">
            <a:off x="6719369" y="2618319"/>
            <a:ext cx="2659300" cy="26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/>
          <p:nvPr/>
        </p:nvSpPr>
        <p:spPr>
          <a:xfrm>
            <a:off x="176300" y="4262050"/>
            <a:ext cx="440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Icons from freeicons.io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/>
          <p:nvPr>
            <p:ph type="title"/>
          </p:nvPr>
        </p:nvSpPr>
        <p:spPr>
          <a:xfrm>
            <a:off x="221065" y="369948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Arial"/>
              <a:buNone/>
            </a:pPr>
            <a:r>
              <a:rPr lang="en-US" sz="3780"/>
              <a:t>Engagement is Hard</a:t>
            </a:r>
            <a:endParaRPr sz="3780"/>
          </a:p>
        </p:txBody>
      </p:sp>
      <p:sp>
        <p:nvSpPr>
          <p:cNvPr id="73" name="Google Shape;73;p4"/>
          <p:cNvSpPr/>
          <p:nvPr/>
        </p:nvSpPr>
        <p:spPr>
          <a:xfrm>
            <a:off x="456275" y="1628075"/>
            <a:ext cx="2696400" cy="1623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Students are distracted… by life, phones, grades, sports, work, lack of sleep, stress...</a:t>
            </a:r>
            <a:endParaRPr sz="1700"/>
          </a:p>
        </p:txBody>
      </p:sp>
      <p:sp>
        <p:nvSpPr>
          <p:cNvPr id="74" name="Google Shape;74;p4"/>
          <p:cNvSpPr/>
          <p:nvPr/>
        </p:nvSpPr>
        <p:spPr>
          <a:xfrm>
            <a:off x="3270400" y="3128575"/>
            <a:ext cx="2603100" cy="1545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Not all students WANT to be in your class… and not all students LIKE you or think you CARE about them</a:t>
            </a:r>
            <a:endParaRPr sz="1700"/>
          </a:p>
        </p:txBody>
      </p:sp>
      <p:sp>
        <p:nvSpPr>
          <p:cNvPr id="75" name="Google Shape;75;p4"/>
          <p:cNvSpPr/>
          <p:nvPr/>
        </p:nvSpPr>
        <p:spPr>
          <a:xfrm>
            <a:off x="5991225" y="1628075"/>
            <a:ext cx="2696400" cy="1545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Teachers have enough to do trying to implement a </a:t>
            </a:r>
            <a:r>
              <a:rPr lang="en-US" sz="1700"/>
              <a:t>curriculum</a:t>
            </a:r>
            <a:r>
              <a:rPr lang="en-US" sz="1700"/>
              <a:t> and do not have time to entertain or be overly creative daily</a:t>
            </a:r>
            <a:endParaRPr sz="1700"/>
          </a:p>
        </p:txBody>
      </p:sp>
      <p:pic>
        <p:nvPicPr>
          <p:cNvPr id="76" name="Google Shape;76;p4" title="Confused face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400" y="1628087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/>
          <p:nvPr/>
        </p:nvSpPr>
        <p:spPr>
          <a:xfrm rot="-727502">
            <a:off x="1327384" y="3225090"/>
            <a:ext cx="674139" cy="17702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300">
                <a:latin typeface="Baloo Bhai"/>
                <a:ea typeface="Baloo Bhai"/>
                <a:cs typeface="Baloo Bhai"/>
                <a:sym typeface="Baloo Bhai"/>
              </a:rPr>
              <a:t>?</a:t>
            </a:r>
            <a:endParaRPr sz="10300">
              <a:latin typeface="Baloo Bhai"/>
              <a:ea typeface="Baloo Bhai"/>
              <a:cs typeface="Baloo Bhai"/>
              <a:sym typeface="Baloo Bhai"/>
            </a:endParaRPr>
          </a:p>
        </p:txBody>
      </p:sp>
      <p:sp>
        <p:nvSpPr>
          <p:cNvPr id="78" name="Google Shape;78;p4"/>
          <p:cNvSpPr txBox="1"/>
          <p:nvPr/>
        </p:nvSpPr>
        <p:spPr>
          <a:xfrm rot="730815">
            <a:off x="7038098" y="3179757"/>
            <a:ext cx="673972" cy="17699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300">
                <a:latin typeface="Baloo Bhai"/>
                <a:ea typeface="Baloo Bhai"/>
                <a:cs typeface="Baloo Bhai"/>
                <a:sym typeface="Baloo Bhai"/>
              </a:rPr>
              <a:t>?</a:t>
            </a:r>
            <a:endParaRPr sz="10300">
              <a:latin typeface="Baloo Bhai"/>
              <a:ea typeface="Baloo Bhai"/>
              <a:cs typeface="Baloo Bhai"/>
              <a:sym typeface="Baloo Bha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7cb764251_0_0"/>
          <p:cNvSpPr txBox="1"/>
          <p:nvPr>
            <p:ph idx="1" type="body"/>
          </p:nvPr>
        </p:nvSpPr>
        <p:spPr>
          <a:xfrm>
            <a:off x="221075" y="1576377"/>
            <a:ext cx="86817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700"/>
              <a:t>Competition is NOT a driving force for all kids, but most do at least enjoy a game.</a:t>
            </a:r>
            <a:endParaRPr sz="3700"/>
          </a:p>
        </p:txBody>
      </p:sp>
      <p:sp>
        <p:nvSpPr>
          <p:cNvPr id="84" name="Google Shape;84;gd7cb764251_0_0"/>
          <p:cNvSpPr txBox="1"/>
          <p:nvPr>
            <p:ph type="title"/>
          </p:nvPr>
        </p:nvSpPr>
        <p:spPr>
          <a:xfrm>
            <a:off x="221075" y="524702"/>
            <a:ext cx="86817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A7"/>
              </a:buClr>
              <a:buSzPts val="2880"/>
              <a:buFont typeface="Arial"/>
              <a:buNone/>
            </a:pPr>
            <a:r>
              <a:rPr lang="en-US" sz="4780"/>
              <a:t>FACT</a:t>
            </a:r>
            <a:endParaRPr sz="4780"/>
          </a:p>
        </p:txBody>
      </p:sp>
      <p:pic>
        <p:nvPicPr>
          <p:cNvPr id="85" name="Google Shape;85;gd7cb764251_0_0" title="Magic Wand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350" y="3214225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/>
          <p:nvPr>
            <p:ph idx="1" type="body"/>
          </p:nvPr>
        </p:nvSpPr>
        <p:spPr>
          <a:xfrm>
            <a:off x="482958" y="1020112"/>
            <a:ext cx="4018210" cy="3654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Use BEFORE instruction as PART of instruction, rather than traditional review.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Can award “zero” points for some questions!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Can </a:t>
            </a:r>
            <a:r>
              <a:rPr lang="en-US"/>
              <a:t>include</a:t>
            </a:r>
            <a:r>
              <a:rPr lang="en-US"/>
              <a:t> SLIDES in the Kahoot to teach with.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E</a:t>
            </a:r>
            <a:r>
              <a:rPr lang="en-US"/>
              <a:t>xplain what the correct answer was and why… then, repeat a form of the question!</a:t>
            </a:r>
            <a:endParaRPr/>
          </a:p>
        </p:txBody>
      </p:sp>
      <p:sp>
        <p:nvSpPr>
          <p:cNvPr id="91" name="Google Shape;91;p5"/>
          <p:cNvSpPr txBox="1"/>
          <p:nvPr>
            <p:ph type="title"/>
          </p:nvPr>
        </p:nvSpPr>
        <p:spPr>
          <a:xfrm>
            <a:off x="482958" y="450057"/>
            <a:ext cx="8178084" cy="472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ct val="100000"/>
              <a:buFont typeface="Arial"/>
              <a:buNone/>
            </a:pPr>
            <a:r>
              <a:rPr lang="en-US"/>
              <a:t>Have you tried BLIND Kahoot?</a:t>
            </a:r>
            <a:endParaRPr/>
          </a:p>
        </p:txBody>
      </p:sp>
      <p:pic>
        <p:nvPicPr>
          <p:cNvPr id="92" name="Google Shape;92;p5" title="Kahoot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572" y="1383572"/>
            <a:ext cx="3950075" cy="109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 title="Kahoot screensho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324" y="2670025"/>
            <a:ext cx="3478476" cy="17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"/>
          <p:cNvSpPr/>
          <p:nvPr/>
        </p:nvSpPr>
        <p:spPr>
          <a:xfrm>
            <a:off x="690700" y="4326425"/>
            <a:ext cx="1441800" cy="34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Let’s Play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9991a1b8b_0_23"/>
          <p:cNvSpPr txBox="1"/>
          <p:nvPr>
            <p:ph idx="1" type="body"/>
          </p:nvPr>
        </p:nvSpPr>
        <p:spPr>
          <a:xfrm>
            <a:off x="482950" y="922550"/>
            <a:ext cx="3165300" cy="3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Can play competitive whole-class games that level the playing field (Gold Quest) or fun team challenges (Battle Royale) OR assign solo games for practice (great for early finishers)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ts val="1800"/>
              <a:buNone/>
            </a:pPr>
            <a:r>
              <a:rPr lang="en-US"/>
              <a:t>With certain games, can set to specific length of time.</a:t>
            </a:r>
            <a:endParaRPr/>
          </a:p>
        </p:txBody>
      </p:sp>
      <p:sp>
        <p:nvSpPr>
          <p:cNvPr id="100" name="Google Shape;100;gd9991a1b8b_0_23"/>
          <p:cNvSpPr txBox="1"/>
          <p:nvPr>
            <p:ph type="title"/>
          </p:nvPr>
        </p:nvSpPr>
        <p:spPr>
          <a:xfrm>
            <a:off x="482958" y="450057"/>
            <a:ext cx="8178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925"/>
              </a:buClr>
              <a:buSzPct val="100000"/>
              <a:buFont typeface="Arial"/>
              <a:buNone/>
            </a:pPr>
            <a:r>
              <a:rPr lang="en-US"/>
              <a:t>Classroom Favorite for My Kids - Blooket</a:t>
            </a:r>
            <a:endParaRPr/>
          </a:p>
        </p:txBody>
      </p:sp>
      <p:pic>
        <p:nvPicPr>
          <p:cNvPr id="101" name="Google Shape;101;gd9991a1b8b_0_23" title="Blooket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179" y="1074151"/>
            <a:ext cx="5034721" cy="345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d9991a1b8b_0_23"/>
          <p:cNvSpPr/>
          <p:nvPr/>
        </p:nvSpPr>
        <p:spPr>
          <a:xfrm>
            <a:off x="747650" y="4125600"/>
            <a:ext cx="2026800" cy="54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My Games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>
            <p:ph type="title"/>
          </p:nvPr>
        </p:nvSpPr>
        <p:spPr>
          <a:xfrm>
            <a:off x="221065" y="369948"/>
            <a:ext cx="8681635" cy="508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ct val="100000"/>
              <a:buFont typeface="Arial"/>
              <a:buNone/>
            </a:pPr>
            <a:r>
              <a:rPr lang="en-US"/>
              <a:t>Blooket Screenshots</a:t>
            </a:r>
            <a:endParaRPr/>
          </a:p>
        </p:txBody>
      </p:sp>
      <p:pic>
        <p:nvPicPr>
          <p:cNvPr id="108" name="Google Shape;108;p6" title="Blooket Screensho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0887"/>
            <a:ext cx="4391744" cy="31972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6" title="Blooket Screensho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544" y="1030887"/>
            <a:ext cx="4295056" cy="208077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6" title="Blooket Screenshot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407" y="3264064"/>
            <a:ext cx="3569342" cy="172703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9991a1b8b_0_53"/>
          <p:cNvSpPr txBox="1"/>
          <p:nvPr>
            <p:ph type="title"/>
          </p:nvPr>
        </p:nvSpPr>
        <p:spPr>
          <a:xfrm>
            <a:off x="221065" y="369948"/>
            <a:ext cx="86817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ct val="100000"/>
              <a:buFont typeface="Arial"/>
              <a:buNone/>
            </a:pPr>
            <a:r>
              <a:rPr lang="en-US"/>
              <a:t>Blooket Screenshots</a:t>
            </a:r>
            <a:endParaRPr/>
          </a:p>
        </p:txBody>
      </p:sp>
      <p:pic>
        <p:nvPicPr>
          <p:cNvPr id="116" name="Google Shape;116;gd9991a1b8b_0_53" title="Blooket Screensho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75" y="1250975"/>
            <a:ext cx="5747025" cy="18062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gd9991a1b8b_0_53"/>
          <p:cNvSpPr txBox="1"/>
          <p:nvPr/>
        </p:nvSpPr>
        <p:spPr>
          <a:xfrm>
            <a:off x="270225" y="801700"/>
            <a:ext cx="523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Excerpt of History from team Battle Royale game: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" name="Google Shape;118;gd9991a1b8b_0_53" title="Blooket Screensho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375" y="3106275"/>
            <a:ext cx="5219293" cy="16597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9991a1b8b_0_63"/>
          <p:cNvSpPr txBox="1"/>
          <p:nvPr>
            <p:ph type="title"/>
          </p:nvPr>
        </p:nvSpPr>
        <p:spPr>
          <a:xfrm>
            <a:off x="221065" y="369948"/>
            <a:ext cx="86817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421"/>
              </a:buClr>
              <a:buSzPct val="100000"/>
              <a:buFont typeface="Arial"/>
              <a:buNone/>
            </a:pPr>
            <a:r>
              <a:rPr lang="en-US"/>
              <a:t>Blooket Screenshots</a:t>
            </a:r>
            <a:endParaRPr/>
          </a:p>
        </p:txBody>
      </p:sp>
      <p:sp>
        <p:nvSpPr>
          <p:cNvPr id="124" name="Google Shape;124;gd9991a1b8b_0_63"/>
          <p:cNvSpPr txBox="1"/>
          <p:nvPr/>
        </p:nvSpPr>
        <p:spPr>
          <a:xfrm>
            <a:off x="270225" y="801700"/>
            <a:ext cx="712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Excerpt of Homework results (can see question accuracy for group):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gd9991a1b8b_0_63" title="Blooket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38" y="1201900"/>
            <a:ext cx="5978227" cy="3636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gd9991a1b8b_0_63" title="Blooket screensho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6464" y="1354300"/>
            <a:ext cx="2485135" cy="34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2017-10-04T18:45:05Z</dcterms:created>
  <dc:creator>Fitzler, Rachel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0x0101006FF8C91AD7FBD842BBC8D09C8AE7A0D9</vt:lpwstr>
  </property>
  <property fmtid="{D5CDD505-2E9C-101B-9397-08002B2CF9AE}" pid="3" name="ArticulateGUID">
    <vt:lpwstr>D1439F7F-A7D9-4D21-B39D-07166B8F3FA5</vt:lpwstr>
  </property>
  <property fmtid="{D5CDD505-2E9C-101B-9397-08002B2CF9AE}" pid="4" name="ArticulatePath">
    <vt:lpwstr>https://needucation.sharepoint.com/sites/msteams_0e14ff/Shared Documents/Marketing and Communication/PowerPoints/CTE-PPT-Template-1-2020</vt:lpwstr>
  </property>
</Properties>
</file>