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c43bd64e7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c43bd64e7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dc43bd64e7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c43bd64e7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c43bd64e7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dc43bd64e7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c43bd64e7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c43bd64e7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dc43bd64e7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c43bd64e7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c43bd64e7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dc43bd64e7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c43bd64e7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c43bd64e7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dc43bd64e7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c43bd64e7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c43bd64e7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dc43bd64e7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c43bd64e7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c43bd64e7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dc43bd64e7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c43bd64e7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c43bd64e7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dc43bd64e7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">
  <p:cSld name="3_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845440" y="4804755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221064" y="1457093"/>
            <a:ext cx="8681776" cy="32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type="title"/>
          </p:nvPr>
        </p:nvSpPr>
        <p:spPr>
          <a:xfrm>
            <a:off x="221065" y="369948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Full Screen Text">
  <p:cSld name="10_Full Screen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6845440" y="4804755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1927860" y="254727"/>
            <a:ext cx="6974839" cy="4310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>
                <a:solidFill>
                  <a:schemeClr val="lt1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  <a:defRPr b="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>
                <a:solidFill>
                  <a:schemeClr val="lt1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⮚"/>
              <a:defRPr b="0">
                <a:solidFill>
                  <a:schemeClr val="lt1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❖"/>
              <a:defRPr b="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losing Page with Text">
  <p:cSld name="11_Closing Page with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losing Page">
  <p:cSld name="12_Closing P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rontCover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2907792" y="3126123"/>
            <a:ext cx="5760720" cy="5940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907792" y="3754737"/>
            <a:ext cx="5760720" cy="460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9A7"/>
              </a:buClr>
              <a:buSzPts val="2000"/>
              <a:buNone/>
              <a:defRPr b="0" i="0" sz="2000">
                <a:solidFill>
                  <a:srgbClr val="009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lide">
  <p:cSld name="2_Title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845440" y="4804755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221065" y="1169964"/>
            <a:ext cx="8681635" cy="5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lumn Content">
  <p:cSld name="4_Two Colum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82958" y="1020112"/>
            <a:ext cx="4018210" cy="365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42836" y="1020112"/>
            <a:ext cx="4018206" cy="3654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482958" y="450057"/>
            <a:ext cx="8178084" cy="472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3200"/>
              <a:buFont typeface="Arial"/>
              <a:buNone/>
              <a:defRPr b="1" i="0" sz="3200">
                <a:solidFill>
                  <a:srgbClr val="2E29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6845440" y="4856213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wo Column Content">
  <p:cSld name="5_Two Colum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21066" y="1020112"/>
            <a:ext cx="4226391" cy="3536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96544" y="1020113"/>
            <a:ext cx="4206156" cy="353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845440" y="4856213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221065" y="369948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421"/>
              </a:buClr>
              <a:buSzPts val="3200"/>
              <a:buFont typeface="Arial"/>
              <a:buNone/>
              <a:defRPr b="1" i="0" sz="3200">
                <a:solidFill>
                  <a:srgbClr val="EE7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">
  <p:cSld name="6_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845440" y="4880955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221065" y="1063412"/>
            <a:ext cx="8681635" cy="3501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>
                <a:solidFill>
                  <a:schemeClr val="dk1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ourier New"/>
              <a:buChar char="o"/>
              <a:defRPr b="0"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>
                <a:solidFill>
                  <a:schemeClr val="dk1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⮚"/>
              <a:defRPr b="0">
                <a:solidFill>
                  <a:schemeClr val="dk1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❖"/>
              <a:defRPr b="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221065" y="524696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A7"/>
              </a:buClr>
              <a:buSzPts val="3200"/>
              <a:buFont typeface="Arial"/>
              <a:buNone/>
              <a:defRPr b="1" i="0" sz="3200">
                <a:solidFill>
                  <a:srgbClr val="009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wo Column Content">
  <p:cSld name="7_Two Colum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>
            <p:ph idx="2" type="pic"/>
          </p:nvPr>
        </p:nvSpPr>
        <p:spPr>
          <a:xfrm>
            <a:off x="1931157" y="1119435"/>
            <a:ext cx="3368531" cy="3496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5534168" y="1119947"/>
            <a:ext cx="3368531" cy="349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845440" y="4856213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1931158" y="390889"/>
            <a:ext cx="6971542" cy="4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A7"/>
              </a:buClr>
              <a:buSzPts val="3200"/>
              <a:buFont typeface="Arial"/>
              <a:buNone/>
              <a:defRPr b="1" i="0" sz="3200">
                <a:solidFill>
                  <a:srgbClr val="009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hart and Table">
  <p:cSld name="8_Chart and Tab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>
            <p:ph idx="2" type="chart"/>
          </p:nvPr>
        </p:nvSpPr>
        <p:spPr>
          <a:xfrm>
            <a:off x="221065" y="1090949"/>
            <a:ext cx="4218772" cy="3053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845440" y="4856213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21065" y="369948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421"/>
              </a:buClr>
              <a:buSzPts val="3200"/>
              <a:buFont typeface="Arial"/>
              <a:buNone/>
              <a:defRPr b="1" i="0" sz="3200">
                <a:solidFill>
                  <a:srgbClr val="EE7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wo Column Content">
  <p:cSld name="9_Two Colum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688006" y="1235121"/>
            <a:ext cx="4214694" cy="3458321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>
                <a:solidFill>
                  <a:schemeClr val="lt1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  <a:defRPr b="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>
                <a:solidFill>
                  <a:schemeClr val="lt1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⮚"/>
              <a:defRPr b="0">
                <a:solidFill>
                  <a:schemeClr val="lt1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❖"/>
              <a:defRPr b="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0"/>
          <p:cNvSpPr/>
          <p:nvPr>
            <p:ph idx="2" type="pic"/>
          </p:nvPr>
        </p:nvSpPr>
        <p:spPr>
          <a:xfrm>
            <a:off x="221065" y="1235122"/>
            <a:ext cx="4234928" cy="3458322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6845440" y="4856213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221065" y="369948"/>
            <a:ext cx="8681635" cy="50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421"/>
              </a:buClr>
              <a:buSzPts val="3200"/>
              <a:buFont typeface="Arial"/>
              <a:buNone/>
              <a:defRPr b="1" i="0" sz="3200">
                <a:solidFill>
                  <a:srgbClr val="EE7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21064" y="274321"/>
            <a:ext cx="8681776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b="0" i="0" sz="3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21064" y="1369219"/>
            <a:ext cx="8681776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3375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845440" y="4804755"/>
            <a:ext cx="2057400" cy="199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490225" y="3126125"/>
            <a:ext cx="51780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So You Want to Start an FCCLA Chapter?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907792" y="3754737"/>
            <a:ext cx="5760720" cy="460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A7"/>
              </a:buClr>
              <a:buSzPts val="2000"/>
              <a:buNone/>
            </a:pPr>
            <a:r>
              <a:rPr lang="en-US"/>
              <a:t>Michelle Irvine, Grand Island Senior High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231140" y="125023"/>
            <a:ext cx="8681700" cy="50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3 R’s of FCCLA</a:t>
            </a:r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158675" y="762925"/>
            <a:ext cx="2880300" cy="2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Recruit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”What is FCCLA“ lesson in your classes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the school announcements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Ask teachers to advocate for the program to students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3087563" y="762925"/>
            <a:ext cx="2880300" cy="2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Retain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Host socials for the members to be together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Collaborate/compete with other CTSOs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Give members varying opportunities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6016475" y="762925"/>
            <a:ext cx="2880300" cy="2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Recognize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Let them letter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 awards to be given throughout year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Utilize social media (also helps make community aware)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1927850" y="1298401"/>
            <a:ext cx="6974700" cy="25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5500"/>
              <a:t>Find your Chapter Officers</a:t>
            </a:r>
            <a:endParaRPr sz="55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500"/>
              <a:t>	</a:t>
            </a:r>
            <a:endParaRPr sz="2500"/>
          </a:p>
          <a:p>
            <a:pPr indent="45720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500"/>
              <a:t>Create a </a:t>
            </a:r>
            <a:r>
              <a:rPr b="1" i="1" lang="en-US" sz="2500"/>
              <a:t>simple </a:t>
            </a:r>
            <a:r>
              <a:rPr lang="en-US" sz="2500"/>
              <a:t>Program of Work</a:t>
            </a:r>
            <a:endParaRPr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/>
        </p:nvSpPr>
        <p:spPr>
          <a:xfrm>
            <a:off x="3159220" y="1237150"/>
            <a:ext cx="3405900" cy="3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00">
                <a:solidFill>
                  <a:srgbClr val="333A47"/>
                </a:solidFill>
              </a:rPr>
              <a:t>$$</a:t>
            </a:r>
            <a:endParaRPr b="1" sz="2500">
              <a:solidFill>
                <a:srgbClr val="333A47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5182515" y="840850"/>
            <a:ext cx="128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99A7"/>
                </a:solidFill>
                <a:latin typeface="Open Sans"/>
                <a:ea typeface="Open Sans"/>
                <a:cs typeface="Open Sans"/>
                <a:sym typeface="Open Sans"/>
              </a:rPr>
              <a:t>Grants</a:t>
            </a:r>
            <a:endParaRPr sz="2500">
              <a:solidFill>
                <a:srgbClr val="0099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6143772" y="3333050"/>
            <a:ext cx="241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99A7"/>
                </a:solidFill>
                <a:latin typeface="Open Sans"/>
                <a:ea typeface="Open Sans"/>
                <a:cs typeface="Open Sans"/>
                <a:sym typeface="Open Sans"/>
              </a:rPr>
              <a:t>Fundraising</a:t>
            </a:r>
            <a:endParaRPr sz="2500">
              <a:solidFill>
                <a:srgbClr val="0099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462924" y="1132875"/>
            <a:ext cx="333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99A7"/>
                </a:solidFill>
                <a:latin typeface="Open Sans"/>
                <a:ea typeface="Open Sans"/>
                <a:cs typeface="Open Sans"/>
                <a:sym typeface="Open Sans"/>
              </a:rPr>
              <a:t>Community Partners</a:t>
            </a:r>
            <a:endParaRPr sz="2500">
              <a:solidFill>
                <a:srgbClr val="0099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 flipH="1">
            <a:off x="2173692" y="3902450"/>
            <a:ext cx="2206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99A7"/>
                </a:solidFill>
                <a:latin typeface="Open Sans"/>
                <a:ea typeface="Open Sans"/>
                <a:cs typeface="Open Sans"/>
                <a:sym typeface="Open Sans"/>
              </a:rPr>
              <a:t>Donations</a:t>
            </a:r>
            <a:endParaRPr sz="2500">
              <a:solidFill>
                <a:srgbClr val="0099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985750" y="1117475"/>
            <a:ext cx="7172400" cy="3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Starting a new chapter is very challenging but the rewards are 100% worth it. My biggest piece of advice: start small. Find one thing your chapter is a passionate about, and start there...ours was community service. We focused on community service for a few years and slowly added STAR projects.</a:t>
            </a:r>
            <a:endParaRPr sz="17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Don’t be afraid to ask for help! There are great FCCLA advisers in Nebraska and they are willing to help. Attend as many fccla events and conferences as you can afford - that’s where you’re members will see the reward and spark more interest.</a:t>
            </a:r>
            <a:endParaRPr sz="17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	Michelle Galles, Wakefield </a:t>
            </a:r>
            <a:endParaRPr sz="17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6"/>
          <p:cNvSpPr txBox="1"/>
          <p:nvPr>
            <p:ph type="title"/>
          </p:nvPr>
        </p:nvSpPr>
        <p:spPr>
          <a:xfrm>
            <a:off x="482958" y="450057"/>
            <a:ext cx="8178000" cy="47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Tips for Success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/>
        </p:nvSpPr>
        <p:spPr>
          <a:xfrm>
            <a:off x="685800" y="1105850"/>
            <a:ext cx="5070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333A47"/>
                </a:solidFill>
              </a:rPr>
              <a:t>Thanks!</a:t>
            </a:r>
            <a:endParaRPr b="1" sz="10000">
              <a:solidFill>
                <a:srgbClr val="333A47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898500" y="3037862"/>
            <a:ext cx="4644600" cy="1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Any questions?</a:t>
            </a:r>
            <a:endParaRPr b="1" sz="20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You can find me at:</a:t>
            </a:r>
            <a:endParaRPr sz="20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3A47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@ms_irvine_fcs on Instagram</a:t>
            </a:r>
            <a:endParaRPr sz="20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A47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miirvine4857@gmail.com</a:t>
            </a:r>
            <a:endParaRPr sz="20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 b="20303" l="0" r="0" t="4695"/>
          <a:stretch/>
        </p:blipFill>
        <p:spPr>
          <a:xfrm>
            <a:off x="5552598" y="862550"/>
            <a:ext cx="4303800" cy="3907500"/>
          </a:xfrm>
          <a:prstGeom prst="chord">
            <a:avLst>
              <a:gd fmla="val 2658481" name="adj1"/>
              <a:gd fmla="val 1894261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295400" y="386363"/>
            <a:ext cx="4465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333A47"/>
                </a:solidFill>
              </a:rPr>
              <a:t>Hello!</a:t>
            </a:r>
            <a:endParaRPr b="1" sz="10000">
              <a:solidFill>
                <a:srgbClr val="333A47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53050" y="1517150"/>
            <a:ext cx="52725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I’m Michelle Irvine</a:t>
            </a:r>
            <a:endParaRPr b="1" sz="20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I am the Head Adviser at Grand Island Senior High. We became a chapter in 2020.</a:t>
            </a:r>
            <a:r>
              <a:rPr lang="en-US" sz="2000">
                <a:solidFill>
                  <a:srgbClr val="D26A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D26A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954980" y="2882750"/>
            <a:ext cx="4113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26A50"/>
                </a:solidFill>
                <a:latin typeface="Open Sans"/>
                <a:ea typeface="Open Sans"/>
                <a:cs typeface="Open Sans"/>
                <a:sym typeface="Open Sans"/>
              </a:rPr>
              <a:t>You can find me at:</a:t>
            </a:r>
            <a:endParaRPr sz="2000">
              <a:solidFill>
                <a:srgbClr val="D26A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26A50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rgbClr val="D26A50"/>
                </a:solidFill>
                <a:latin typeface="Open Sans"/>
                <a:ea typeface="Open Sans"/>
                <a:cs typeface="Open Sans"/>
                <a:sym typeface="Open Sans"/>
              </a:rPr>
              <a:t>@ms_irvine_fcs on Instagram</a:t>
            </a:r>
            <a:endParaRPr sz="2000">
              <a:solidFill>
                <a:srgbClr val="D26A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6A50"/>
              </a:buClr>
              <a:buSzPts val="2000"/>
              <a:buFont typeface="Open Sans"/>
              <a:buChar char="✓"/>
            </a:pPr>
            <a:r>
              <a:rPr lang="en-US" sz="2000">
                <a:solidFill>
                  <a:srgbClr val="D26A50"/>
                </a:solidFill>
                <a:latin typeface="Open Sans"/>
                <a:ea typeface="Open Sans"/>
                <a:cs typeface="Open Sans"/>
                <a:sym typeface="Open Sans"/>
              </a:rPr>
              <a:t>miirvine4857@gmail.com</a:t>
            </a:r>
            <a:endParaRPr>
              <a:solidFill>
                <a:srgbClr val="D26A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20303" l="0" r="0" t="4695"/>
          <a:stretch/>
        </p:blipFill>
        <p:spPr>
          <a:xfrm>
            <a:off x="5568212" y="208090"/>
            <a:ext cx="4303800" cy="3907500"/>
          </a:xfrm>
          <a:prstGeom prst="chord">
            <a:avLst>
              <a:gd fmla="val 2658481" name="adj1"/>
              <a:gd fmla="val 1894261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1593450" y="590625"/>
            <a:ext cx="59571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33A47"/>
                </a:solidFill>
              </a:rPr>
              <a:t>Reasons to Start a Chapter</a:t>
            </a:r>
            <a:endParaRPr b="1" sz="3600">
              <a:solidFill>
                <a:srgbClr val="333A47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717875" y="1314701"/>
            <a:ext cx="40170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”To give leadership opportunities to students” - Hannah Mayo, Winnebago</a:t>
            </a:r>
            <a:endParaRPr sz="16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472636" y="2210559"/>
            <a:ext cx="40170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”To provide opportunities to compete, travel, and develop skills for students who may not otherwise be involved in school activities - Miranda Bright, Crete</a:t>
            </a:r>
            <a:endParaRPr sz="16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717875" y="3645098"/>
            <a:ext cx="40170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>
                <a:solidFill>
                  <a:srgbClr val="333A47"/>
                </a:solidFill>
                <a:latin typeface="Open Sans"/>
                <a:ea typeface="Open Sans"/>
                <a:cs typeface="Open Sans"/>
                <a:sym typeface="Open Sans"/>
              </a:rPr>
              <a:t>“To provide opportunities to students in underserved schools and populations” - Carmen Hall, Plattsmouth</a:t>
            </a:r>
            <a:endParaRPr sz="1600">
              <a:solidFill>
                <a:srgbClr val="333A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1805375" y="1754926"/>
            <a:ext cx="6974700" cy="227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9600"/>
              <a:t>GISH FCCLA</a:t>
            </a:r>
            <a:endParaRPr sz="9600"/>
          </a:p>
          <a:p>
            <a:pPr indent="45720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4000"/>
              <a:t>My Why.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-69133" y="-308794"/>
            <a:ext cx="1014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rgbClr val="707379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16000">
              <a:solidFill>
                <a:srgbClr val="70737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921775" y="215875"/>
            <a:ext cx="78345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707379"/>
                </a:solidFill>
                <a:latin typeface="Open Sans"/>
                <a:ea typeface="Open Sans"/>
                <a:cs typeface="Open Sans"/>
                <a:sym typeface="Open Sans"/>
              </a:rPr>
              <a:t>I love how FCCLA can help kids who don’t feel like they have a place in school find a place they feel they belong. It can also give kids who are only seen one way an opportunity to branch out and discover a new part of them self. As an adviser it’s so rewarding to see a kid go from a shy or difficulty ideal with JH kid to an amazing self confident leader by their senior year. It really helps to transform kids lives!”</a:t>
            </a:r>
            <a:endParaRPr sz="2600">
              <a:solidFill>
                <a:srgbClr val="7073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70737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500">
                <a:solidFill>
                  <a:srgbClr val="707379"/>
                </a:solidFill>
                <a:latin typeface="Open Sans"/>
                <a:ea typeface="Open Sans"/>
                <a:cs typeface="Open Sans"/>
                <a:sym typeface="Open Sans"/>
              </a:rPr>
              <a:t>Suzanne Martin, Medicine Valley</a:t>
            </a:r>
            <a:endParaRPr sz="1500">
              <a:solidFill>
                <a:srgbClr val="7073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823050" y="581700"/>
            <a:ext cx="76575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707379"/>
                </a:solidFill>
                <a:latin typeface="Open Sans"/>
                <a:ea typeface="Open Sans"/>
                <a:cs typeface="Open Sans"/>
                <a:sym typeface="Open Sans"/>
              </a:rPr>
              <a:t>My own involvement in FCCLA in high school completely changed my life. It gave me so much confidence and helped me become so much more outgoing. I wanted to be able to give that opportunity and experience to my students. I have seen exactly that happen so many times and I LOVE watching my chapter members branch out, try new things, meet new people and gain so many skills. FCCLA gives them a place to belong in the school.”</a:t>
            </a:r>
            <a:endParaRPr sz="2200">
              <a:solidFill>
                <a:srgbClr val="7073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>
                <a:solidFill>
                  <a:srgbClr val="707379"/>
                </a:solidFill>
                <a:latin typeface="Open Sans"/>
                <a:ea typeface="Open Sans"/>
                <a:cs typeface="Open Sans"/>
                <a:sym typeface="Open Sans"/>
              </a:rPr>
              <a:t>	Angie Ehlers, Overton</a:t>
            </a:r>
            <a:endParaRPr sz="1500">
              <a:solidFill>
                <a:srgbClr val="7073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-84433" y="1"/>
            <a:ext cx="1014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rgbClr val="707379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16000">
              <a:solidFill>
                <a:srgbClr val="70737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3790950" y="468725"/>
            <a:ext cx="4506000" cy="4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7379"/>
                </a:solidFill>
                <a:latin typeface="Open Sans"/>
                <a:ea typeface="Open Sans"/>
                <a:cs typeface="Open Sans"/>
                <a:sym typeface="Open Sans"/>
              </a:rPr>
              <a:t>I love how FCCLA allows students to use and apply the skills they are learning beyond our classroom! FCCLA enhances the FCS program experiences and opportunities.”</a:t>
            </a:r>
            <a:endParaRPr sz="2800">
              <a:solidFill>
                <a:srgbClr val="7073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>
                <a:solidFill>
                  <a:srgbClr val="707379"/>
                </a:solidFill>
                <a:latin typeface="Open Sans"/>
                <a:ea typeface="Open Sans"/>
                <a:cs typeface="Open Sans"/>
                <a:sym typeface="Open Sans"/>
              </a:rPr>
              <a:t>	Miranda Bright, Crete</a:t>
            </a:r>
            <a:endParaRPr sz="1600">
              <a:solidFill>
                <a:srgbClr val="7073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2754425" y="0"/>
            <a:ext cx="300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rgbClr val="707379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1555354" y="1231225"/>
            <a:ext cx="6033300" cy="51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5180"/>
              <a:t>So… What’s Next?</a:t>
            </a:r>
            <a:endParaRPr sz="518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399400" y="1349450"/>
            <a:ext cx="6412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33A47"/>
                </a:solidFill>
              </a:rPr>
              <a:t>State Adviser</a:t>
            </a:r>
            <a:endParaRPr b="1" sz="7200">
              <a:solidFill>
                <a:srgbClr val="333A47"/>
              </a:solidFill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1229639" y="2509243"/>
            <a:ext cx="47361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26A50"/>
                </a:solidFill>
                <a:latin typeface="Open Sans"/>
                <a:ea typeface="Open Sans"/>
                <a:cs typeface="Open Sans"/>
                <a:sym typeface="Open Sans"/>
              </a:rPr>
              <a:t>Chelsey Greene</a:t>
            </a:r>
            <a:endParaRPr b="1" sz="2000">
              <a:solidFill>
                <a:srgbClr val="D26A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D26A50"/>
                </a:solidFill>
                <a:latin typeface="Open Sans"/>
                <a:ea typeface="Open Sans"/>
                <a:cs typeface="Open Sans"/>
                <a:sym typeface="Open Sans"/>
              </a:rPr>
              <a:t>You can contact her with any questions at chelsey.greene@nebraska.gov</a:t>
            </a:r>
            <a:endParaRPr sz="2000">
              <a:solidFill>
                <a:srgbClr val="D26A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4791" y="1013940"/>
            <a:ext cx="3971700" cy="3310800"/>
          </a:xfrm>
          <a:prstGeom prst="chord">
            <a:avLst>
              <a:gd fmla="val 2658481" name="adj1"/>
              <a:gd fmla="val 18942614" name="adj2"/>
            </a:avLst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399388" y="85685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US" sz="2000">
                <a:solidFill>
                  <a:srgbClr val="D26A50"/>
                </a:solidFill>
                <a:latin typeface="Open Sans"/>
                <a:ea typeface="Open Sans"/>
                <a:cs typeface="Open Sans"/>
                <a:sym typeface="Open Sans"/>
              </a:rPr>
              <a:t>Contact the Nebraska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