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19"/>
  </p:notesMasterIdLst>
  <p:handoutMasterIdLst>
    <p:handoutMasterId r:id="rId20"/>
  </p:handoutMasterIdLst>
  <p:sldIdLst>
    <p:sldId id="260" r:id="rId5"/>
    <p:sldId id="268" r:id="rId6"/>
    <p:sldId id="263" r:id="rId7"/>
    <p:sldId id="276" r:id="rId8"/>
    <p:sldId id="278" r:id="rId9"/>
    <p:sldId id="275" r:id="rId10"/>
    <p:sldId id="274" r:id="rId11"/>
    <p:sldId id="277" r:id="rId12"/>
    <p:sldId id="282" r:id="rId13"/>
    <p:sldId id="279" r:id="rId14"/>
    <p:sldId id="280" r:id="rId15"/>
    <p:sldId id="281" r:id="rId16"/>
    <p:sldId id="266" r:id="rId17"/>
    <p:sldId id="261" r:id="rId18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421"/>
    <a:srgbClr val="0099A7"/>
    <a:srgbClr val="2E2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81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96" y="4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5320" y="15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F5345-4745-44C2-8DB9-FD5416F8D3E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070D2-54DE-49B7-8FE8-10671CF62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58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DE7A4-A65E-D74C-97E0-C1E4FB4F90E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9D33F-C6B3-924B-A5FB-43D2B829F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5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ront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07792" y="3126123"/>
            <a:ext cx="5760720" cy="594069"/>
          </a:xfrm>
          <a:noFill/>
        </p:spPr>
        <p:txBody>
          <a:bodyPr anchor="b">
            <a:noAutofit/>
          </a:bodyPr>
          <a:lstStyle>
            <a:lvl1pPr algn="r">
              <a:defRPr sz="3600" b="1" i="0">
                <a:solidFill>
                  <a:schemeClr val="tx1"/>
                </a:solidFill>
                <a:latin typeface="Acumin Pro ExtraCondensed Smb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07792" y="3754737"/>
            <a:ext cx="5760720" cy="460647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rgbClr val="0099A7"/>
                </a:solidFill>
                <a:latin typeface="Acumin Pro Condensed Light" panose="020B04060202020202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190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ull Screen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6BB027-379C-3C42-8EA8-69AF9462E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C0329-F2D6-D344-93C9-7121E532F6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7860" y="254727"/>
            <a:ext cx="6974839" cy="4310924"/>
          </a:xfrm>
          <a:noFill/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chemeClr val="bg1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chemeClr val="bg1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chemeClr val="bg1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179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losing Pag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037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losing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28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8270-E6C9-4EB4-A3CF-969B9C7A40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F29C5F-28EA-B345-A0DA-3A7ED233A5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1169964"/>
            <a:ext cx="8681635" cy="515535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001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26659-522E-CF46-A3EB-ABF32DD3C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04755"/>
            <a:ext cx="2057400" cy="199505"/>
          </a:xfrm>
        </p:spPr>
        <p:txBody>
          <a:bodyPr/>
          <a:lstStyle/>
          <a:p>
            <a:fld id="{12BE8270-E6C9-4EB4-A3CF-969B9C7A407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F39795-06E3-E847-B6E3-7DEAA2D3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64" y="1457093"/>
            <a:ext cx="8681776" cy="3238000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761823-ECD9-9149-9045-5D54044601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369948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3986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958" y="1020112"/>
            <a:ext cx="4018210" cy="3654920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836" y="1020112"/>
            <a:ext cx="4018206" cy="3654919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FAA74B-C86C-F34F-A931-0EBC686A2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958" y="450057"/>
            <a:ext cx="8178084" cy="472571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2E2925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D34D173-FD49-9249-98B0-CDF18145A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02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41EB8F-1D0A-2448-87CD-7473680D4D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B5E0D91-911E-AA46-99F0-FE4FE70D3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6544" y="1020113"/>
            <a:ext cx="4206156" cy="3536648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6B1B-13C8-5B4C-8970-B79B609C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F1C0FF-1481-8C4C-8F29-B3E006296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369948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EE742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4114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DF5ED1-5C84-AE4B-B4A5-D2B1C3F1D6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45440" y="4880955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E33FA36-6CB9-364F-BF60-2560758D4F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065" y="1063412"/>
            <a:ext cx="8681635" cy="3501815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chemeClr val="tx1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chemeClr val="tx1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chemeClr val="tx1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441B1A-2AB1-E448-BF43-07304FDE06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524696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0099A7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596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31157" y="1119435"/>
            <a:ext cx="3368531" cy="349675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534168" y="1119947"/>
            <a:ext cx="3368531" cy="3496184"/>
          </a:xfrm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9F315-BCC5-1C4D-8D31-1CA8A0CE3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A452A4-EBFF-2640-95A3-DF7F98846D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1158" y="390889"/>
            <a:ext cx="6971542" cy="474650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0099A7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9362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rt and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85E1FCE0-F8B9-3644-835C-4E7859EA06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21065" y="1090949"/>
            <a:ext cx="4218772" cy="305366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190D0DCD-9E05-4846-8584-E690A9520777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683928" y="1097280"/>
            <a:ext cx="4218772" cy="304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1E927FB-41CD-DC44-BA2A-789D72DC0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9042A5-E45E-0E46-8B6B-7D10AC3FB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369948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EE742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652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8006" y="1235121"/>
            <a:ext cx="4214694" cy="3458321"/>
          </a:xfrm>
          <a:solidFill>
            <a:schemeClr val="bg1">
              <a:alpha val="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chemeClr val="bg1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chemeClr val="bg1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chemeClr val="bg1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21065" y="1235122"/>
            <a:ext cx="4234928" cy="3458322"/>
          </a:xfrm>
          <a:solidFill>
            <a:schemeClr val="bg1">
              <a:alpha val="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5C09F8E-A8AE-C644-A2A9-0E73518E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28BB69-637B-5E44-847C-1232C5C39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369948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EE742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5356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1064" y="274321"/>
            <a:ext cx="8681776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64" y="1369219"/>
            <a:ext cx="868177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45440" y="4804755"/>
            <a:ext cx="2057400" cy="199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2E2925"/>
                </a:solidFill>
                <a:latin typeface="Myriad Pro" panose="020B0503030403020204" pitchFamily="34" charset="0"/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1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0" r:id="rId3"/>
    <p:sldLayoutId id="2147483677" r:id="rId4"/>
    <p:sldLayoutId id="2147483691" r:id="rId5"/>
    <p:sldLayoutId id="2147483692" r:id="rId6"/>
    <p:sldLayoutId id="2147483686" r:id="rId7"/>
    <p:sldLayoutId id="2147483689" r:id="rId8"/>
    <p:sldLayoutId id="2147483685" r:id="rId9"/>
    <p:sldLayoutId id="2147483690" r:id="rId10"/>
    <p:sldLayoutId id="2147483688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kern="1200">
          <a:solidFill>
            <a:schemeClr val="bg1"/>
          </a:solidFill>
          <a:latin typeface="Myriad Pro Cond" panose="020B0506030403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jaredpettit@cccneb.edu" TargetMode="External"/><Relationship Id="rId5" Type="http://schemas.openxmlformats.org/officeDocument/2006/relationships/image" Target="../media/image23.png"/><Relationship Id="rId4" Type="http://schemas.openxmlformats.org/officeDocument/2006/relationships/hyperlink" Target="mailto:ddavidchik@cccneb.edu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iblio.org/kuphaldt/socratic/sinst/" TargetMode="External"/><Relationship Id="rId2" Type="http://schemas.openxmlformats.org/officeDocument/2006/relationships/hyperlink" Target="https://www.allaboutcircuits.com/textbook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EE1AE2-5191-5F47-805D-D5482E9C89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Teaching Mechatronics in High Schools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8DD9CA7-0491-F444-BE21-A63D606B3A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Central Community College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041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AAB5B5-97B5-4FB2-B140-0316F3BEA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Science </a:t>
            </a:r>
          </a:p>
          <a:p>
            <a:r>
              <a:rPr lang="en-US" sz="2400" dirty="0"/>
              <a:t>Technology </a:t>
            </a:r>
          </a:p>
          <a:p>
            <a:r>
              <a:rPr lang="en-US" sz="2400" dirty="0"/>
              <a:t>Engineering </a:t>
            </a:r>
          </a:p>
          <a:p>
            <a:r>
              <a:rPr lang="en-US" sz="2400" dirty="0"/>
              <a:t>Math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6E3822-90EC-408A-B23D-880B1172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Discussion of STEM connections</a:t>
            </a:r>
          </a:p>
        </p:txBody>
      </p:sp>
    </p:spTree>
    <p:extLst>
      <p:ext uri="{BB962C8B-B14F-4D97-AF65-F5344CB8AC3E}">
        <p14:creationId xmlns:p14="http://schemas.microsoft.com/office/powerpoint/2010/main" val="1938549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AAB5B5-97B5-4FB2-B140-0316F3BEA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Where do you want to go with STEM?</a:t>
            </a:r>
          </a:p>
          <a:p>
            <a:endParaRPr lang="en-US" sz="2400" dirty="0"/>
          </a:p>
          <a:p>
            <a:r>
              <a:rPr lang="en-US" sz="2400" dirty="0"/>
              <a:t>Building business-education relationships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6E3822-90EC-408A-B23D-880B1172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Discussion on Building STEM in your school</a:t>
            </a:r>
          </a:p>
        </p:txBody>
      </p:sp>
    </p:spTree>
    <p:extLst>
      <p:ext uri="{BB962C8B-B14F-4D97-AF65-F5344CB8AC3E}">
        <p14:creationId xmlns:p14="http://schemas.microsoft.com/office/powerpoint/2010/main" val="2662747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AAB5B5-97B5-4FB2-B140-0316F3BEA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6E3822-90EC-408A-B23D-880B1172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65" y="2286000"/>
            <a:ext cx="8681635" cy="2279227"/>
          </a:xfrm>
        </p:spPr>
        <p:txBody>
          <a:bodyPr>
            <a:normAutofit/>
          </a:bodyPr>
          <a:lstStyle/>
          <a:p>
            <a:r>
              <a:rPr lang="en-US" dirty="0"/>
              <a:t>Questions / Comments</a:t>
            </a:r>
          </a:p>
        </p:txBody>
      </p:sp>
    </p:spTree>
    <p:extLst>
      <p:ext uri="{BB962C8B-B14F-4D97-AF65-F5344CB8AC3E}">
        <p14:creationId xmlns:p14="http://schemas.microsoft.com/office/powerpoint/2010/main" val="2223931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5C37A-A71F-5445-963E-203A408A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Contact Information</a:t>
            </a:r>
          </a:p>
        </p:txBody>
      </p:sp>
      <p:pic>
        <p:nvPicPr>
          <p:cNvPr id="6" name="Chart Placeholder 5">
            <a:extLst>
              <a:ext uri="{FF2B5EF4-FFF2-40B4-BE49-F238E27FC236}">
                <a16:creationId xmlns:a16="http://schemas.microsoft.com/office/drawing/2014/main" id="{C1A062C3-1859-4E3A-9E48-04F2B5D02B4B}"/>
              </a:ext>
            </a:extLst>
          </p:cNvPr>
          <p:cNvPicPr>
            <a:picLocks noGrp="1" noChangeAspect="1"/>
          </p:cNvPicPr>
          <p:nvPr>
            <p:ph type="chart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1156516"/>
            <a:ext cx="1524000" cy="2286000"/>
          </a:xfrm>
          <a:prstGeom prst="rect">
            <a:avLst/>
          </a:prstGeom>
        </p:spPr>
      </p:pic>
      <p:pic>
        <p:nvPicPr>
          <p:cNvPr id="7" name="Table Placeholder 6">
            <a:extLst>
              <a:ext uri="{FF2B5EF4-FFF2-40B4-BE49-F238E27FC236}">
                <a16:creationId xmlns:a16="http://schemas.microsoft.com/office/drawing/2014/main" id="{93CB9350-9740-4E68-99C0-0719033B8E03}"/>
              </a:ext>
            </a:extLst>
          </p:cNvPr>
          <p:cNvPicPr>
            <a:picLocks noGrp="1" noChangeAspect="1"/>
          </p:cNvPicPr>
          <p:nvPr>
            <p:ph type="tbl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79" y="1162866"/>
            <a:ext cx="1524000" cy="228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BA706F-765C-4876-AB35-08A655DADF10}"/>
              </a:ext>
            </a:extLst>
          </p:cNvPr>
          <p:cNvSpPr txBox="1"/>
          <p:nvPr/>
        </p:nvSpPr>
        <p:spPr>
          <a:xfrm>
            <a:off x="1837125" y="1156516"/>
            <a:ext cx="27843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Dan Davidchik</a:t>
            </a:r>
          </a:p>
          <a:p>
            <a:r>
              <a:rPr lang="en-US" dirty="0"/>
              <a:t>Mechatronics Instructor</a:t>
            </a:r>
          </a:p>
          <a:p>
            <a:r>
              <a:rPr lang="en-US" dirty="0"/>
              <a:t>Central Community College</a:t>
            </a:r>
          </a:p>
          <a:p>
            <a:r>
              <a:rPr lang="en-US" dirty="0"/>
              <a:t>Columbus Campus</a:t>
            </a:r>
          </a:p>
          <a:p>
            <a:r>
              <a:rPr lang="en-US" dirty="0">
                <a:hlinkClick r:id="rId4"/>
              </a:rPr>
              <a:t>ddavidchik@cccneb.edu</a:t>
            </a:r>
            <a:endParaRPr lang="en-US" dirty="0"/>
          </a:p>
          <a:p>
            <a:r>
              <a:rPr lang="en-US" dirty="0"/>
              <a:t>402-562-1408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DEC5A3-80E2-4FFC-86C7-E9F4519A7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4572" y="3448866"/>
            <a:ext cx="878128" cy="6814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59DE34-1137-4835-8E89-5C73B67E74D5}"/>
              </a:ext>
            </a:extLst>
          </p:cNvPr>
          <p:cNvSpPr txBox="1"/>
          <p:nvPr/>
        </p:nvSpPr>
        <p:spPr>
          <a:xfrm>
            <a:off x="6412248" y="1156516"/>
            <a:ext cx="27843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Jared Pettit</a:t>
            </a:r>
          </a:p>
          <a:p>
            <a:r>
              <a:rPr lang="en-US" dirty="0"/>
              <a:t>Mechatronics Instructor</a:t>
            </a:r>
          </a:p>
          <a:p>
            <a:r>
              <a:rPr lang="en-US" dirty="0"/>
              <a:t>Kearney Learning Center</a:t>
            </a:r>
          </a:p>
          <a:p>
            <a:r>
              <a:rPr lang="en-US" dirty="0"/>
              <a:t>Central Community College</a:t>
            </a:r>
          </a:p>
          <a:p>
            <a:r>
              <a:rPr lang="en-US" dirty="0">
                <a:hlinkClick r:id="rId6"/>
              </a:rPr>
              <a:t>jaredpettit@cccneb.edu</a:t>
            </a:r>
            <a:r>
              <a:rPr lang="en-US" dirty="0"/>
              <a:t> </a:t>
            </a:r>
          </a:p>
          <a:p>
            <a:r>
              <a:rPr lang="en-US" dirty="0"/>
              <a:t>308-338-4010</a:t>
            </a:r>
          </a:p>
        </p:txBody>
      </p:sp>
    </p:spTree>
    <p:extLst>
      <p:ext uri="{BB962C8B-B14F-4D97-AF65-F5344CB8AC3E}">
        <p14:creationId xmlns:p14="http://schemas.microsoft.com/office/powerpoint/2010/main" val="2452388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159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6EDF4-734B-B94A-A6D5-474BBE45F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Session Facilitators:  Dan Davidchik &amp; Jared Pettit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8884B6-EB97-4BF6-8C4F-D2773D31B3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8" y="1039018"/>
            <a:ext cx="2436283" cy="3654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96B9B7-283E-4711-860A-16DA08D1D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160" y="1017431"/>
            <a:ext cx="2438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77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9B2803-003A-9F48-923F-609624E7C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Learn how college Mechatronics is being designed for delivery in high schools</a:t>
            </a:r>
          </a:p>
          <a:p>
            <a:r>
              <a:rPr lang="en-US" sz="2400" dirty="0"/>
              <a:t>Learn about Mechatronics awareness for the STEM classroom</a:t>
            </a:r>
          </a:p>
          <a:p>
            <a:r>
              <a:rPr lang="en-US" sz="2400" dirty="0"/>
              <a:t>Discussion:</a:t>
            </a:r>
          </a:p>
          <a:p>
            <a:pPr lvl="1"/>
            <a:r>
              <a:rPr lang="en-US" sz="2250" dirty="0"/>
              <a:t>Keys to building important local relationships</a:t>
            </a:r>
          </a:p>
          <a:p>
            <a:pPr lvl="1"/>
            <a:r>
              <a:rPr lang="en-US" sz="2250" dirty="0"/>
              <a:t>Where do want to go with STEM?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3C4307-EBD8-C945-8FA1-084184716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Session Objectives:</a:t>
            </a:r>
          </a:p>
        </p:txBody>
      </p:sp>
    </p:spTree>
    <p:extLst>
      <p:ext uri="{BB962C8B-B14F-4D97-AF65-F5344CB8AC3E}">
        <p14:creationId xmlns:p14="http://schemas.microsoft.com/office/powerpoint/2010/main" val="285222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23B3EF-D802-459C-9319-ADA6C8DFB0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075" y="1063412"/>
            <a:ext cx="4350935" cy="3501815"/>
          </a:xfrm>
        </p:spPr>
        <p:txBody>
          <a:bodyPr/>
          <a:lstStyle/>
          <a:p>
            <a:r>
              <a:rPr lang="en-US" sz="2400" dirty="0">
                <a:latin typeface="Myriad Pro"/>
              </a:rPr>
              <a:t>The integration of computers, electronics, mechanics, and controls</a:t>
            </a:r>
          </a:p>
          <a:p>
            <a:endParaRPr lang="en-US" sz="2400" dirty="0">
              <a:latin typeface="Myriad Pro"/>
            </a:endParaRPr>
          </a:p>
          <a:p>
            <a:r>
              <a:rPr lang="en-US" sz="2400" dirty="0">
                <a:latin typeface="Myriad Pro"/>
              </a:rPr>
              <a:t>aka AUTOMATION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0D9D6D-D9A7-458E-A442-0417512FA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Mechatronics is…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68B14-7E63-40BE-997A-8F3C593C73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11" y="1033235"/>
            <a:ext cx="364966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AF0C6B-BFC6-4A72-9F10-1FC4D0E751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NSF project to engage “pilot” high schools with Mechatronics</a:t>
            </a:r>
          </a:p>
          <a:p>
            <a:endParaRPr lang="en-US" sz="2400" dirty="0"/>
          </a:p>
          <a:p>
            <a:r>
              <a:rPr lang="en-US" sz="2400" dirty="0"/>
              <a:t>Engaging students with hands-on lab activities</a:t>
            </a:r>
          </a:p>
          <a:p>
            <a:endParaRPr lang="en-US" sz="2400" dirty="0"/>
          </a:p>
          <a:p>
            <a:r>
              <a:rPr lang="en-US" sz="2400" dirty="0"/>
              <a:t>Providing schools with cost effective text materials</a:t>
            </a:r>
          </a:p>
          <a:p>
            <a:endParaRPr lang="en-US" sz="2400" dirty="0"/>
          </a:p>
          <a:p>
            <a:r>
              <a:rPr lang="en-US" sz="2400" dirty="0"/>
              <a:t>Developing HS educators knowledge base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67068C-45B3-4B94-A4F7-E3B371C4D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the college to the high school classroom</a:t>
            </a:r>
          </a:p>
        </p:txBody>
      </p:sp>
    </p:spTree>
    <p:extLst>
      <p:ext uri="{BB962C8B-B14F-4D97-AF65-F5344CB8AC3E}">
        <p14:creationId xmlns:p14="http://schemas.microsoft.com/office/powerpoint/2010/main" val="2371254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Concepts of Electronics I – hands-on trainer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Portable electrical trainer">
            <a:extLst>
              <a:ext uri="{FF2B5EF4-FFF2-40B4-BE49-F238E27FC236}">
                <a16:creationId xmlns:a16="http://schemas.microsoft.com/office/drawing/2014/main" id="{23C2C11B-7DA1-4B84-87A1-D04BFCB79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8" t="24093" r="1456" b="13612"/>
          <a:stretch/>
        </p:blipFill>
        <p:spPr>
          <a:xfrm>
            <a:off x="1191491" y="1184564"/>
            <a:ext cx="6490854" cy="32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07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 to Instrumentation – hands-on trainer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6442A-AD62-459F-83F3-A51FEEC09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26"/>
          <a:stretch/>
        </p:blipFill>
        <p:spPr>
          <a:xfrm>
            <a:off x="1214314" y="1033235"/>
            <a:ext cx="2687786" cy="3657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80F9F1-9AA3-468F-BE39-65EB53EAE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902" y="1033235"/>
            <a:ext cx="2789921" cy="3657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34975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B255AA-0786-48E9-A6AD-CB08160E62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OER text materials with Creative Commons licensing</a:t>
            </a:r>
          </a:p>
          <a:p>
            <a:pPr lvl="1"/>
            <a:r>
              <a:rPr lang="en-US" sz="2250" dirty="0"/>
              <a:t>Electronics -  </a:t>
            </a:r>
          </a:p>
          <a:p>
            <a:pPr marL="512763" lvl="1" indent="0">
              <a:buNone/>
            </a:pPr>
            <a:r>
              <a:rPr lang="en-US" sz="2250" dirty="0">
                <a:hlinkClick r:id="rId2"/>
              </a:rPr>
              <a:t>https://www.allaboutcircuits.com/textbook/</a:t>
            </a:r>
            <a:endParaRPr lang="en-US" sz="2250" dirty="0"/>
          </a:p>
          <a:p>
            <a:pPr lvl="1"/>
            <a:endParaRPr lang="en-US" sz="2250" dirty="0"/>
          </a:p>
          <a:p>
            <a:pPr lvl="1"/>
            <a:r>
              <a:rPr lang="en-US" sz="2250" dirty="0"/>
              <a:t>Instrumentation - </a:t>
            </a:r>
            <a:r>
              <a:rPr lang="en-US" sz="2250" dirty="0">
                <a:hlinkClick r:id="rId3"/>
              </a:rPr>
              <a:t>http://www.ibiblio.org/kuphaldt/socratic/sinst/</a:t>
            </a:r>
            <a:r>
              <a:rPr lang="en-US" sz="2250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DB2BCB-323F-4DF1-81A8-AAA92D8D3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Educational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917352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50E652-5278-48F3-870F-46F32C5398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E666A9-8DE7-49E1-956F-9A25E71A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Nebraska High Schools “piloting” Mechatronics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870F89-E36D-4037-869E-1279213DE3D2}"/>
              </a:ext>
            </a:extLst>
          </p:cNvPr>
          <p:cNvGrpSpPr>
            <a:grpSpLocks noChangeAspect="1"/>
          </p:cNvGrpSpPr>
          <p:nvPr/>
        </p:nvGrpSpPr>
        <p:grpSpPr>
          <a:xfrm>
            <a:off x="-8164" y="840900"/>
            <a:ext cx="7063460" cy="3657600"/>
            <a:chOff x="1052006" y="1722642"/>
            <a:chExt cx="8147953" cy="4219172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1ADD3DE2-927C-4147-A628-38B8BF6C2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1052006" y="1722642"/>
              <a:ext cx="8147953" cy="4219172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675D225-8F55-47A2-846E-3737A7F97B8B}"/>
                </a:ext>
              </a:extLst>
            </p:cNvPr>
            <p:cNvSpPr/>
            <p:nvPr/>
          </p:nvSpPr>
          <p:spPr>
            <a:xfrm>
              <a:off x="4863618" y="4594228"/>
              <a:ext cx="245226" cy="25769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994D551-4943-4BB5-9EAE-4C9620726976}"/>
                </a:ext>
              </a:extLst>
            </p:cNvPr>
            <p:cNvSpPr/>
            <p:nvPr/>
          </p:nvSpPr>
          <p:spPr>
            <a:xfrm>
              <a:off x="5207210" y="4810421"/>
              <a:ext cx="245226" cy="25769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82C786-592A-4D44-BF1F-490F3BC9DD9D}"/>
                </a:ext>
              </a:extLst>
            </p:cNvPr>
            <p:cNvSpPr/>
            <p:nvPr/>
          </p:nvSpPr>
          <p:spPr>
            <a:xfrm>
              <a:off x="5481528" y="4670486"/>
              <a:ext cx="245226" cy="25769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6941C0D-8DD8-4EEA-ABAC-84CDE0441DA3}"/>
                </a:ext>
              </a:extLst>
            </p:cNvPr>
            <p:cNvSpPr/>
            <p:nvPr/>
          </p:nvSpPr>
          <p:spPr>
            <a:xfrm>
              <a:off x="6452157" y="4487669"/>
              <a:ext cx="245226" cy="25769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7514FC-29BB-44D3-9A10-30EC8E30D43D}"/>
                </a:ext>
              </a:extLst>
            </p:cNvPr>
            <p:cNvSpPr/>
            <p:nvPr/>
          </p:nvSpPr>
          <p:spPr>
            <a:xfrm>
              <a:off x="7019385" y="3703381"/>
              <a:ext cx="245226" cy="25769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DACD564-4474-4B83-941E-474DD3A85C9C}"/>
                </a:ext>
              </a:extLst>
            </p:cNvPr>
            <p:cNvSpPr/>
            <p:nvPr/>
          </p:nvSpPr>
          <p:spPr>
            <a:xfrm>
              <a:off x="7290242" y="3764341"/>
              <a:ext cx="245226" cy="25769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944C41-A839-4361-A67A-A5BF8F73C8D4}"/>
              </a:ext>
            </a:extLst>
          </p:cNvPr>
          <p:cNvGrpSpPr/>
          <p:nvPr/>
        </p:nvGrpSpPr>
        <p:grpSpPr>
          <a:xfrm>
            <a:off x="6648305" y="1120965"/>
            <a:ext cx="2483624" cy="2360871"/>
            <a:chOff x="8142192" y="2035533"/>
            <a:chExt cx="4049796" cy="236087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4C4095-3862-4461-A824-7E4D089DAD26}"/>
                </a:ext>
              </a:extLst>
            </p:cNvPr>
            <p:cNvSpPr txBox="1"/>
            <p:nvPr/>
          </p:nvSpPr>
          <p:spPr>
            <a:xfrm>
              <a:off x="8387419" y="2035533"/>
              <a:ext cx="2363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Aurora HS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7017C6-3F75-4B62-888B-37DA5065AAB6}"/>
                </a:ext>
              </a:extLst>
            </p:cNvPr>
            <p:cNvSpPr txBox="1"/>
            <p:nvPr/>
          </p:nvSpPr>
          <p:spPr>
            <a:xfrm>
              <a:off x="8387648" y="2481663"/>
              <a:ext cx="2625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Axtell HS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B3F4FA-D58A-45E0-ACBF-A4764F54A306}"/>
                </a:ext>
              </a:extLst>
            </p:cNvPr>
            <p:cNvSpPr txBox="1"/>
            <p:nvPr/>
          </p:nvSpPr>
          <p:spPr>
            <a:xfrm>
              <a:off x="8387419" y="2877854"/>
              <a:ext cx="380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Columbus Lakeview HS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D4E4DE-F611-4DDE-BA15-00E85DC9A3AF}"/>
                </a:ext>
              </a:extLst>
            </p:cNvPr>
            <p:cNvSpPr txBox="1"/>
            <p:nvPr/>
          </p:nvSpPr>
          <p:spPr>
            <a:xfrm>
              <a:off x="8387418" y="3248720"/>
              <a:ext cx="380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Kearney HS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6978A56-7C4E-4F02-B8DA-334201B157D4}"/>
                </a:ext>
              </a:extLst>
            </p:cNvPr>
            <p:cNvSpPr txBox="1"/>
            <p:nvPr/>
          </p:nvSpPr>
          <p:spPr>
            <a:xfrm>
              <a:off x="8387418" y="3646445"/>
              <a:ext cx="380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Lexington HS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108D6E-BC6A-42F7-BC25-C16EA427C99E}"/>
                </a:ext>
              </a:extLst>
            </p:cNvPr>
            <p:cNvSpPr txBox="1"/>
            <p:nvPr/>
          </p:nvSpPr>
          <p:spPr>
            <a:xfrm>
              <a:off x="8387418" y="4027072"/>
              <a:ext cx="3804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Schuyler HS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E22CD83-2199-4ABD-BFE4-B6A25AECD620}"/>
                </a:ext>
              </a:extLst>
            </p:cNvPr>
            <p:cNvSpPr/>
            <p:nvPr/>
          </p:nvSpPr>
          <p:spPr>
            <a:xfrm>
              <a:off x="8142192" y="2092670"/>
              <a:ext cx="245226" cy="257695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04CD21-A8AB-4438-9B92-F99DEF752417}"/>
                </a:ext>
              </a:extLst>
            </p:cNvPr>
            <p:cNvSpPr/>
            <p:nvPr/>
          </p:nvSpPr>
          <p:spPr>
            <a:xfrm>
              <a:off x="8148122" y="2556653"/>
              <a:ext cx="245226" cy="25769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920611E-BBE5-44B6-AA96-BFC8EEF4F770}"/>
                </a:ext>
              </a:extLst>
            </p:cNvPr>
            <p:cNvSpPr/>
            <p:nvPr/>
          </p:nvSpPr>
          <p:spPr>
            <a:xfrm>
              <a:off x="8157182" y="2930298"/>
              <a:ext cx="245226" cy="25769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7A80F2D-C892-4312-8A65-10F3B477DCC9}"/>
                </a:ext>
              </a:extLst>
            </p:cNvPr>
            <p:cNvSpPr/>
            <p:nvPr/>
          </p:nvSpPr>
          <p:spPr>
            <a:xfrm>
              <a:off x="8172171" y="3307913"/>
              <a:ext cx="245226" cy="25769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C8A590D-47A9-4166-9F76-3BAD49BC9951}"/>
                </a:ext>
              </a:extLst>
            </p:cNvPr>
            <p:cNvSpPr/>
            <p:nvPr/>
          </p:nvSpPr>
          <p:spPr>
            <a:xfrm>
              <a:off x="8187161" y="3695492"/>
              <a:ext cx="245226" cy="25769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EDF1F25-9F52-42D2-813E-4264AB571D6D}"/>
                </a:ext>
              </a:extLst>
            </p:cNvPr>
            <p:cNvSpPr/>
            <p:nvPr/>
          </p:nvSpPr>
          <p:spPr>
            <a:xfrm>
              <a:off x="8193091" y="4098987"/>
              <a:ext cx="245226" cy="25769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1527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E=PPT-Template-2019" id="{A7E8624A-4572-4213-A695-23FF1DCACA69}" vid="{21F08CFD-6947-445A-9300-F1623AD23E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F8C91AD7FBD842BBC8D09C8AE7A0D9" ma:contentTypeVersion="11" ma:contentTypeDescription="Create a new document." ma:contentTypeScope="" ma:versionID="673666d0efa1054fa301331e0b91d772">
  <xsd:schema xmlns:xsd="http://www.w3.org/2001/XMLSchema" xmlns:xs="http://www.w3.org/2001/XMLSchema" xmlns:p="http://schemas.microsoft.com/office/2006/metadata/properties" xmlns:ns2="fe9349aa-2a7b-4b0f-953a-e4785b95af91" xmlns:ns3="d66c9721-97da-4702-b7dc-01ad0aa0659e" targetNamespace="http://schemas.microsoft.com/office/2006/metadata/properties" ma:root="true" ma:fieldsID="47d80f9498f40411369a4404b97ae593" ns2:_="" ns3:_="">
    <xsd:import namespace="fe9349aa-2a7b-4b0f-953a-e4785b95af91"/>
    <xsd:import namespace="d66c9721-97da-4702-b7dc-01ad0aa065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9349aa-2a7b-4b0f-953a-e4785b95af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6c9721-97da-4702-b7dc-01ad0aa0659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408BAD-381E-4B47-8EF7-DFD947A93931}">
  <ds:schemaRefs>
    <ds:schemaRef ds:uri="d66c9721-97da-4702-b7dc-01ad0aa0659e"/>
    <ds:schemaRef ds:uri="fe9349aa-2a7b-4b0f-953a-e4785b95af9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CB0D16F-EFC1-447F-BABE-F87D3C9D3E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306157-9F50-4E60-998B-BEDEA3943498}">
  <ds:schemaRefs>
    <ds:schemaRef ds:uri="d66c9721-97da-4702-b7dc-01ad0aa0659e"/>
    <ds:schemaRef ds:uri="fe9349aa-2a7b-4b0f-953a-e4785b95af9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1216</TotalTime>
  <Words>256</Words>
  <Application>Microsoft Office PowerPoint</Application>
  <PresentationFormat>On-screen Show (16:9)</PresentationFormat>
  <Paragraphs>71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Acumin Pro Condensed Light</vt:lpstr>
      <vt:lpstr>Acumin Pro ExtraCondensed Med</vt:lpstr>
      <vt:lpstr>Acumin Pro ExtraCondensed Smbd</vt:lpstr>
      <vt:lpstr>Arial</vt:lpstr>
      <vt:lpstr>Calibri</vt:lpstr>
      <vt:lpstr>Courier New</vt:lpstr>
      <vt:lpstr>Myriad Pro</vt:lpstr>
      <vt:lpstr>Myriad Pro Cond</vt:lpstr>
      <vt:lpstr>Wingdings</vt:lpstr>
      <vt:lpstr>1_Custom Design</vt:lpstr>
      <vt:lpstr>Teaching Mechatronics in High Schools</vt:lpstr>
      <vt:lpstr>Session Facilitators:  Dan Davidchik &amp; Jared Pettit</vt:lpstr>
      <vt:lpstr>Session Objectives:</vt:lpstr>
      <vt:lpstr>Mechatronics is…</vt:lpstr>
      <vt:lpstr>From the college to the high school classroom</vt:lpstr>
      <vt:lpstr>Concepts of Electronics I – hands-on trainer </vt:lpstr>
      <vt:lpstr>Introduction to Instrumentation – hands-on trainer </vt:lpstr>
      <vt:lpstr>Open Educational Resources</vt:lpstr>
      <vt:lpstr>Nebraska High Schools “piloting” Mechatronics</vt:lpstr>
      <vt:lpstr>Discussion of STEM connections</vt:lpstr>
      <vt:lpstr>Discussion on Building STEM in your school</vt:lpstr>
      <vt:lpstr>Questions / Comments</vt:lpstr>
      <vt:lpstr>Contact Information</vt:lpstr>
      <vt:lpstr>PowerPoint Presentation</vt:lpstr>
    </vt:vector>
  </TitlesOfParts>
  <Company>Nebraska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Fitzler, Rachel</dc:creator>
  <cp:lastModifiedBy>Daniel Davidchik</cp:lastModifiedBy>
  <cp:revision>70</cp:revision>
  <cp:lastPrinted>2018-06-04T23:40:59Z</cp:lastPrinted>
  <dcterms:created xsi:type="dcterms:W3CDTF">2017-10-04T18:45:05Z</dcterms:created>
  <dcterms:modified xsi:type="dcterms:W3CDTF">2021-05-21T19:47:41Z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0x0101006FF8C91AD7FBD842BBC8D09C8AE7A0D9</vt:lpwstr>
  </property>
  <property fmtid="{D5CDD505-2E9C-101B-9397-08002B2CF9AE}" pid="3" name="ArticulateGUID">
    <vt:lpwstr>D1439F7F-A7D9-4D21-B39D-07166B8F3FA5</vt:lpwstr>
  </property>
  <property fmtid="{D5CDD505-2E9C-101B-9397-08002B2CF9AE}" pid="4" name="ArticulatePath">
    <vt:lpwstr>https://needucation.sharepoint.com/sites/msteams_0e14ff/Shared Documents/Marketing and Communication/PowerPoints/CTE-PPT-Template-1-2020</vt:lpwstr>
  </property>
</Properties>
</file>