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1"/>
  </p:notesMasterIdLst>
  <p:handoutMasterIdLst>
    <p:handoutMasterId r:id="rId22"/>
  </p:handoutMasterIdLst>
  <p:sldIdLst>
    <p:sldId id="260" r:id="rId5"/>
    <p:sldId id="271" r:id="rId6"/>
    <p:sldId id="262" r:id="rId7"/>
    <p:sldId id="263" r:id="rId8"/>
    <p:sldId id="264" r:id="rId9"/>
    <p:sldId id="275" r:id="rId10"/>
    <p:sldId id="276" r:id="rId11"/>
    <p:sldId id="277" r:id="rId12"/>
    <p:sldId id="278" r:id="rId13"/>
    <p:sldId id="279" r:id="rId14"/>
    <p:sldId id="280" r:id="rId15"/>
    <p:sldId id="281" r:id="rId16"/>
    <p:sldId id="270" r:id="rId17"/>
    <p:sldId id="272" r:id="rId18"/>
    <p:sldId id="266" r:id="rId19"/>
    <p:sldId id="261" r:id="rId20"/>
  </p:sldIdLst>
  <p:sldSz cx="9144000" cy="5143500" type="screen16x9"/>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7"/>
    <a:srgbClr val="EE7421"/>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
    <p:restoredTop sz="94694"/>
  </p:normalViewPr>
  <p:slideViewPr>
    <p:cSldViewPr snapToGrid="0">
      <p:cViewPr>
        <p:scale>
          <a:sx n="140" d="100"/>
          <a:sy n="140" d="100"/>
        </p:scale>
        <p:origin x="498"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F5345-4745-44C2-8DB9-FD5416F8D3E8}" type="datetimeFigureOut">
              <a:rPr lang="en-US" smtClean="0"/>
              <a:t>5/19/2021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070D2-54DE-49B7-8FE8-10671CF626AF}" type="slidenum">
              <a:rPr lang="en-US" smtClean="0"/>
              <a:t>‹#›</a:t>
            </a:fld>
            <a:endParaRPr lang="en-US"/>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DE7A4-A65E-D74C-97E0-C1E4FB4F90EA}"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D33F-C6B3-924B-A5FB-43D2B829FDCC}" type="slidenum">
              <a:rPr lang="en-US" smtClean="0"/>
              <a:t>‹#›</a:t>
            </a:fld>
            <a:endParaRPr lang="en-US"/>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019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02001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45F1C0FF-1481-8C4C-8F29-B3E00629659A}"/>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132411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A441B1A-2AB1-E448-BF43-07304FDE0682}"/>
              </a:ext>
            </a:extLst>
          </p:cNvPr>
          <p:cNvSpPr>
            <a:spLocks noGrp="1"/>
          </p:cNvSpPr>
          <p:nvPr>
            <p:ph type="title" hasCustomPrompt="1"/>
          </p:nvPr>
        </p:nvSpPr>
        <p:spPr>
          <a:xfrm>
            <a:off x="221065" y="524696"/>
            <a:ext cx="8681635" cy="508539"/>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5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8" name="Title 1">
            <a:extLst>
              <a:ext uri="{FF2B5EF4-FFF2-40B4-BE49-F238E27FC236}">
                <a16:creationId xmlns:a16="http://schemas.microsoft.com/office/drawing/2014/main" id="{BA9042A5-E45E-0E46-8B6B-7D10AC3FB76E}"/>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6465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6" name="Title 1">
            <a:extLst>
              <a:ext uri="{FF2B5EF4-FFF2-40B4-BE49-F238E27FC236}">
                <a16:creationId xmlns:a16="http://schemas.microsoft.com/office/drawing/2014/main" id="{7428BB69-637B-5E44-847C-1232C5C390A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rgbClr val="EE742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32535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a:p>
        </p:txBody>
      </p:sp>
    </p:spTree>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Ls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E1AE2-5191-5F47-805D-D5482E9C8914}"/>
              </a:ext>
            </a:extLst>
          </p:cNvPr>
          <p:cNvSpPr>
            <a:spLocks noGrp="1"/>
          </p:cNvSpPr>
          <p:nvPr>
            <p:ph type="ctrTitle"/>
          </p:nvPr>
        </p:nvSpPr>
        <p:spPr>
          <a:xfrm>
            <a:off x="2616200" y="2755901"/>
            <a:ext cx="6052312" cy="964292"/>
          </a:xfrm>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Opening Minds and Sharing Ideas: How to teach the importance of social capital.</a:t>
            </a:r>
          </a:p>
        </p:txBody>
      </p:sp>
      <p:sp>
        <p:nvSpPr>
          <p:cNvPr id="5" name="Subtitle 4">
            <a:extLst>
              <a:ext uri="{FF2B5EF4-FFF2-40B4-BE49-F238E27FC236}">
                <a16:creationId xmlns:a16="http://schemas.microsoft.com/office/drawing/2014/main" id="{78DD9CA7-0491-F444-BE21-A63D606B3AA1}"/>
              </a:ext>
            </a:extLst>
          </p:cNvPr>
          <p:cNvSpPr>
            <a:spLocks noGrp="1"/>
          </p:cNvSpPr>
          <p:nvPr>
            <p:ph type="subTitle" idx="1"/>
          </p:nvPr>
        </p:nvSpPr>
        <p:spPr>
          <a:xfrm>
            <a:off x="2907791" y="3754737"/>
            <a:ext cx="5929081" cy="705581"/>
          </a:xfrm>
        </p:spPr>
        <p:txBody>
          <a:bodyPr>
            <a:normAutofit fontScale="92500" lnSpcReduction="10000"/>
          </a:bodyPr>
          <a:lstStyle/>
          <a:p>
            <a:r>
              <a:rPr lang="en-US" dirty="0"/>
              <a:t>Center for Entrepreneurship and Rural Development</a:t>
            </a:r>
          </a:p>
          <a:p>
            <a:r>
              <a:rPr lang="en-US" dirty="0"/>
              <a:t>University of Nebraska at Kearney</a:t>
            </a:r>
          </a:p>
        </p:txBody>
      </p:sp>
    </p:spTree>
    <p:custDataLst>
      <p:tags r:id="rId1"/>
    </p:custDataLst>
    <p:extLst>
      <p:ext uri="{BB962C8B-B14F-4D97-AF65-F5344CB8AC3E}">
        <p14:creationId xmlns:p14="http://schemas.microsoft.com/office/powerpoint/2010/main" val="90004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normAutofit/>
          </a:bodyPr>
          <a:lstStyle/>
          <a:p>
            <a:pPr lvl="1"/>
            <a:r>
              <a:rPr lang="en-US" dirty="0"/>
              <a:t>Each group member will list five people they would like to learn from about this idea</a:t>
            </a:r>
          </a:p>
          <a:p>
            <a:pPr lvl="2"/>
            <a:r>
              <a:rPr lang="en-US" dirty="0"/>
              <a:t>Someone who knows a lot about it</a:t>
            </a:r>
          </a:p>
          <a:p>
            <a:pPr lvl="2"/>
            <a:r>
              <a:rPr lang="en-US" dirty="0"/>
              <a:t>Someone with a different perspective</a:t>
            </a:r>
          </a:p>
          <a:p>
            <a:pPr lvl="2"/>
            <a:r>
              <a:rPr lang="en-US" dirty="0"/>
              <a:t>Someone they respect and know</a:t>
            </a:r>
          </a:p>
          <a:p>
            <a:pPr lvl="2"/>
            <a:r>
              <a:rPr lang="en-US" dirty="0"/>
              <a:t>Someone who is a potential customer, end user, or experiences the same challenge</a:t>
            </a:r>
          </a:p>
          <a:p>
            <a:pPr lvl="1"/>
            <a:r>
              <a:rPr lang="en-US" dirty="0"/>
              <a:t>Students will reach out to at least three of the five people</a:t>
            </a:r>
          </a:p>
          <a:p>
            <a:pPr lvl="2"/>
            <a:r>
              <a:rPr lang="en-US" dirty="0"/>
              <a:t>Document what they learn</a:t>
            </a:r>
          </a:p>
          <a:p>
            <a:pPr lvl="2"/>
            <a:r>
              <a:rPr lang="en-US" dirty="0"/>
              <a:t>Share with each other</a:t>
            </a:r>
          </a:p>
          <a:p>
            <a:pPr lvl="3"/>
            <a:r>
              <a:rPr lang="en-US" dirty="0"/>
              <a:t>Utilize technology like Google Docs</a:t>
            </a:r>
          </a:p>
          <a:p>
            <a:pPr lvl="2"/>
            <a:r>
              <a:rPr lang="en-US" dirty="0"/>
              <a:t>Connect with these people on social media</a:t>
            </a:r>
          </a:p>
          <a:p>
            <a:pPr lvl="2"/>
            <a:endParaRPr lang="en-US" dirty="0"/>
          </a:p>
          <a:p>
            <a:pPr lvl="1"/>
            <a:endParaRPr lang="en-US" dirty="0"/>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Autofit/>
          </a:bodyPr>
          <a:lstStyle/>
          <a:p>
            <a:r>
              <a:rPr lang="en-US" sz="2900" dirty="0"/>
              <a:t>Step 5: Build the network</a:t>
            </a:r>
            <a:br>
              <a:rPr lang="en-US" sz="2000" dirty="0"/>
            </a:br>
            <a:endParaRPr lang="en-US" sz="2000" dirty="0"/>
          </a:p>
        </p:txBody>
      </p:sp>
    </p:spTree>
    <p:extLst>
      <p:ext uri="{BB962C8B-B14F-4D97-AF65-F5344CB8AC3E}">
        <p14:creationId xmlns:p14="http://schemas.microsoft.com/office/powerpoint/2010/main" val="404951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normAutofit/>
          </a:bodyPr>
          <a:lstStyle/>
          <a:p>
            <a:pPr lvl="1"/>
            <a:r>
              <a:rPr lang="en-US" sz="1800" dirty="0"/>
              <a:t>Use mindful listening</a:t>
            </a:r>
          </a:p>
          <a:p>
            <a:pPr lvl="2"/>
            <a:r>
              <a:rPr lang="en-US" sz="1650" dirty="0"/>
              <a:t>No distractions, good eye contact, validation through body language</a:t>
            </a:r>
          </a:p>
          <a:p>
            <a:pPr lvl="1"/>
            <a:r>
              <a:rPr lang="en-US" sz="1800" dirty="0"/>
              <a:t>Respect each others' ideas</a:t>
            </a:r>
          </a:p>
          <a:p>
            <a:pPr lvl="1"/>
            <a:r>
              <a:rPr lang="en-US" sz="1800" dirty="0"/>
              <a:t>Listen</a:t>
            </a:r>
          </a:p>
          <a:p>
            <a:pPr lvl="1"/>
            <a:r>
              <a:rPr lang="en-US" sz="1800" dirty="0"/>
              <a:t>Ask questions</a:t>
            </a:r>
          </a:p>
          <a:p>
            <a:pPr lvl="2"/>
            <a:r>
              <a:rPr lang="en-US" sz="1650" dirty="0"/>
              <a:t>Socratic method</a:t>
            </a:r>
          </a:p>
          <a:p>
            <a:pPr lvl="1"/>
            <a:r>
              <a:rPr lang="en-US" sz="1800" dirty="0"/>
              <a:t>Come to a consensus</a:t>
            </a:r>
          </a:p>
          <a:p>
            <a:pPr lvl="2"/>
            <a:r>
              <a:rPr lang="en-US" sz="1650" dirty="0"/>
              <a:t>Students decide which solution to move forward with</a:t>
            </a:r>
          </a:p>
          <a:p>
            <a:pPr lvl="1"/>
            <a:r>
              <a:rPr lang="en-US" sz="1800" dirty="0"/>
              <a:t>Students share their solutions to their challenge to the rest of the class</a:t>
            </a:r>
          </a:p>
          <a:p>
            <a:pPr lvl="1"/>
            <a:r>
              <a:rPr lang="en-US" sz="1800" dirty="0"/>
              <a:t>The connection made when you share success with others</a:t>
            </a:r>
            <a:endParaRPr lang="en-US" dirty="0"/>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Autofit/>
          </a:bodyPr>
          <a:lstStyle/>
          <a:p>
            <a:r>
              <a:rPr lang="en-US" sz="2900" dirty="0"/>
              <a:t>Step 6: Ready, set, solve…</a:t>
            </a:r>
            <a:br>
              <a:rPr lang="en-US" sz="2900" dirty="0"/>
            </a:br>
            <a:br>
              <a:rPr lang="en-US" sz="2000" dirty="0"/>
            </a:br>
            <a:endParaRPr lang="en-US" sz="2000" dirty="0"/>
          </a:p>
        </p:txBody>
      </p:sp>
    </p:spTree>
    <p:extLst>
      <p:ext uri="{BB962C8B-B14F-4D97-AF65-F5344CB8AC3E}">
        <p14:creationId xmlns:p14="http://schemas.microsoft.com/office/powerpoint/2010/main" val="563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normAutofit/>
          </a:bodyPr>
          <a:lstStyle/>
          <a:p>
            <a:r>
              <a:rPr lang="en-US" sz="2000" dirty="0"/>
              <a:t>Have students and instructors from different classes view the final presentations</a:t>
            </a:r>
          </a:p>
          <a:p>
            <a:r>
              <a:rPr lang="en-US" sz="2000" dirty="0"/>
              <a:t>This can be a recorded video or live presentation</a:t>
            </a:r>
          </a:p>
          <a:p>
            <a:r>
              <a:rPr lang="en-US" sz="2000" dirty="0"/>
              <a:t>Viewers could have fake money to invest in the best solutions</a:t>
            </a:r>
          </a:p>
          <a:p>
            <a:r>
              <a:rPr lang="en-US" sz="2000" dirty="0"/>
              <a:t>This can be competitive or not based on the students’ response to that</a:t>
            </a:r>
          </a:p>
          <a:p>
            <a:r>
              <a:rPr lang="en-US" sz="2000" dirty="0"/>
              <a:t>Identify competitions for students to participate in</a:t>
            </a:r>
          </a:p>
          <a:p>
            <a:pPr lvl="1"/>
            <a:r>
              <a:rPr lang="en-US" sz="1850" dirty="0"/>
              <a:t>Big Idea Nebraska- High School!</a:t>
            </a:r>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Autofit/>
          </a:bodyPr>
          <a:lstStyle/>
          <a:p>
            <a:r>
              <a:rPr lang="en-US" sz="2900" dirty="0"/>
              <a:t>Step 7: The pitch</a:t>
            </a:r>
            <a:endParaRPr lang="en-US" sz="2000" dirty="0"/>
          </a:p>
        </p:txBody>
      </p:sp>
    </p:spTree>
    <p:extLst>
      <p:ext uri="{BB962C8B-B14F-4D97-AF65-F5344CB8AC3E}">
        <p14:creationId xmlns:p14="http://schemas.microsoft.com/office/powerpoint/2010/main" val="64694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9B0AE16-9AB5-8A47-AC9F-358844E65DBC}"/>
              </a:ext>
            </a:extLst>
          </p:cNvPr>
          <p:cNvSpPr>
            <a:spLocks noGrp="1"/>
          </p:cNvSpPr>
          <p:nvPr>
            <p:ph sz="half" idx="1"/>
          </p:nvPr>
        </p:nvSpPr>
        <p:spPr/>
        <p:txBody>
          <a:bodyPr>
            <a:normAutofit lnSpcReduction="10000"/>
          </a:bodyPr>
          <a:lstStyle/>
          <a:p>
            <a:r>
              <a:rPr lang="en-US" dirty="0"/>
              <a:t>Remember:</a:t>
            </a:r>
          </a:p>
          <a:p>
            <a:pPr lvl="1"/>
            <a:r>
              <a:rPr lang="en-US" dirty="0"/>
              <a:t>You are a guide</a:t>
            </a:r>
          </a:p>
          <a:p>
            <a:pPr lvl="1"/>
            <a:r>
              <a:rPr lang="en-US" dirty="0"/>
              <a:t>Restrictions will strain creativity</a:t>
            </a:r>
          </a:p>
          <a:p>
            <a:pPr lvl="1"/>
            <a:r>
              <a:rPr lang="en-US" dirty="0"/>
              <a:t>Don’t give them the answer you think is correct</a:t>
            </a:r>
          </a:p>
          <a:p>
            <a:pPr lvl="1"/>
            <a:r>
              <a:rPr lang="en-US" dirty="0"/>
              <a:t>Have an open mind</a:t>
            </a:r>
          </a:p>
          <a:p>
            <a:pPr lvl="1"/>
            <a:r>
              <a:rPr lang="en-US" dirty="0"/>
              <a:t>Connect students with resources</a:t>
            </a:r>
          </a:p>
          <a:p>
            <a:r>
              <a:rPr lang="en-US" dirty="0"/>
              <a:t>Tools:</a:t>
            </a:r>
          </a:p>
          <a:p>
            <a:pPr lvl="1"/>
            <a:r>
              <a:rPr lang="en-US" dirty="0"/>
              <a:t>Find a way to measure growth with pre/post assessments and reflection</a:t>
            </a:r>
          </a:p>
          <a:p>
            <a:pPr lvl="1"/>
            <a:r>
              <a:rPr lang="en-US" dirty="0"/>
              <a:t>Provide worksheets to guide students throughout the process</a:t>
            </a:r>
          </a:p>
          <a:p>
            <a:pPr lvl="1"/>
            <a:r>
              <a:rPr lang="en-US" dirty="0"/>
              <a:t>Materials for prototyping and creativity</a:t>
            </a:r>
          </a:p>
          <a:p>
            <a:endParaRPr lang="en-US" dirty="0"/>
          </a:p>
        </p:txBody>
      </p:sp>
      <p:sp>
        <p:nvSpPr>
          <p:cNvPr id="7" name="Content Placeholder 6">
            <a:extLst>
              <a:ext uri="{FF2B5EF4-FFF2-40B4-BE49-F238E27FC236}">
                <a16:creationId xmlns:a16="http://schemas.microsoft.com/office/drawing/2014/main" id="{A229ADB3-E64E-624D-939D-60B04A82CCE7}"/>
              </a:ext>
            </a:extLst>
          </p:cNvPr>
          <p:cNvSpPr>
            <a:spLocks noGrp="1"/>
          </p:cNvSpPr>
          <p:nvPr>
            <p:ph sz="half" idx="2"/>
          </p:nvPr>
        </p:nvSpPr>
        <p:spPr/>
        <p:txBody>
          <a:bodyPr/>
          <a:lstStyle/>
          <a:p>
            <a:r>
              <a:rPr lang="en-US" dirty="0"/>
              <a:t>Questions to ask:</a:t>
            </a:r>
          </a:p>
          <a:p>
            <a:pPr lvl="1"/>
            <a:r>
              <a:rPr lang="en-US" dirty="0"/>
              <a:t>What’s the most important part of your solution?</a:t>
            </a:r>
          </a:p>
          <a:p>
            <a:pPr lvl="1"/>
            <a:r>
              <a:rPr lang="en-US" dirty="0"/>
              <a:t>How many other people experience this challenge?</a:t>
            </a:r>
          </a:p>
          <a:p>
            <a:pPr lvl="1"/>
            <a:r>
              <a:rPr lang="en-US" dirty="0"/>
              <a:t>How can you think outside the box?</a:t>
            </a:r>
          </a:p>
          <a:p>
            <a:pPr lvl="1"/>
            <a:r>
              <a:rPr lang="en-US" dirty="0"/>
              <a:t>Who are the outliers?</a:t>
            </a:r>
          </a:p>
          <a:p>
            <a:pPr lvl="1"/>
            <a:r>
              <a:rPr lang="en-US" dirty="0"/>
              <a:t>When do you know you have solved the challenge?</a:t>
            </a:r>
          </a:p>
          <a:p>
            <a:pPr lvl="1"/>
            <a:r>
              <a:rPr lang="en-US" dirty="0"/>
              <a:t>Who else needs to be involved?</a:t>
            </a:r>
          </a:p>
          <a:p>
            <a:r>
              <a:rPr lang="en-US" dirty="0"/>
              <a:t>Timeline:</a:t>
            </a:r>
          </a:p>
          <a:p>
            <a:pPr lvl="1"/>
            <a:r>
              <a:rPr lang="en-US" dirty="0"/>
              <a:t>The steps can be shortened to fit your class schedule</a:t>
            </a:r>
          </a:p>
        </p:txBody>
      </p:sp>
      <p:sp>
        <p:nvSpPr>
          <p:cNvPr id="5" name="Title 4">
            <a:extLst>
              <a:ext uri="{FF2B5EF4-FFF2-40B4-BE49-F238E27FC236}">
                <a16:creationId xmlns:a16="http://schemas.microsoft.com/office/drawing/2014/main" id="{AFDDFF37-C9DC-3749-A9DE-D08675B96AD7}"/>
              </a:ext>
            </a:extLst>
          </p:cNvPr>
          <p:cNvSpPr>
            <a:spLocks noGrp="1"/>
          </p:cNvSpPr>
          <p:nvPr>
            <p:ph type="title"/>
          </p:nvPr>
        </p:nvSpPr>
        <p:spPr/>
        <p:txBody>
          <a:bodyPr>
            <a:normAutofit fontScale="90000"/>
          </a:bodyPr>
          <a:lstStyle/>
          <a:p>
            <a:r>
              <a:rPr lang="en-US" dirty="0"/>
              <a:t>Instructor Tips</a:t>
            </a:r>
          </a:p>
        </p:txBody>
      </p:sp>
    </p:spTree>
    <p:extLst>
      <p:ext uri="{BB962C8B-B14F-4D97-AF65-F5344CB8AC3E}">
        <p14:creationId xmlns:p14="http://schemas.microsoft.com/office/powerpoint/2010/main" val="2868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6465C-7192-6545-AFAD-46064108C088}"/>
              </a:ext>
            </a:extLst>
          </p:cNvPr>
          <p:cNvSpPr>
            <a:spLocks noGrp="1"/>
          </p:cNvSpPr>
          <p:nvPr>
            <p:ph type="body" sz="quarter" idx="11"/>
          </p:nvPr>
        </p:nvSpPr>
        <p:spPr>
          <a:xfrm>
            <a:off x="1821820" y="1444891"/>
            <a:ext cx="7080879" cy="3120759"/>
          </a:xfrm>
        </p:spPr>
        <p:txBody>
          <a:bodyPr>
            <a:normAutofit/>
          </a:bodyPr>
          <a:lstStyle/>
          <a:p>
            <a:r>
              <a:rPr lang="en-US" sz="8000" dirty="0"/>
              <a:t>Questions?</a:t>
            </a:r>
          </a:p>
        </p:txBody>
      </p:sp>
    </p:spTree>
    <p:extLst>
      <p:ext uri="{BB962C8B-B14F-4D97-AF65-F5344CB8AC3E}">
        <p14:creationId xmlns:p14="http://schemas.microsoft.com/office/powerpoint/2010/main" val="413711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C37A-A71F-5445-963E-203A408AE247}"/>
              </a:ext>
            </a:extLst>
          </p:cNvPr>
          <p:cNvSpPr>
            <a:spLocks noGrp="1"/>
          </p:cNvSpPr>
          <p:nvPr>
            <p:ph type="title"/>
          </p:nvPr>
        </p:nvSpPr>
        <p:spPr/>
        <p:txBody>
          <a:bodyPr>
            <a:normAutofit fontScale="90000"/>
          </a:bodyPr>
          <a:lstStyle/>
          <a:p>
            <a:r>
              <a:rPr lang="en-US" dirty="0"/>
              <a:t>Reach out!</a:t>
            </a:r>
          </a:p>
        </p:txBody>
      </p:sp>
      <p:pic>
        <p:nvPicPr>
          <p:cNvPr id="5" name="Picture 4">
            <a:extLst>
              <a:ext uri="{FF2B5EF4-FFF2-40B4-BE49-F238E27FC236}">
                <a16:creationId xmlns:a16="http://schemas.microsoft.com/office/drawing/2014/main" id="{DCDEA20D-2566-4D17-B564-BA3B28C3E97F}"/>
              </a:ext>
            </a:extLst>
          </p:cNvPr>
          <p:cNvPicPr>
            <a:picLocks noChangeAspect="1"/>
          </p:cNvPicPr>
          <p:nvPr/>
        </p:nvPicPr>
        <p:blipFill>
          <a:blip r:embed="rId2"/>
          <a:stretch>
            <a:fillRect/>
          </a:stretch>
        </p:blipFill>
        <p:spPr>
          <a:xfrm>
            <a:off x="221065" y="833819"/>
            <a:ext cx="1101265" cy="686352"/>
          </a:xfrm>
          <a:prstGeom prst="rect">
            <a:avLst/>
          </a:prstGeom>
        </p:spPr>
      </p:pic>
      <p:sp>
        <p:nvSpPr>
          <p:cNvPr id="6" name="TextBox 5">
            <a:extLst>
              <a:ext uri="{FF2B5EF4-FFF2-40B4-BE49-F238E27FC236}">
                <a16:creationId xmlns:a16="http://schemas.microsoft.com/office/drawing/2014/main" id="{DC1645CF-0F59-433A-AF3B-FA12E30EA8D1}"/>
              </a:ext>
            </a:extLst>
          </p:cNvPr>
          <p:cNvSpPr txBox="1"/>
          <p:nvPr/>
        </p:nvSpPr>
        <p:spPr>
          <a:xfrm>
            <a:off x="926341" y="996176"/>
            <a:ext cx="6446520" cy="361637"/>
          </a:xfrm>
          <a:prstGeom prst="rect">
            <a:avLst/>
          </a:prstGeom>
          <a:noFill/>
        </p:spPr>
        <p:txBody>
          <a:bodyPr wrap="square" rtlCol="0">
            <a:spAutoFit/>
          </a:bodyPr>
          <a:lstStyle/>
          <a:p>
            <a:pPr algn="ctr"/>
            <a:r>
              <a:rPr lang="en-US" sz="1750" dirty="0"/>
              <a:t>UNK- Center for Entrepreneurship and Rural Development- CERD</a:t>
            </a:r>
          </a:p>
        </p:txBody>
      </p:sp>
      <p:pic>
        <p:nvPicPr>
          <p:cNvPr id="7" name="Picture 6">
            <a:extLst>
              <a:ext uri="{FF2B5EF4-FFF2-40B4-BE49-F238E27FC236}">
                <a16:creationId xmlns:a16="http://schemas.microsoft.com/office/drawing/2014/main" id="{7E1CC416-ED20-470B-B57C-24EE21D60D49}"/>
              </a:ext>
            </a:extLst>
          </p:cNvPr>
          <p:cNvPicPr>
            <a:picLocks noChangeAspect="1"/>
          </p:cNvPicPr>
          <p:nvPr/>
        </p:nvPicPr>
        <p:blipFill>
          <a:blip r:embed="rId3"/>
          <a:stretch>
            <a:fillRect/>
          </a:stretch>
        </p:blipFill>
        <p:spPr>
          <a:xfrm>
            <a:off x="391358" y="1646269"/>
            <a:ext cx="760676" cy="793749"/>
          </a:xfrm>
          <a:prstGeom prst="rect">
            <a:avLst/>
          </a:prstGeom>
        </p:spPr>
      </p:pic>
      <p:pic>
        <p:nvPicPr>
          <p:cNvPr id="8" name="Picture 7">
            <a:extLst>
              <a:ext uri="{FF2B5EF4-FFF2-40B4-BE49-F238E27FC236}">
                <a16:creationId xmlns:a16="http://schemas.microsoft.com/office/drawing/2014/main" id="{C177072A-1A14-4E53-8A9C-F0B58C9DBA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50" b="89520" l="9091" r="94091">
                        <a14:foregroundMark x1="17727" y1="27074" x2="17727" y2="27074"/>
                        <a14:foregroundMark x1="25909" y1="16594" x2="25909" y2="16594"/>
                        <a14:foregroundMark x1="43636" y1="14410" x2="43636" y2="14410"/>
                        <a14:foregroundMark x1="63636" y1="15284" x2="63636" y2="15284"/>
                        <a14:foregroundMark x1="72727" y1="17904" x2="72727" y2="17904"/>
                        <a14:foregroundMark x1="88636" y1="34061" x2="88636" y2="34061"/>
                        <a14:foregroundMark x1="88636" y1="51092" x2="88636" y2="51092"/>
                        <a14:foregroundMark x1="88674" y1="51965" x2="89091" y2="61572"/>
                        <a14:foregroundMark x1="88636" y1="51092" x2="88674" y2="51965"/>
                        <a14:foregroundMark x1="89091" y1="61572" x2="17727" y2="23581"/>
                        <a14:foregroundMark x1="25260" y1="36681" x2="53636" y2="86026"/>
                        <a14:foregroundMark x1="17727" y1="23581" x2="25260" y2="36681"/>
                        <a14:foregroundMark x1="53636" y1="86026" x2="87727" y2="57642"/>
                        <a14:foregroundMark x1="39091" y1="74672" x2="15909" y2="72052"/>
                        <a14:foregroundMark x1="42727" y1="80349" x2="39545" y2="87336"/>
                        <a14:foregroundMark x1="56818" y1="85590" x2="88182" y2="60262"/>
                        <a14:foregroundMark x1="86757" y1="51965" x2="56364" y2="4367"/>
                        <a14:foregroundMark x1="89545" y1="56332" x2="86757" y2="51965"/>
                        <a14:foregroundMark x1="21382" y1="36681" x2="9091" y2="48035"/>
                        <a14:foregroundMark x1="56364" y1="4367" x2="21382" y2="36681"/>
                        <a14:foregroundMark x1="9091" y1="48035" x2="17273" y2="71616"/>
                        <a14:foregroundMark x1="22472" y1="36681" x2="46818" y2="5677"/>
                        <a14:foregroundMark x1="7727" y1="55459" x2="22472" y2="36681"/>
                        <a14:foregroundMark x1="93216" y1="51965" x2="94091" y2="52838"/>
                        <a14:foregroundMark x1="46818" y1="5677" x2="93216" y2="51965"/>
                        <a14:foregroundMark x1="92637" y1="51965" x2="28636" y2="13537"/>
                        <a14:foregroundMark x1="94091" y1="52838" x2="92637" y2="51965"/>
                        <a14:foregroundMark x1="15325" y1="49345" x2="15000" y2="50218"/>
                        <a14:foregroundMark x1="20033" y1="36681" x2="15325" y2="49345"/>
                        <a14:foregroundMark x1="28636" y1="13537" x2="20033" y2="36681"/>
                        <a14:foregroundMark x1="28636" y1="49345" x2="60000" y2="64629"/>
                        <a14:foregroundMark x1="21818" y1="50218" x2="25000" y2="65939"/>
                        <a14:foregroundMark x1="21364" y1="49782" x2="21364" y2="49782"/>
                        <a14:foregroundMark x1="21364" y1="37555" x2="21364" y2="37555"/>
                        <a14:foregroundMark x1="57273" y1="57642" x2="67727" y2="57642"/>
                        <a14:foregroundMark x1="36364" y1="6550" x2="59091" y2="6987"/>
                        <a14:backgroundMark x1="13182" y1="11354" x2="13182" y2="11354"/>
                        <a14:backgroundMark x1="13636" y1="3930" x2="13636" y2="3930"/>
                        <a14:backgroundMark x1="9545" y1="13974" x2="9545" y2="13974"/>
                        <a14:backgroundMark x1="5455" y1="24891" x2="5455" y2="24891"/>
                        <a14:backgroundMark x1="2727" y1="71616" x2="2727" y2="75546"/>
                        <a14:backgroundMark x1="7727" y1="94323" x2="7727" y2="94323"/>
                        <a14:backgroundMark x1="20000" y1="91266" x2="20000" y2="91266"/>
                        <a14:backgroundMark x1="84545" y1="96070" x2="84545" y2="96070"/>
                        <a14:backgroundMark x1="21364" y1="49345" x2="21364" y2="49345"/>
                        <a14:backgroundMark x1="22273" y1="36681" x2="22273" y2="36681"/>
                        <a14:backgroundMark x1="22273" y1="36681" x2="22273" y2="36681"/>
                        <a14:backgroundMark x1="22273" y1="36681" x2="22273" y2="36681"/>
                        <a14:backgroundMark x1="22273" y1="36681" x2="22273" y2="36681"/>
                        <a14:backgroundMark x1="22273" y1="36681" x2="22273" y2="36681"/>
                        <a14:backgroundMark x1="22273" y1="36681" x2="22273" y2="36681"/>
                        <a14:backgroundMark x1="22273" y1="36681" x2="22273" y2="36681"/>
                        <a14:backgroundMark x1="22273" y1="36681" x2="22273" y2="36681"/>
                        <a14:backgroundMark x1="22273" y1="36681" x2="22273" y2="36681"/>
                        <a14:backgroundMark x1="22273" y1="36681" x2="22273" y2="36681"/>
                        <a14:backgroundMark x1="94091" y1="51965" x2="94091" y2="51965"/>
                      </a14:backgroundRemoval>
                    </a14:imgEffect>
                  </a14:imgLayer>
                </a14:imgProps>
              </a:ext>
            </a:extLst>
          </a:blip>
          <a:stretch>
            <a:fillRect/>
          </a:stretch>
        </p:blipFill>
        <p:spPr>
          <a:xfrm>
            <a:off x="389479" y="2440018"/>
            <a:ext cx="762555" cy="793750"/>
          </a:xfrm>
          <a:prstGeom prst="rect">
            <a:avLst/>
          </a:prstGeom>
        </p:spPr>
      </p:pic>
      <p:sp>
        <p:nvSpPr>
          <p:cNvPr id="10" name="TextBox 9">
            <a:extLst>
              <a:ext uri="{FF2B5EF4-FFF2-40B4-BE49-F238E27FC236}">
                <a16:creationId xmlns:a16="http://schemas.microsoft.com/office/drawing/2014/main" id="{7830B92F-D958-4664-A98A-AEBA1E5AC921}"/>
              </a:ext>
            </a:extLst>
          </p:cNvPr>
          <p:cNvSpPr txBox="1"/>
          <p:nvPr/>
        </p:nvSpPr>
        <p:spPr>
          <a:xfrm>
            <a:off x="1152033" y="1848254"/>
            <a:ext cx="6220828" cy="361637"/>
          </a:xfrm>
          <a:prstGeom prst="rect">
            <a:avLst/>
          </a:prstGeom>
          <a:noFill/>
        </p:spPr>
        <p:txBody>
          <a:bodyPr wrap="square" rtlCol="0">
            <a:spAutoFit/>
          </a:bodyPr>
          <a:lstStyle/>
          <a:p>
            <a:r>
              <a:rPr lang="en-US" sz="1750" dirty="0"/>
              <a:t>tschaunerle@unk.edu</a:t>
            </a:r>
          </a:p>
        </p:txBody>
      </p:sp>
      <p:sp>
        <p:nvSpPr>
          <p:cNvPr id="11" name="TextBox 10">
            <a:extLst>
              <a:ext uri="{FF2B5EF4-FFF2-40B4-BE49-F238E27FC236}">
                <a16:creationId xmlns:a16="http://schemas.microsoft.com/office/drawing/2014/main" id="{03FE6A45-1F77-434B-84C4-83C8069694C1}"/>
              </a:ext>
            </a:extLst>
          </p:cNvPr>
          <p:cNvSpPr txBox="1"/>
          <p:nvPr/>
        </p:nvSpPr>
        <p:spPr>
          <a:xfrm>
            <a:off x="1152033" y="2604390"/>
            <a:ext cx="6220827" cy="361637"/>
          </a:xfrm>
          <a:prstGeom prst="rect">
            <a:avLst/>
          </a:prstGeom>
          <a:noFill/>
        </p:spPr>
        <p:txBody>
          <a:bodyPr wrap="square" rtlCol="0">
            <a:spAutoFit/>
          </a:bodyPr>
          <a:lstStyle/>
          <a:p>
            <a:r>
              <a:rPr lang="en-US" sz="1750" dirty="0"/>
              <a:t>hoffmanal2@unk.edu</a:t>
            </a:r>
          </a:p>
        </p:txBody>
      </p:sp>
      <p:pic>
        <p:nvPicPr>
          <p:cNvPr id="12" name="Picture 11">
            <a:extLst>
              <a:ext uri="{FF2B5EF4-FFF2-40B4-BE49-F238E27FC236}">
                <a16:creationId xmlns:a16="http://schemas.microsoft.com/office/drawing/2014/main" id="{EAF9B682-4934-449E-853D-AC3C86C261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5769" y1="65000" x2="31923" y2="57143"/>
                        <a14:foregroundMark x1="31923" y1="57143" x2="30385" y2="28214"/>
                        <a14:foregroundMark x1="30385" y1="28214" x2="47692" y2="25000"/>
                        <a14:foregroundMark x1="35000" y1="34286" x2="27692" y2="52143"/>
                        <a14:foregroundMark x1="27692" y1="52143" x2="45000" y2="64643"/>
                        <a14:foregroundMark x1="45000" y1="64643" x2="54231" y2="66071"/>
                        <a14:foregroundMark x1="44615" y1="30357" x2="44615" y2="30357"/>
                        <a14:foregroundMark x1="50385" y1="26429" x2="61154" y2="46071"/>
                        <a14:foregroundMark x1="61154" y1="46071" x2="61154" y2="48929"/>
                        <a14:foregroundMark x1="72308" y1="47857" x2="26923" y2="46429"/>
                        <a14:foregroundMark x1="26923" y1="46429" x2="43846" y2="28571"/>
                        <a14:foregroundMark x1="43846" y1="28571" x2="68846" y2="33571"/>
                        <a14:foregroundMark x1="68846" y1="33571" x2="69231" y2="51786"/>
                        <a14:foregroundMark x1="69231" y1="51786" x2="61154" y2="35000"/>
                        <a14:foregroundMark x1="61154" y1="35000" x2="38462" y2="41429"/>
                        <a14:foregroundMark x1="38462" y1="41429" x2="42692" y2="59286"/>
                        <a14:foregroundMark x1="42692" y1="59286" x2="29231" y2="47143"/>
                        <a14:foregroundMark x1="62308" y1="59286" x2="62308" y2="59286"/>
                      </a14:backgroundRemoval>
                    </a14:imgEffect>
                  </a14:imgLayer>
                </a14:imgProps>
              </a:ext>
            </a:extLst>
          </a:blip>
          <a:stretch>
            <a:fillRect/>
          </a:stretch>
        </p:blipFill>
        <p:spPr>
          <a:xfrm>
            <a:off x="87871" y="2900272"/>
            <a:ext cx="1365772" cy="1470831"/>
          </a:xfrm>
          <a:prstGeom prst="rect">
            <a:avLst/>
          </a:prstGeom>
        </p:spPr>
      </p:pic>
      <p:sp>
        <p:nvSpPr>
          <p:cNvPr id="13" name="TextBox 12">
            <a:extLst>
              <a:ext uri="{FF2B5EF4-FFF2-40B4-BE49-F238E27FC236}">
                <a16:creationId xmlns:a16="http://schemas.microsoft.com/office/drawing/2014/main" id="{008CE6DB-2FFE-4EAC-BD5D-FF80D02A0981}"/>
              </a:ext>
            </a:extLst>
          </p:cNvPr>
          <p:cNvSpPr txBox="1"/>
          <p:nvPr/>
        </p:nvSpPr>
        <p:spPr>
          <a:xfrm>
            <a:off x="1152033" y="3409173"/>
            <a:ext cx="6220827" cy="361637"/>
          </a:xfrm>
          <a:prstGeom prst="rect">
            <a:avLst/>
          </a:prstGeom>
          <a:noFill/>
        </p:spPr>
        <p:txBody>
          <a:bodyPr wrap="square" rtlCol="0">
            <a:spAutoFit/>
          </a:bodyPr>
          <a:lstStyle/>
          <a:p>
            <a:r>
              <a:rPr lang="en-US" sz="1750" dirty="0"/>
              <a:t>unk.edu/</a:t>
            </a:r>
            <a:r>
              <a:rPr lang="en-US" sz="1750" dirty="0" err="1"/>
              <a:t>cerd</a:t>
            </a:r>
            <a:endParaRPr lang="en-US" sz="1750" dirty="0"/>
          </a:p>
        </p:txBody>
      </p:sp>
    </p:spTree>
    <p:extLst>
      <p:ext uri="{BB962C8B-B14F-4D97-AF65-F5344CB8AC3E}">
        <p14:creationId xmlns:p14="http://schemas.microsoft.com/office/powerpoint/2010/main" val="245238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5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0BE71C-D379-44D1-BB37-7397E0D38431}"/>
              </a:ext>
            </a:extLst>
          </p:cNvPr>
          <p:cNvPicPr>
            <a:picLocks noChangeAspect="1"/>
          </p:cNvPicPr>
          <p:nvPr/>
        </p:nvPicPr>
        <p:blipFill>
          <a:blip r:embed="rId2"/>
          <a:stretch>
            <a:fillRect/>
          </a:stretch>
        </p:blipFill>
        <p:spPr>
          <a:xfrm>
            <a:off x="5718810" y="1563153"/>
            <a:ext cx="2095500" cy="2619375"/>
          </a:xfrm>
          <a:prstGeom prst="rect">
            <a:avLst/>
          </a:prstGeom>
          <a:ln>
            <a:noFill/>
          </a:ln>
          <a:effectLst>
            <a:outerShdw blurRad="292100" dist="139700" dir="2700000" algn="tl" rotWithShape="0">
              <a:srgbClr val="333333">
                <a:alpha val="65000"/>
              </a:srgbClr>
            </a:outerShdw>
          </a:effectLst>
        </p:spPr>
      </p:pic>
      <p:sp>
        <p:nvSpPr>
          <p:cNvPr id="4" name="Title 2">
            <a:extLst>
              <a:ext uri="{FF2B5EF4-FFF2-40B4-BE49-F238E27FC236}">
                <a16:creationId xmlns:a16="http://schemas.microsoft.com/office/drawing/2014/main" id="{708A8049-C23F-4AA4-B3C1-4D7A2EAD1105}"/>
              </a:ext>
            </a:extLst>
          </p:cNvPr>
          <p:cNvSpPr>
            <a:spLocks noGrp="1"/>
          </p:cNvSpPr>
          <p:nvPr>
            <p:ph type="title"/>
          </p:nvPr>
        </p:nvSpPr>
        <p:spPr>
          <a:xfrm>
            <a:off x="115175" y="294351"/>
            <a:ext cx="8681635" cy="508539"/>
          </a:xfrm>
        </p:spPr>
        <p:txBody>
          <a:bodyPr>
            <a:noAutofit/>
          </a:bodyPr>
          <a:lstStyle/>
          <a:p>
            <a:r>
              <a:rPr lang="en-US" sz="2000" dirty="0"/>
              <a:t>The CERD Team</a:t>
            </a:r>
          </a:p>
        </p:txBody>
      </p:sp>
      <p:pic>
        <p:nvPicPr>
          <p:cNvPr id="21" name="Picture 20">
            <a:extLst>
              <a:ext uri="{FF2B5EF4-FFF2-40B4-BE49-F238E27FC236}">
                <a16:creationId xmlns:a16="http://schemas.microsoft.com/office/drawing/2014/main" id="{59922800-C645-4167-8FE9-F64493D26AA0}"/>
              </a:ext>
            </a:extLst>
          </p:cNvPr>
          <p:cNvPicPr>
            <a:picLocks noChangeAspect="1"/>
          </p:cNvPicPr>
          <p:nvPr/>
        </p:nvPicPr>
        <p:blipFill>
          <a:blip r:embed="rId3"/>
          <a:stretch>
            <a:fillRect/>
          </a:stretch>
        </p:blipFill>
        <p:spPr>
          <a:xfrm>
            <a:off x="1656539" y="1563153"/>
            <a:ext cx="2095500" cy="2619375"/>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82888C2F-E265-47E5-8E59-2AB3245EE094}"/>
              </a:ext>
            </a:extLst>
          </p:cNvPr>
          <p:cNvSpPr txBox="1"/>
          <p:nvPr/>
        </p:nvSpPr>
        <p:spPr>
          <a:xfrm>
            <a:off x="1373287" y="4475026"/>
            <a:ext cx="2566253" cy="369332"/>
          </a:xfrm>
          <a:prstGeom prst="rect">
            <a:avLst/>
          </a:prstGeom>
          <a:noFill/>
        </p:spPr>
        <p:txBody>
          <a:bodyPr wrap="square" rtlCol="0">
            <a:spAutoFit/>
          </a:bodyPr>
          <a:lstStyle/>
          <a:p>
            <a:pPr algn="ctr"/>
            <a:r>
              <a:rPr lang="en-US" dirty="0"/>
              <a:t>Lisa Tschauner</a:t>
            </a:r>
          </a:p>
        </p:txBody>
      </p:sp>
      <p:sp>
        <p:nvSpPr>
          <p:cNvPr id="26" name="TextBox 25">
            <a:extLst>
              <a:ext uri="{FF2B5EF4-FFF2-40B4-BE49-F238E27FC236}">
                <a16:creationId xmlns:a16="http://schemas.microsoft.com/office/drawing/2014/main" id="{E9CA5D63-A5FC-47A7-A433-A40B3EBB24BB}"/>
              </a:ext>
            </a:extLst>
          </p:cNvPr>
          <p:cNvSpPr txBox="1"/>
          <p:nvPr/>
        </p:nvSpPr>
        <p:spPr>
          <a:xfrm>
            <a:off x="5483433" y="4475026"/>
            <a:ext cx="2566253" cy="369332"/>
          </a:xfrm>
          <a:prstGeom prst="rect">
            <a:avLst/>
          </a:prstGeom>
          <a:noFill/>
        </p:spPr>
        <p:txBody>
          <a:bodyPr wrap="square" rtlCol="0">
            <a:spAutoFit/>
          </a:bodyPr>
          <a:lstStyle/>
          <a:p>
            <a:pPr algn="ctr"/>
            <a:r>
              <a:rPr lang="en-US" dirty="0"/>
              <a:t>Aliese Hoffman</a:t>
            </a:r>
          </a:p>
        </p:txBody>
      </p:sp>
    </p:spTree>
    <p:extLst>
      <p:ext uri="{BB962C8B-B14F-4D97-AF65-F5344CB8AC3E}">
        <p14:creationId xmlns:p14="http://schemas.microsoft.com/office/powerpoint/2010/main" val="69541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A0FA-A9EB-2B41-A695-AE3659423EBA}"/>
              </a:ext>
            </a:extLst>
          </p:cNvPr>
          <p:cNvSpPr>
            <a:spLocks noGrp="1"/>
          </p:cNvSpPr>
          <p:nvPr>
            <p:ph type="title"/>
          </p:nvPr>
        </p:nvSpPr>
        <p:spPr/>
        <p:txBody>
          <a:bodyPr>
            <a:normAutofit fontScale="90000"/>
          </a:bodyPr>
          <a:lstStyle/>
          <a:p>
            <a:r>
              <a:rPr lang="en-US" dirty="0"/>
              <a:t>Emma’s story…</a:t>
            </a:r>
          </a:p>
        </p:txBody>
      </p:sp>
      <p:sp>
        <p:nvSpPr>
          <p:cNvPr id="3" name="TextBox 2">
            <a:extLst>
              <a:ext uri="{FF2B5EF4-FFF2-40B4-BE49-F238E27FC236}">
                <a16:creationId xmlns:a16="http://schemas.microsoft.com/office/drawing/2014/main" id="{3FA0FAD3-EBCD-4DD6-B6B4-61622B991D22}"/>
              </a:ext>
            </a:extLst>
          </p:cNvPr>
          <p:cNvSpPr txBox="1"/>
          <p:nvPr/>
        </p:nvSpPr>
        <p:spPr>
          <a:xfrm>
            <a:off x="0" y="3456524"/>
            <a:ext cx="9144000" cy="361637"/>
          </a:xfrm>
          <a:prstGeom prst="rect">
            <a:avLst/>
          </a:prstGeom>
          <a:noFill/>
        </p:spPr>
        <p:txBody>
          <a:bodyPr wrap="square" rtlCol="0">
            <a:spAutoFit/>
          </a:bodyPr>
          <a:lstStyle/>
          <a:p>
            <a:pPr algn="ctr"/>
            <a:r>
              <a:rPr lang="en-US" sz="1750" dirty="0"/>
              <a:t>Initial ask &gt; making connections &gt; independent study &gt; N-ICD program &gt; the PITCH &gt; prototyping</a:t>
            </a:r>
          </a:p>
        </p:txBody>
      </p:sp>
    </p:spTree>
    <p:extLst>
      <p:ext uri="{BB962C8B-B14F-4D97-AF65-F5344CB8AC3E}">
        <p14:creationId xmlns:p14="http://schemas.microsoft.com/office/powerpoint/2010/main" val="142192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9B2803-003A-9F48-923F-609624E7CFAF}"/>
              </a:ext>
            </a:extLst>
          </p:cNvPr>
          <p:cNvSpPr>
            <a:spLocks noGrp="1"/>
          </p:cNvSpPr>
          <p:nvPr>
            <p:ph idx="1"/>
          </p:nvPr>
        </p:nvSpPr>
        <p:spPr/>
        <p:txBody>
          <a:bodyPr>
            <a:normAutofit fontScale="92500"/>
          </a:bodyPr>
          <a:lstStyle/>
          <a:p>
            <a:r>
              <a:rPr lang="en-US" dirty="0"/>
              <a:t>What is it?</a:t>
            </a:r>
          </a:p>
          <a:p>
            <a:pPr lvl="1"/>
            <a:r>
              <a:rPr lang="en-US" dirty="0"/>
              <a:t>a set of </a:t>
            </a:r>
            <a:r>
              <a:rPr lang="en-US" b="1" dirty="0"/>
              <a:t>shared</a:t>
            </a:r>
            <a:r>
              <a:rPr lang="en-US" dirty="0"/>
              <a:t> values that allows individuals to </a:t>
            </a:r>
            <a:r>
              <a:rPr lang="en-US" b="1" dirty="0"/>
              <a:t>work together </a:t>
            </a:r>
            <a:r>
              <a:rPr lang="en-US" dirty="0"/>
              <a:t>in a group to effectively achieve a </a:t>
            </a:r>
            <a:r>
              <a:rPr lang="en-US" b="1" dirty="0"/>
              <a:t>common purpose</a:t>
            </a:r>
            <a:r>
              <a:rPr lang="en-US" dirty="0"/>
              <a:t>. The idea is generally used to describe how members are able to band together in society to live harmoniously.</a:t>
            </a:r>
          </a:p>
          <a:p>
            <a:pPr lvl="1"/>
            <a:r>
              <a:rPr lang="en-US" dirty="0"/>
              <a:t>a measure of the value of resources, both </a:t>
            </a:r>
            <a:r>
              <a:rPr lang="en-US" b="1" dirty="0"/>
              <a:t>tangible</a:t>
            </a:r>
            <a:r>
              <a:rPr lang="en-US" dirty="0"/>
              <a:t> (e.g., public spaces, private property) and </a:t>
            </a:r>
            <a:r>
              <a:rPr lang="en-US" b="1" dirty="0"/>
              <a:t>intangible</a:t>
            </a:r>
            <a:r>
              <a:rPr lang="en-US" dirty="0"/>
              <a:t> (e.g., actors, human capital, people), and the impact that these relationships have on the </a:t>
            </a:r>
            <a:r>
              <a:rPr lang="en-US" b="1" dirty="0"/>
              <a:t>resources</a:t>
            </a:r>
            <a:r>
              <a:rPr lang="en-US" dirty="0"/>
              <a:t> involved in each relationship, and on larger groups.</a:t>
            </a:r>
          </a:p>
          <a:p>
            <a:pPr lvl="1"/>
            <a:endParaRPr lang="en-US" dirty="0"/>
          </a:p>
          <a:p>
            <a:r>
              <a:rPr lang="en-US" dirty="0"/>
              <a:t>Why is it important?</a:t>
            </a:r>
          </a:p>
          <a:p>
            <a:pPr lvl="1"/>
            <a:r>
              <a:rPr lang="en-US" dirty="0"/>
              <a:t>Oftentimes individuals are great at their trade or skill, but if they don’t have a way to get it out to the world it won’t do any good for anyone. Connecting to people and resources will allow them to reach people with their talents and skills and eventually products and services.</a:t>
            </a:r>
          </a:p>
          <a:p>
            <a:pPr lvl="1"/>
            <a:r>
              <a:rPr lang="en-US" dirty="0"/>
              <a:t>It builds their network.</a:t>
            </a:r>
          </a:p>
        </p:txBody>
      </p:sp>
      <p:sp>
        <p:nvSpPr>
          <p:cNvPr id="4" name="Title 3">
            <a:extLst>
              <a:ext uri="{FF2B5EF4-FFF2-40B4-BE49-F238E27FC236}">
                <a16:creationId xmlns:a16="http://schemas.microsoft.com/office/drawing/2014/main" id="{D23C4307-EBD8-C945-8FA1-084184716D28}"/>
              </a:ext>
            </a:extLst>
          </p:cNvPr>
          <p:cNvSpPr>
            <a:spLocks noGrp="1"/>
          </p:cNvSpPr>
          <p:nvPr>
            <p:ph type="title"/>
          </p:nvPr>
        </p:nvSpPr>
        <p:spPr/>
        <p:txBody>
          <a:bodyPr>
            <a:normAutofit fontScale="90000"/>
          </a:bodyPr>
          <a:lstStyle/>
          <a:p>
            <a:r>
              <a:rPr lang="en-US" dirty="0"/>
              <a:t>Social Capital</a:t>
            </a:r>
          </a:p>
        </p:txBody>
      </p:sp>
    </p:spTree>
    <p:extLst>
      <p:ext uri="{BB962C8B-B14F-4D97-AF65-F5344CB8AC3E}">
        <p14:creationId xmlns:p14="http://schemas.microsoft.com/office/powerpoint/2010/main" val="285222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D47BDB-1B10-E640-9BF9-54A173943084}"/>
              </a:ext>
            </a:extLst>
          </p:cNvPr>
          <p:cNvSpPr>
            <a:spLocks noGrp="1"/>
          </p:cNvSpPr>
          <p:nvPr>
            <p:ph type="body" sz="quarter" idx="11"/>
          </p:nvPr>
        </p:nvSpPr>
        <p:spPr/>
        <p:txBody>
          <a:bodyPr>
            <a:normAutofit/>
          </a:bodyPr>
          <a:lstStyle/>
          <a:p>
            <a:r>
              <a:rPr lang="en-US" dirty="0"/>
              <a:t>Allow students to be creative</a:t>
            </a:r>
          </a:p>
          <a:p>
            <a:r>
              <a:rPr lang="en-US" dirty="0"/>
              <a:t>Partner students with unlikely suspects</a:t>
            </a:r>
          </a:p>
          <a:p>
            <a:r>
              <a:rPr lang="en-US" dirty="0"/>
              <a:t>Have students develop and share their stories and strengths</a:t>
            </a:r>
          </a:p>
          <a:p>
            <a:r>
              <a:rPr lang="en-US" dirty="0"/>
              <a:t>Provide challenges</a:t>
            </a:r>
          </a:p>
          <a:p>
            <a:r>
              <a:rPr lang="en-US" dirty="0"/>
              <a:t>Build the network</a:t>
            </a:r>
          </a:p>
          <a:p>
            <a:r>
              <a:rPr lang="en-US" dirty="0"/>
              <a:t>Students share their solutions to the challenge with the rest of the class</a:t>
            </a:r>
          </a:p>
          <a:p>
            <a:r>
              <a:rPr lang="en-US" dirty="0"/>
              <a:t>Have students from a different class view the final presentations privately to students from different organizations and classes. They will have fake money to invest in the best solutions.</a:t>
            </a:r>
          </a:p>
        </p:txBody>
      </p:sp>
      <p:sp>
        <p:nvSpPr>
          <p:cNvPr id="4" name="Title 3">
            <a:extLst>
              <a:ext uri="{FF2B5EF4-FFF2-40B4-BE49-F238E27FC236}">
                <a16:creationId xmlns:a16="http://schemas.microsoft.com/office/drawing/2014/main" id="{B582389B-E83D-FD4C-90C0-4FEB6F63CE62}"/>
              </a:ext>
            </a:extLst>
          </p:cNvPr>
          <p:cNvSpPr>
            <a:spLocks noGrp="1"/>
          </p:cNvSpPr>
          <p:nvPr>
            <p:ph type="title"/>
          </p:nvPr>
        </p:nvSpPr>
        <p:spPr/>
        <p:txBody>
          <a:bodyPr>
            <a:normAutofit fontScale="90000"/>
          </a:bodyPr>
          <a:lstStyle/>
          <a:p>
            <a:r>
              <a:rPr lang="en-US" dirty="0"/>
              <a:t>What can you do?</a:t>
            </a:r>
          </a:p>
        </p:txBody>
      </p:sp>
    </p:spTree>
    <p:extLst>
      <p:ext uri="{BB962C8B-B14F-4D97-AF65-F5344CB8AC3E}">
        <p14:creationId xmlns:p14="http://schemas.microsoft.com/office/powerpoint/2010/main" val="153281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lstStyle/>
          <a:p>
            <a:pPr marL="0" indent="0">
              <a:buNone/>
            </a:pPr>
            <a:endParaRPr lang="en-US" dirty="0"/>
          </a:p>
          <a:p>
            <a:r>
              <a:rPr lang="en-US" dirty="0"/>
              <a:t>No parameters</a:t>
            </a:r>
          </a:p>
          <a:p>
            <a:r>
              <a:rPr lang="en-US" dirty="0"/>
              <a:t>Be silly!</a:t>
            </a:r>
          </a:p>
          <a:p>
            <a:r>
              <a:rPr lang="en-US" dirty="0"/>
              <a:t>Potential activities:</a:t>
            </a:r>
          </a:p>
          <a:p>
            <a:pPr lvl="1"/>
            <a:r>
              <a:rPr lang="en-US" dirty="0">
                <a:solidFill>
                  <a:srgbClr val="0099A7"/>
                </a:solidFill>
              </a:rPr>
              <a:t>Crayon self portrait</a:t>
            </a:r>
          </a:p>
          <a:p>
            <a:pPr lvl="1"/>
            <a:r>
              <a:rPr lang="en-US" dirty="0"/>
              <a:t>Look at a device for 5-10 minutes, create it by memory using modeling clay</a:t>
            </a:r>
          </a:p>
          <a:p>
            <a:pPr lvl="1"/>
            <a:r>
              <a:rPr lang="en-US" dirty="0"/>
              <a:t>Trash to treasure</a:t>
            </a:r>
          </a:p>
          <a:p>
            <a:pPr lvl="1"/>
            <a:r>
              <a:rPr lang="en-US" dirty="0"/>
              <a:t>Write a poem or song about a favorite childhood toy</a:t>
            </a:r>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rmAutofit fontScale="90000"/>
          </a:bodyPr>
          <a:lstStyle/>
          <a:p>
            <a:r>
              <a:rPr lang="en-US" dirty="0"/>
              <a:t>Step 1: Allow students to be creative</a:t>
            </a:r>
          </a:p>
        </p:txBody>
      </p:sp>
    </p:spTree>
    <p:extLst>
      <p:ext uri="{BB962C8B-B14F-4D97-AF65-F5344CB8AC3E}">
        <p14:creationId xmlns:p14="http://schemas.microsoft.com/office/powerpoint/2010/main" val="145671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lstStyle/>
          <a:p>
            <a:r>
              <a:rPr lang="en-US" dirty="0"/>
              <a:t>4 quadrants: school, extracurriculars, family, jobs</a:t>
            </a:r>
          </a:p>
          <a:p>
            <a:r>
              <a:rPr lang="en-US" dirty="0"/>
              <a:t>Randomization (NVA example)</a:t>
            </a:r>
          </a:p>
          <a:p>
            <a:r>
              <a:rPr lang="en-US" dirty="0"/>
              <a:t>Assessment to determine interests and skills</a:t>
            </a:r>
          </a:p>
          <a:p>
            <a:r>
              <a:rPr lang="en-US" dirty="0"/>
              <a:t>Bring different people together to find common purpose</a:t>
            </a:r>
          </a:p>
          <a:p>
            <a:r>
              <a:rPr lang="en-US" dirty="0"/>
              <a:t>BP10</a:t>
            </a:r>
          </a:p>
          <a:p>
            <a:pPr lvl="1"/>
            <a:r>
              <a:rPr lang="en-US" dirty="0"/>
              <a:t>Each team must have 1:</a:t>
            </a:r>
          </a:p>
          <a:p>
            <a:pPr lvl="2"/>
            <a:r>
              <a:rPr lang="en-US" dirty="0"/>
              <a:t>Expert</a:t>
            </a:r>
          </a:p>
          <a:p>
            <a:pPr lvl="2"/>
            <a:r>
              <a:rPr lang="en-US" dirty="0"/>
              <a:t>Rain maker</a:t>
            </a:r>
          </a:p>
          <a:p>
            <a:pPr lvl="2"/>
            <a:r>
              <a:rPr lang="en-US" dirty="0"/>
              <a:t>Conductor</a:t>
            </a:r>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rmAutofit fontScale="90000"/>
          </a:bodyPr>
          <a:lstStyle/>
          <a:p>
            <a:r>
              <a:rPr lang="en-US" dirty="0"/>
              <a:t>Step 2: Partner students with unlikely suspects</a:t>
            </a:r>
          </a:p>
        </p:txBody>
      </p:sp>
    </p:spTree>
    <p:extLst>
      <p:ext uri="{BB962C8B-B14F-4D97-AF65-F5344CB8AC3E}">
        <p14:creationId xmlns:p14="http://schemas.microsoft.com/office/powerpoint/2010/main" val="665827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lstStyle/>
          <a:p>
            <a:r>
              <a:rPr lang="en-US" dirty="0"/>
              <a:t>Individual meetings for long version</a:t>
            </a:r>
          </a:p>
          <a:p>
            <a:pPr lvl="1"/>
            <a:r>
              <a:rPr lang="en-US" dirty="0"/>
              <a:t>Share worksheet with general questions</a:t>
            </a:r>
          </a:p>
          <a:p>
            <a:pPr lvl="2"/>
            <a:r>
              <a:rPr lang="en-US" dirty="0"/>
              <a:t>What invention do you appreciate the most?</a:t>
            </a:r>
          </a:p>
          <a:p>
            <a:pPr lvl="2"/>
            <a:r>
              <a:rPr lang="en-US" dirty="0"/>
              <a:t>What are you doing to make the world a better place?</a:t>
            </a:r>
          </a:p>
          <a:p>
            <a:pPr lvl="2"/>
            <a:r>
              <a:rPr lang="en-US" dirty="0"/>
              <a:t>What Netflix series would you like to live in?</a:t>
            </a:r>
          </a:p>
          <a:p>
            <a:pPr lvl="3"/>
            <a:r>
              <a:rPr lang="en-US" dirty="0"/>
              <a:t>Follow up with “why” for all.</a:t>
            </a:r>
          </a:p>
          <a:p>
            <a:r>
              <a:rPr lang="en-US" dirty="0"/>
              <a:t>Speed networking for short version</a:t>
            </a:r>
          </a:p>
          <a:p>
            <a:pPr lvl="1"/>
            <a:r>
              <a:rPr lang="en-US" dirty="0"/>
              <a:t>Questions</a:t>
            </a:r>
          </a:p>
          <a:p>
            <a:pPr lvl="2"/>
            <a:r>
              <a:rPr lang="en-US" dirty="0"/>
              <a:t>Who you are | What you do | Why you are good at that | What do you want to accomplish</a:t>
            </a:r>
          </a:p>
          <a:p>
            <a:r>
              <a:rPr lang="en-US" dirty="0"/>
              <a:t>Share and talk</a:t>
            </a:r>
          </a:p>
          <a:p>
            <a:pPr lvl="1"/>
            <a:r>
              <a:rPr lang="en-US" dirty="0"/>
              <a:t>Find value in each other. What’s their unfair advantage?</a:t>
            </a:r>
          </a:p>
          <a:p>
            <a:pPr lvl="1"/>
            <a:r>
              <a:rPr lang="en-US" dirty="0"/>
              <a:t>Introduce each other to confirm the value found within conversations.</a:t>
            </a:r>
          </a:p>
          <a:p>
            <a:endParaRPr lang="en-US" dirty="0"/>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Autofit/>
          </a:bodyPr>
          <a:lstStyle/>
          <a:p>
            <a:r>
              <a:rPr lang="en-US" sz="2900" dirty="0"/>
              <a:t>Step 3: Share their story</a:t>
            </a:r>
            <a:br>
              <a:rPr lang="en-US" sz="2000" dirty="0"/>
            </a:br>
            <a:endParaRPr lang="en-US" sz="2000" dirty="0"/>
          </a:p>
        </p:txBody>
      </p:sp>
    </p:spTree>
    <p:extLst>
      <p:ext uri="{BB962C8B-B14F-4D97-AF65-F5344CB8AC3E}">
        <p14:creationId xmlns:p14="http://schemas.microsoft.com/office/powerpoint/2010/main" val="79693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B3EC7-3F0A-41D8-982A-A34DB79A1F84}"/>
              </a:ext>
            </a:extLst>
          </p:cNvPr>
          <p:cNvSpPr>
            <a:spLocks noGrp="1"/>
          </p:cNvSpPr>
          <p:nvPr>
            <p:ph type="body" sz="quarter" idx="11"/>
          </p:nvPr>
        </p:nvSpPr>
        <p:spPr/>
        <p:txBody>
          <a:bodyPr>
            <a:normAutofit lnSpcReduction="10000"/>
          </a:bodyPr>
          <a:lstStyle/>
          <a:p>
            <a:r>
              <a:rPr lang="en-US" dirty="0"/>
              <a:t>Option 1:</a:t>
            </a:r>
          </a:p>
          <a:p>
            <a:pPr lvl="1"/>
            <a:r>
              <a:rPr lang="en-US" dirty="0"/>
              <a:t>Create a list of scenarios each group will draw from a hat</a:t>
            </a:r>
          </a:p>
          <a:p>
            <a:r>
              <a:rPr lang="en-US" dirty="0"/>
              <a:t>Option 2:</a:t>
            </a:r>
          </a:p>
          <a:p>
            <a:pPr lvl="1"/>
            <a:r>
              <a:rPr lang="en-US" dirty="0"/>
              <a:t>You give all groups the same challenge</a:t>
            </a:r>
          </a:p>
          <a:p>
            <a:r>
              <a:rPr lang="en-US" dirty="0"/>
              <a:t>Option 3:</a:t>
            </a:r>
          </a:p>
          <a:p>
            <a:pPr lvl="1"/>
            <a:r>
              <a:rPr lang="en-US" dirty="0"/>
              <a:t>Provide case studies</a:t>
            </a:r>
          </a:p>
          <a:p>
            <a:r>
              <a:rPr lang="en-US" dirty="0"/>
              <a:t>Option 4:</a:t>
            </a:r>
          </a:p>
          <a:p>
            <a:pPr lvl="1"/>
            <a:r>
              <a:rPr lang="en-US" dirty="0"/>
              <a:t>Provide real world examples</a:t>
            </a:r>
          </a:p>
          <a:p>
            <a:pPr lvl="1"/>
            <a:r>
              <a:rPr lang="en-US" dirty="0"/>
              <a:t>Utilize local businesses</a:t>
            </a:r>
          </a:p>
          <a:p>
            <a:pPr marL="342900" lvl="1" indent="0">
              <a:buNone/>
            </a:pPr>
            <a:endParaRPr lang="en-US" dirty="0"/>
          </a:p>
          <a:p>
            <a:pPr marL="342900" lvl="1" indent="0">
              <a:buNone/>
            </a:pPr>
            <a:r>
              <a:rPr lang="en-US" i="1" dirty="0"/>
              <a:t>*Don’t be afraid to give students a challenge outside their wheelhouse!</a:t>
            </a:r>
          </a:p>
          <a:p>
            <a:pPr marL="342900" lvl="1" indent="0">
              <a:buNone/>
            </a:pPr>
            <a:r>
              <a:rPr lang="en-US" i="1" dirty="0"/>
              <a:t>(Ex: Science students solve a cafeteria issue)</a:t>
            </a:r>
          </a:p>
          <a:p>
            <a:pPr lvl="1"/>
            <a:endParaRPr lang="en-US" dirty="0"/>
          </a:p>
        </p:txBody>
      </p:sp>
      <p:sp>
        <p:nvSpPr>
          <p:cNvPr id="3" name="Title 2">
            <a:extLst>
              <a:ext uri="{FF2B5EF4-FFF2-40B4-BE49-F238E27FC236}">
                <a16:creationId xmlns:a16="http://schemas.microsoft.com/office/drawing/2014/main" id="{333623AD-41F4-4C81-83E3-00FD184048AA}"/>
              </a:ext>
            </a:extLst>
          </p:cNvPr>
          <p:cNvSpPr>
            <a:spLocks noGrp="1"/>
          </p:cNvSpPr>
          <p:nvPr>
            <p:ph type="title"/>
          </p:nvPr>
        </p:nvSpPr>
        <p:spPr/>
        <p:txBody>
          <a:bodyPr>
            <a:noAutofit/>
          </a:bodyPr>
          <a:lstStyle/>
          <a:p>
            <a:r>
              <a:rPr lang="en-US" sz="2900" dirty="0"/>
              <a:t>Step 4: Provide challenges</a:t>
            </a:r>
            <a:br>
              <a:rPr lang="en-US" sz="1200" dirty="0"/>
            </a:br>
            <a:br>
              <a:rPr lang="en-US" sz="2000" dirty="0"/>
            </a:br>
            <a:endParaRPr lang="en-US" sz="2000" dirty="0"/>
          </a:p>
        </p:txBody>
      </p:sp>
    </p:spTree>
    <p:extLst>
      <p:ext uri="{BB962C8B-B14F-4D97-AF65-F5344CB8AC3E}">
        <p14:creationId xmlns:p14="http://schemas.microsoft.com/office/powerpoint/2010/main" val="1857208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B0D16F-EFC1-447F-BABE-F87D3C9D3EAD}">
  <ds:schemaRefs>
    <ds:schemaRef ds:uri="http://schemas.microsoft.com/sharepoint/v3/contenttype/forms"/>
  </ds:schemaRefs>
</ds:datastoreItem>
</file>

<file path=customXml/itemProps2.xml><?xml version="1.0" encoding="utf-8"?>
<ds:datastoreItem xmlns:ds="http://schemas.openxmlformats.org/officeDocument/2006/customXml" ds:itemID="{B4408BAD-381E-4B47-8EF7-DFD947A93931}">
  <ds:schemaRefs>
    <ds:schemaRef ds:uri="d66c9721-97da-4702-b7dc-01ad0aa0659e"/>
    <ds:schemaRef ds:uri="fe9349aa-2a7b-4b0f-953a-e4785b95af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2854</TotalTime>
  <Words>932</Words>
  <Application>Microsoft Office PowerPoint</Application>
  <PresentationFormat>On-screen Show (16:9)</PresentationFormat>
  <Paragraphs>124</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Acumin Pro Condensed Light</vt:lpstr>
      <vt:lpstr>Acumin Pro ExtraCondensed Med</vt:lpstr>
      <vt:lpstr>Acumin Pro ExtraCondensed Smbd</vt:lpstr>
      <vt:lpstr>Arial</vt:lpstr>
      <vt:lpstr>Calibri</vt:lpstr>
      <vt:lpstr>Courier New</vt:lpstr>
      <vt:lpstr>Myriad Pro</vt:lpstr>
      <vt:lpstr>Myriad Pro Cond</vt:lpstr>
      <vt:lpstr>Wingdings</vt:lpstr>
      <vt:lpstr>1_Custom Design</vt:lpstr>
      <vt:lpstr>Opening Minds and Sharing Ideas: How to teach the importance of social capital.</vt:lpstr>
      <vt:lpstr>The CERD Team</vt:lpstr>
      <vt:lpstr>Emma’s story…</vt:lpstr>
      <vt:lpstr>Social Capital</vt:lpstr>
      <vt:lpstr>What can you do?</vt:lpstr>
      <vt:lpstr>Step 1: Allow students to be creative</vt:lpstr>
      <vt:lpstr>Step 2: Partner students with unlikely suspects</vt:lpstr>
      <vt:lpstr>Step 3: Share their story </vt:lpstr>
      <vt:lpstr>Step 4: Provide challenges  </vt:lpstr>
      <vt:lpstr>Step 5: Build the network </vt:lpstr>
      <vt:lpstr>Step 6: Ready, set, solve…  </vt:lpstr>
      <vt:lpstr>Step 7: The pitch</vt:lpstr>
      <vt:lpstr>Instructor Tips</vt:lpstr>
      <vt:lpstr>PowerPoint Presentation</vt:lpstr>
      <vt:lpstr>Reach out!</vt:lpstr>
      <vt:lpstr>PowerPoint Presentation</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Aliese Hoffman</cp:lastModifiedBy>
  <cp:revision>73</cp:revision>
  <cp:lastPrinted>2018-06-04T23:40:59Z</cp:lastPrinted>
  <dcterms:created xsi:type="dcterms:W3CDTF">2017-10-04T18:45:05Z</dcterms:created>
  <dcterms:modified xsi:type="dcterms:W3CDTF">2021-05-20T21:49:59Z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