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24"/>
  </p:notesMasterIdLst>
  <p:handoutMasterIdLst>
    <p:handoutMasterId r:id="rId25"/>
  </p:handoutMasterIdLst>
  <p:sldIdLst>
    <p:sldId id="260" r:id="rId5"/>
    <p:sldId id="301" r:id="rId6"/>
    <p:sldId id="302" r:id="rId7"/>
    <p:sldId id="312" r:id="rId8"/>
    <p:sldId id="303" r:id="rId9"/>
    <p:sldId id="304" r:id="rId10"/>
    <p:sldId id="305" r:id="rId11"/>
    <p:sldId id="306" r:id="rId12"/>
    <p:sldId id="318" r:id="rId13"/>
    <p:sldId id="309" r:id="rId14"/>
    <p:sldId id="310" r:id="rId15"/>
    <p:sldId id="311" r:id="rId16"/>
    <p:sldId id="313" r:id="rId17"/>
    <p:sldId id="314" r:id="rId18"/>
    <p:sldId id="315" r:id="rId19"/>
    <p:sldId id="316" r:id="rId20"/>
    <p:sldId id="270" r:id="rId21"/>
    <p:sldId id="317" r:id="rId22"/>
    <p:sldId id="261" r:id="rId23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421"/>
    <a:srgbClr val="0099A7"/>
    <a:srgbClr val="2E2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40"/>
    <p:restoredTop sz="94675"/>
  </p:normalViewPr>
  <p:slideViewPr>
    <p:cSldViewPr snapToGrid="0">
      <p:cViewPr varScale="1">
        <p:scale>
          <a:sx n="142" d="100"/>
          <a:sy n="142" d="100"/>
        </p:scale>
        <p:origin x="1092" y="126"/>
      </p:cViewPr>
      <p:guideLst>
        <p:guide orient="horz" pos="3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5320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5345-4745-44C2-8DB9-FD5416F8D3E8}" type="datetimeFigureOut">
              <a:rPr lang="en-US" smtClean="0"/>
              <a:t>6/4/2021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070D2-54DE-49B7-8FE8-10671CF626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58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DE7A4-A65E-D74C-97E0-C1E4FB4F90EA}" type="datetimeFigureOut">
              <a:rPr lang="en-US" smtClean="0"/>
              <a:t>6/4/2021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D33F-C6B3-924B-A5FB-43D2B829F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5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07792" y="3126123"/>
            <a:ext cx="5760720" cy="594069"/>
          </a:xfrm>
          <a:noFill/>
        </p:spPr>
        <p:txBody>
          <a:bodyPr anchor="b">
            <a:noAutofit/>
          </a:bodyPr>
          <a:lstStyle>
            <a:lvl1pPr algn="r">
              <a:defRPr sz="3600" b="1" i="0">
                <a:solidFill>
                  <a:schemeClr val="tx1"/>
                </a:solidFill>
                <a:latin typeface="Acumin Pro ExtraCondensed Smb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07792" y="3754737"/>
            <a:ext cx="5760720" cy="460647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rgbClr val="0099A7"/>
                </a:solidFill>
                <a:latin typeface="Acumin Pro Condensed Light" panose="020B0406020202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9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Scree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BB027-379C-3C42-8EA8-69AF9462E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C0329-F2D6-D344-93C9-7121E532F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860" y="254727"/>
            <a:ext cx="6974839" cy="4310924"/>
          </a:xfrm>
          <a:noFill/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79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losing Pag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037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losing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F29C5F-28EA-B345-A0DA-3A7ED233A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1169964"/>
            <a:ext cx="8681635" cy="515535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01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26659-522E-CF46-A3EB-ABF32DD3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04755"/>
            <a:ext cx="2057400" cy="199505"/>
          </a:xfrm>
        </p:spPr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F39795-06E3-E847-B6E3-7DEAA2D3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4" y="1457093"/>
            <a:ext cx="8681776" cy="323800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761823-ECD9-9149-9045-5D5404460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98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958" y="1020112"/>
            <a:ext cx="4018210" cy="365492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836" y="1020112"/>
            <a:ext cx="4018206" cy="365491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FAA74B-C86C-F34F-A931-0EBC686A2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8" y="450057"/>
            <a:ext cx="8178084" cy="472571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2E2925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34D173-FD49-9249-98B0-CDF18145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2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41EB8F-1D0A-2448-87CD-7473680D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5E0D91-911E-AA46-99F0-FE4FE70D3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6544" y="1020113"/>
            <a:ext cx="4206156" cy="3536648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6B1B-13C8-5B4C-8970-B79B609C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F1C0FF-1481-8C4C-8F29-B3E00629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11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F5ED1-5C84-AE4B-B4A5-D2B1C3F1D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45440" y="4880955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33FA36-6CB9-364F-BF60-2560758D4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063412"/>
            <a:ext cx="8681635" cy="3501815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tx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tx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tx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441B1A-2AB1-E448-BF43-07304FDE0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524696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59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1157" y="1119435"/>
            <a:ext cx="3368531" cy="349675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34168" y="1119947"/>
            <a:ext cx="3368531" cy="3496184"/>
          </a:xfrm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9F315-BCC5-1C4D-8D31-1CA8A0CE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A452A4-EBFF-2640-95A3-DF7F98846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1158" y="390889"/>
            <a:ext cx="6971542" cy="474650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6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and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5E1FCE0-F8B9-3644-835C-4E7859EA06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21065" y="1090949"/>
            <a:ext cx="4218772" cy="30536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190D0DCD-9E05-4846-8584-E690A952077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683928" y="1097280"/>
            <a:ext cx="4218772" cy="304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1E927FB-41CD-DC44-BA2A-789D72DC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9042A5-E45E-0E46-8B6B-7D10AC3F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52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8006" y="1235121"/>
            <a:ext cx="4214694" cy="3458321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21065" y="1235122"/>
            <a:ext cx="4234928" cy="3458322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5C09F8E-A8AE-C644-A2A9-0E73518E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8BB69-637B-5E44-847C-1232C5C39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5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064" y="274321"/>
            <a:ext cx="8681776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64" y="1369219"/>
            <a:ext cx="86817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2E2925"/>
                </a:solidFill>
                <a:latin typeface="Myriad Pro" panose="020B0503030403020204" pitchFamily="34" charset="0"/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9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0" r:id="rId3"/>
    <p:sldLayoutId id="2147483677" r:id="rId4"/>
    <p:sldLayoutId id="2147483691" r:id="rId5"/>
    <p:sldLayoutId id="2147483692" r:id="rId6"/>
    <p:sldLayoutId id="2147483686" r:id="rId7"/>
    <p:sldLayoutId id="2147483689" r:id="rId8"/>
    <p:sldLayoutId id="2147483685" r:id="rId9"/>
    <p:sldLayoutId id="2147483690" r:id="rId10"/>
    <p:sldLayoutId id="2147483688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bg1"/>
          </a:solidFill>
          <a:latin typeface="Myriad Pro Cond" panose="020B0506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ls.gov/ooh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ls.gov/oo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onetonline.or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mynextmove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areeronestop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areeronestop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areeronestop.or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reeronestop.org/" TargetMode="External"/><Relationship Id="rId3" Type="http://schemas.openxmlformats.org/officeDocument/2006/relationships/hyperlink" Target="https://www.nebraskacareerclusters.com/" TargetMode="External"/><Relationship Id="rId7" Type="http://schemas.openxmlformats.org/officeDocument/2006/relationships/hyperlink" Target="https://www.mynextmove.org/" TargetMode="External"/><Relationship Id="rId2" Type="http://schemas.openxmlformats.org/officeDocument/2006/relationships/hyperlink" Target="https://neworks.nebraska.gov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onetonline.org/" TargetMode="External"/><Relationship Id="rId5" Type="http://schemas.openxmlformats.org/officeDocument/2006/relationships/hyperlink" Target="https://www.bls.gov/ooh/" TargetMode="External"/><Relationship Id="rId4" Type="http://schemas.openxmlformats.org/officeDocument/2006/relationships/hyperlink" Target="https://www.educationquest.org/realitycheck/" TargetMode="Externa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nebraskacareercluster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orks.nebraska.gov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educationquest.org/realitychec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EE1AE2-5191-5F47-805D-D5482E9C8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Career Resources from </a:t>
            </a:r>
            <a:br>
              <a:rPr lang="en-US" dirty="0"/>
            </a:br>
            <a:r>
              <a:rPr lang="en-US" dirty="0"/>
              <a:t>Nebraska Department </a:t>
            </a:r>
            <a:br>
              <a:rPr lang="en-US" dirty="0"/>
            </a:br>
            <a:r>
              <a:rPr lang="en-US" dirty="0"/>
              <a:t>of Labor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DD9CA7-0491-F444-BE21-A63D606B3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7792" y="3754737"/>
            <a:ext cx="5760720" cy="77692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Jodie Meyer, Research Analyst</a:t>
            </a:r>
          </a:p>
          <a:p>
            <a:pPr lvl="0"/>
            <a:r>
              <a:rPr lang="en-US" dirty="0"/>
              <a:t>Nebraska Department of Labor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04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3DD8A8-59A2-4E8B-8D33-9DD145008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Tons of information on occupations!</a:t>
            </a:r>
          </a:p>
          <a:p>
            <a:r>
              <a:rPr lang="en-US" dirty="0"/>
              <a:t>Occupational Profile includes:</a:t>
            </a:r>
          </a:p>
          <a:p>
            <a:pPr lvl="1"/>
            <a:r>
              <a:rPr lang="en-US" dirty="0"/>
              <a:t>Pay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Job outlook</a:t>
            </a:r>
          </a:p>
          <a:p>
            <a:pPr lvl="1"/>
            <a:r>
              <a:rPr lang="en-US" dirty="0"/>
              <a:t>Similar occupations</a:t>
            </a:r>
          </a:p>
          <a:p>
            <a:pPr lvl="1"/>
            <a:r>
              <a:rPr lang="en-US" dirty="0"/>
              <a:t>And more!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F755F2-8604-4F79-9448-037ED5EF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Occupational Outlook Handbook (OOH)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B137E-CA44-4605-926B-5CAD1BA72D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47457" y="1159379"/>
            <a:ext cx="4206875" cy="30564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7AD84F-97F6-4544-AB1C-599827193DE3}"/>
              </a:ext>
            </a:extLst>
          </p:cNvPr>
          <p:cNvSpPr/>
          <p:nvPr/>
        </p:nvSpPr>
        <p:spPr>
          <a:xfrm>
            <a:off x="278491" y="3205856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https://www.bls.gov/ooh/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3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BC4852-654E-4911-B057-D42221192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Field of Degree</a:t>
            </a:r>
          </a:p>
          <a:p>
            <a:pPr lvl="1"/>
            <a:r>
              <a:rPr lang="en-US" dirty="0"/>
              <a:t>Looks at workers with different majors and provides a look at occupations, outlook, and more for people in that major.</a:t>
            </a:r>
          </a:p>
          <a:p>
            <a:r>
              <a:rPr lang="en-US" dirty="0"/>
              <a:t>OOH Teacher’s Guide</a:t>
            </a:r>
          </a:p>
          <a:p>
            <a:pPr lvl="1"/>
            <a:r>
              <a:rPr lang="en-US" dirty="0"/>
              <a:t>Information for educators on how to navigate the OOH</a:t>
            </a:r>
          </a:p>
          <a:p>
            <a:r>
              <a:rPr lang="en-US" dirty="0"/>
              <a:t>Links for both towards the bottom of the OOH homepage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60B86-E4E2-4D53-B6CB-DED7AE1D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Occupational Outlook Handbook (OOH)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37EAB7-9462-4735-8E28-986D358534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5825" y="1635931"/>
            <a:ext cx="4206875" cy="2305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3A8306-050C-4559-BAA0-3EAAB8CB64EC}"/>
              </a:ext>
            </a:extLst>
          </p:cNvPr>
          <p:cNvSpPr/>
          <p:nvPr/>
        </p:nvSpPr>
        <p:spPr>
          <a:xfrm>
            <a:off x="278491" y="3938722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https://www.bls.gov/ooh/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72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073677-2F75-4CD7-BA7B-11C103331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One of the largest databases of occupational information</a:t>
            </a:r>
          </a:p>
          <a:p>
            <a:r>
              <a:rPr lang="en-US" dirty="0"/>
              <a:t>Survey of employers</a:t>
            </a:r>
          </a:p>
          <a:p>
            <a:r>
              <a:rPr lang="en-US" dirty="0"/>
              <a:t>Includes information on</a:t>
            </a:r>
          </a:p>
          <a:p>
            <a:pPr lvl="1"/>
            <a:r>
              <a:rPr lang="en-US" dirty="0"/>
              <a:t>Skills, knowledge, abilities</a:t>
            </a:r>
          </a:p>
          <a:p>
            <a:pPr lvl="1"/>
            <a:r>
              <a:rPr lang="en-US" dirty="0"/>
              <a:t>Wages</a:t>
            </a:r>
          </a:p>
          <a:p>
            <a:pPr lvl="1"/>
            <a:r>
              <a:rPr lang="en-US" dirty="0"/>
              <a:t>Tools and technology</a:t>
            </a:r>
          </a:p>
          <a:p>
            <a:pPr lvl="1"/>
            <a:r>
              <a:rPr lang="en-US" dirty="0"/>
              <a:t>Work activities</a:t>
            </a:r>
          </a:p>
          <a:p>
            <a:pPr lvl="1"/>
            <a:r>
              <a:rPr lang="en-US" dirty="0"/>
              <a:t>And much more!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CB5B68-E5D1-4F6A-99C2-321DDABD1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O*NET </a:t>
            </a:r>
            <a:r>
              <a:rPr lang="en-US" dirty="0" err="1"/>
              <a:t>OnLine</a:t>
            </a:r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47E7D44A-78CE-4840-84FE-F145857510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5825" y="1259668"/>
            <a:ext cx="4206875" cy="30575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7CB6EE-81A1-4B8F-A8EA-D2E059A671CF}"/>
              </a:ext>
            </a:extLst>
          </p:cNvPr>
          <p:cNvSpPr/>
          <p:nvPr/>
        </p:nvSpPr>
        <p:spPr>
          <a:xfrm>
            <a:off x="278491" y="3754056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https://www.onetonline.org/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0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44E866-0E0E-449B-8761-4BF1D27D9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A branch of O*NET and contains similar information, but in an easier to read format</a:t>
            </a:r>
          </a:p>
          <a:p>
            <a:r>
              <a:rPr lang="en-US" dirty="0"/>
              <a:t>Also includes an interest profiler quiz to help in career exploration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E488DA-65BC-48C5-8EDA-2DB995448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Next Move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D18A13-F505-413F-AA31-C09CCC41BC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15258" r="13890" b="18070"/>
          <a:stretch/>
        </p:blipFill>
        <p:spPr bwMode="auto">
          <a:xfrm>
            <a:off x="4695825" y="1320390"/>
            <a:ext cx="4206875" cy="293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CD0309-3FD5-468C-B08E-BDF92DA270C1}"/>
              </a:ext>
            </a:extLst>
          </p:cNvPr>
          <p:cNvSpPr/>
          <p:nvPr/>
        </p:nvSpPr>
        <p:spPr>
          <a:xfrm>
            <a:off x="278491" y="2571750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https://www.mynextmove.org/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39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83C476-9330-4A0A-ACE9-189731DC3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A wealth of resources for career exploration and job seekers</a:t>
            </a:r>
          </a:p>
          <a:p>
            <a:r>
              <a:rPr lang="en-US" dirty="0"/>
              <a:t>Sponsored by U.S. Department of Labor Employment and Training Administration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D764D6-950E-487C-8795-495A6846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Career One Stop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846493-BD21-4B16-8050-E5ED176604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5825" y="1199266"/>
            <a:ext cx="4206875" cy="31783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D0FDC8-3135-4077-A136-6064B417F1E5}"/>
              </a:ext>
            </a:extLst>
          </p:cNvPr>
          <p:cNvSpPr/>
          <p:nvPr/>
        </p:nvSpPr>
        <p:spPr>
          <a:xfrm>
            <a:off x="278491" y="2571750"/>
            <a:ext cx="4111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https://www.careeronestop.org/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30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47F575-50D9-4356-8319-C166EFA0A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The Career Advisor section has resources for career counselors and academic advisors</a:t>
            </a:r>
          </a:p>
          <a:p>
            <a:r>
              <a:rPr lang="en-US" dirty="0"/>
              <a:t>Free webinars, curriculum guides, toolkits, and much more!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957F96-0805-4B4A-81B0-528901C0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Career One Stop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AF084E0-B549-4054-9141-BC532CA75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5825" y="1339539"/>
            <a:ext cx="4206875" cy="28978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B6C0BD-7C14-4606-8FBC-90905A8F6EDF}"/>
              </a:ext>
            </a:extLst>
          </p:cNvPr>
          <p:cNvSpPr/>
          <p:nvPr/>
        </p:nvSpPr>
        <p:spPr>
          <a:xfrm>
            <a:off x="278491" y="2571750"/>
            <a:ext cx="4111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https://www.careeronestop.org/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9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47237-D297-4610-8281-D47ECB6CE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>
            <a:normAutofit/>
          </a:bodyPr>
          <a:lstStyle/>
          <a:p>
            <a:r>
              <a:rPr lang="en-US" dirty="0"/>
              <a:t>A branch of Career One Stop</a:t>
            </a:r>
          </a:p>
          <a:p>
            <a:r>
              <a:rPr lang="en-US" dirty="0"/>
              <a:t>Information, tools, and links to resources to help anyone age 16 to 24:</a:t>
            </a:r>
          </a:p>
          <a:p>
            <a:pPr lvl="1"/>
            <a:r>
              <a:rPr lang="en-US" dirty="0"/>
              <a:t>Explore careers</a:t>
            </a:r>
          </a:p>
          <a:p>
            <a:pPr lvl="1"/>
            <a:r>
              <a:rPr lang="en-US" dirty="0"/>
              <a:t>Learn about and locate training or education programs</a:t>
            </a:r>
          </a:p>
          <a:p>
            <a:pPr lvl="1"/>
            <a:r>
              <a:rPr lang="en-US" dirty="0"/>
              <a:t>Conduct a successful job search</a:t>
            </a:r>
          </a:p>
          <a:p>
            <a:r>
              <a:rPr lang="en-US" dirty="0"/>
              <a:t>The goal of this site is to help young adults overcome barriers and plan and achieve a path to career success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667712-D4BD-466E-A271-F1CFCB7C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 My Future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D24113D-4B8B-47C3-A7B5-B12774A3C5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5372" y="1020763"/>
            <a:ext cx="3467780" cy="3535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7091BF-A20A-48EF-9F66-8B131EF29A9D}"/>
              </a:ext>
            </a:extLst>
          </p:cNvPr>
          <p:cNvSpPr/>
          <p:nvPr/>
        </p:nvSpPr>
        <p:spPr>
          <a:xfrm>
            <a:off x="278491" y="4052055"/>
            <a:ext cx="4111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https://www.careeronestop.org/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48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B0AE16-9AB5-8A47-AC9F-358844E65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727452" cy="3536649"/>
          </a:xfrm>
        </p:spPr>
        <p:txBody>
          <a:bodyPr>
            <a:normAutofit fontScale="92500"/>
          </a:bodyPr>
          <a:lstStyle/>
          <a:p>
            <a:r>
              <a:rPr lang="en-US" dirty="0"/>
              <a:t>NEworks: </a:t>
            </a:r>
            <a:r>
              <a:rPr lang="en-US" dirty="0">
                <a:hlinkClick r:id="rId2"/>
              </a:rPr>
              <a:t>https://neworks.nebraska.gov</a:t>
            </a:r>
            <a:endParaRPr lang="en-US" dirty="0"/>
          </a:p>
          <a:p>
            <a:r>
              <a:rPr lang="en-US" dirty="0"/>
              <a:t>Career Videos: </a:t>
            </a:r>
            <a:r>
              <a:rPr lang="en-US" dirty="0">
                <a:hlinkClick r:id="rId3"/>
              </a:rPr>
              <a:t>https://www.nebraskacareerclusters.com/</a:t>
            </a:r>
            <a:endParaRPr lang="en-US" dirty="0"/>
          </a:p>
          <a:p>
            <a:r>
              <a:rPr lang="en-US" dirty="0"/>
              <a:t>Reality Check: </a:t>
            </a:r>
            <a:r>
              <a:rPr lang="en-US" dirty="0">
                <a:solidFill>
                  <a:prstClr val="black"/>
                </a:solidFill>
                <a:hlinkClick r:id="rId4"/>
              </a:rPr>
              <a:t>https://www.educationquest.org/realitycheck/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r>
              <a:rPr lang="en-US" dirty="0"/>
              <a:t>Occupational Outlook Handbook: </a:t>
            </a:r>
            <a:r>
              <a:rPr lang="en-US" dirty="0">
                <a:hlinkClick r:id="rId5"/>
              </a:rPr>
              <a:t>https://www.bls.gov/ooh/</a:t>
            </a:r>
            <a:endParaRPr lang="en-US" dirty="0"/>
          </a:p>
          <a:p>
            <a:r>
              <a:rPr lang="en-US" dirty="0"/>
              <a:t>O*NET </a:t>
            </a:r>
            <a:r>
              <a:rPr lang="en-US" dirty="0" err="1"/>
              <a:t>OnLine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https://www.onetonline.org/</a:t>
            </a:r>
            <a:endParaRPr lang="en-US" dirty="0"/>
          </a:p>
          <a:p>
            <a:r>
              <a:rPr lang="en-US" dirty="0"/>
              <a:t>My Next Move: </a:t>
            </a:r>
            <a:r>
              <a:rPr lang="en-US" dirty="0">
                <a:hlinkClick r:id="rId7"/>
              </a:rPr>
              <a:t>https://www.mynextmove.org/</a:t>
            </a:r>
            <a:endParaRPr lang="en-US" dirty="0"/>
          </a:p>
          <a:p>
            <a:r>
              <a:rPr lang="en-US" dirty="0"/>
              <a:t>Career One Stop: </a:t>
            </a:r>
            <a:r>
              <a:rPr lang="en-US" dirty="0">
                <a:hlinkClick r:id="rId8"/>
              </a:rPr>
              <a:t>https://www.careeronestop.org/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C7E8E75-F3B7-458C-AC4A-70A71763FF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5453652" y="1020763"/>
            <a:ext cx="2691220" cy="3535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FDDFF37-C9DC-3749-A9DE-D08675B9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Website Demo Time!</a:t>
            </a:r>
          </a:p>
        </p:txBody>
      </p:sp>
    </p:spTree>
    <p:extLst>
      <p:ext uri="{BB962C8B-B14F-4D97-AF65-F5344CB8AC3E}">
        <p14:creationId xmlns:p14="http://schemas.microsoft.com/office/powerpoint/2010/main" val="2868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FC1AE1-7631-4409-9014-6A8018985F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lvl="0" indent="0" algn="ctr">
              <a:buNone/>
            </a:pPr>
            <a:r>
              <a:rPr lang="en-US" b="1" dirty="0"/>
              <a:t>Contact Information:</a:t>
            </a:r>
          </a:p>
          <a:p>
            <a:pPr marL="0" lvl="0" indent="0" algn="ctr">
              <a:buNone/>
            </a:pPr>
            <a:r>
              <a:rPr lang="en-US" dirty="0"/>
              <a:t>Jodie Meyer</a:t>
            </a:r>
          </a:p>
          <a:p>
            <a:pPr marL="0" lvl="0" indent="0" algn="ctr">
              <a:buNone/>
            </a:pPr>
            <a:r>
              <a:rPr lang="en-US" dirty="0"/>
              <a:t>Office of Labor Market Information</a:t>
            </a:r>
          </a:p>
          <a:p>
            <a:pPr marL="0" lvl="0" indent="0" algn="ctr">
              <a:buNone/>
            </a:pPr>
            <a:r>
              <a:rPr lang="en-US" dirty="0"/>
              <a:t>402-471-9629</a:t>
            </a:r>
          </a:p>
          <a:p>
            <a:pPr marL="0" lvl="0" indent="0" algn="ctr">
              <a:buNone/>
            </a:pPr>
            <a:r>
              <a:rPr lang="en-US" dirty="0"/>
              <a:t>Jodie.meyer@nebraska.gov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9E9DBA-1EB3-449D-81F6-3EE25AF879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13572" y="1041788"/>
            <a:ext cx="3371380" cy="34933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D9CC212-8BB6-4FBA-AD0D-04A568B2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10057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5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41362B-2292-469E-A760-E3E4E8215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Color keyed to Nebraska Department of Education CTE Career Fields</a:t>
            </a:r>
          </a:p>
          <a:p>
            <a:r>
              <a:rPr lang="en-US" dirty="0"/>
              <a:t>Focuses on occupations for Now, Next and Later</a:t>
            </a:r>
          </a:p>
          <a:p>
            <a:r>
              <a:rPr lang="en-US" dirty="0"/>
              <a:t>Displays entry and average wages and annual openings</a:t>
            </a:r>
          </a:p>
          <a:p>
            <a:r>
              <a:rPr lang="en-US" dirty="0"/>
              <a:t>Letter (8.5 x 11) and tabloid (11 x 17) sizes available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7470FA-B92E-4E60-823A-2A113563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Career Ladder Posters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12D51BB-0513-470A-AE71-7E14530D65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0939" y="1020763"/>
            <a:ext cx="2736647" cy="3535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A5A5AF-9EC3-425B-83D5-C6349CC1239A}"/>
              </a:ext>
            </a:extLst>
          </p:cNvPr>
          <p:cNvSpPr/>
          <p:nvPr/>
        </p:nvSpPr>
        <p:spPr>
          <a:xfrm>
            <a:off x="278491" y="3878209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https://neworks.nebraska.gov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0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C2DD2-82DE-4248-9B32-B680BDE40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Color keyed to Career Fields</a:t>
            </a:r>
          </a:p>
          <a:p>
            <a:r>
              <a:rPr lang="en-US" dirty="0"/>
              <a:t>Features general occupational information from O*NET and NDOL data</a:t>
            </a:r>
          </a:p>
          <a:p>
            <a:r>
              <a:rPr lang="en-US" dirty="0"/>
              <a:t>Occupations Available:</a:t>
            </a:r>
          </a:p>
          <a:p>
            <a:pPr lvl="1"/>
            <a:r>
              <a:rPr lang="en-US" dirty="0"/>
              <a:t>Registered Nurses</a:t>
            </a:r>
          </a:p>
          <a:p>
            <a:pPr lvl="1"/>
            <a:r>
              <a:rPr lang="en-US" dirty="0"/>
              <a:t>Accountants &amp; Auditors</a:t>
            </a:r>
          </a:p>
          <a:p>
            <a:pPr lvl="1"/>
            <a:r>
              <a:rPr lang="en-US" dirty="0"/>
              <a:t>Meeting, Convention, &amp; Event Planners</a:t>
            </a:r>
          </a:p>
          <a:p>
            <a:pPr lvl="1"/>
            <a:r>
              <a:rPr lang="en-US" dirty="0"/>
              <a:t>Electricians</a:t>
            </a:r>
          </a:p>
          <a:p>
            <a:pPr lvl="1"/>
            <a:r>
              <a:rPr lang="en-US" dirty="0"/>
              <a:t>Welders, Cutters, </a:t>
            </a:r>
            <a:r>
              <a:rPr lang="en-US" dirty="0" err="1"/>
              <a:t>Solderers</a:t>
            </a:r>
            <a:r>
              <a:rPr lang="en-US" dirty="0"/>
              <a:t>, &amp; </a:t>
            </a:r>
            <a:r>
              <a:rPr lang="en-US" dirty="0" err="1"/>
              <a:t>Brazers</a:t>
            </a:r>
            <a:endParaRPr lang="en-US" dirty="0"/>
          </a:p>
          <a:p>
            <a:pPr lvl="1"/>
            <a:r>
              <a:rPr lang="en-US" dirty="0"/>
              <a:t>Graphic Designers</a:t>
            </a:r>
          </a:p>
          <a:p>
            <a:pPr lvl="1"/>
            <a:r>
              <a:rPr lang="en-US" dirty="0"/>
              <a:t>Web Developers</a:t>
            </a:r>
          </a:p>
          <a:p>
            <a:pPr lvl="1"/>
            <a:r>
              <a:rPr lang="en-US" dirty="0"/>
              <a:t>Lawyers</a:t>
            </a:r>
          </a:p>
          <a:p>
            <a:pPr lvl="1"/>
            <a:r>
              <a:rPr lang="en-US" dirty="0"/>
              <a:t>Middle School Teachers</a:t>
            </a:r>
          </a:p>
          <a:p>
            <a:pPr lvl="1"/>
            <a:r>
              <a:rPr lang="en-US" dirty="0"/>
              <a:t>Food Scientists &amp; Technologists</a:t>
            </a:r>
          </a:p>
          <a:p>
            <a:r>
              <a:rPr lang="en-US" dirty="0"/>
              <a:t>What others would you like to see?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092C9A-32A5-4B7B-9B5A-54DA8EA3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Occupational Profiles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D1D353-75FC-4135-9EEA-80C832764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36282" y="1020763"/>
            <a:ext cx="2725961" cy="3535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08AB8D-0739-4A74-ADA5-348283787BE0}"/>
              </a:ext>
            </a:extLst>
          </p:cNvPr>
          <p:cNvSpPr/>
          <p:nvPr/>
        </p:nvSpPr>
        <p:spPr>
          <a:xfrm>
            <a:off x="278491" y="4404220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https://neworks.nebraska.gov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08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58E3E0-9A7B-401B-B826-AC24F9C95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>
            <a:normAutofit/>
          </a:bodyPr>
          <a:lstStyle/>
          <a:p>
            <a:r>
              <a:rPr lang="en-US" sz="1600" dirty="0"/>
              <a:t>Occupations in Nebraska requiring licensing or certification</a:t>
            </a:r>
          </a:p>
          <a:p>
            <a:r>
              <a:rPr lang="en-US" sz="1600" dirty="0"/>
              <a:t>Survey of licensing authorities</a:t>
            </a:r>
          </a:p>
          <a:p>
            <a:r>
              <a:rPr lang="en-US" sz="1600" dirty="0"/>
              <a:t>Includes</a:t>
            </a:r>
          </a:p>
          <a:p>
            <a:pPr lvl="1"/>
            <a:r>
              <a:rPr lang="en-US" sz="1600" dirty="0"/>
              <a:t>Occupation overview</a:t>
            </a:r>
          </a:p>
          <a:p>
            <a:pPr lvl="1"/>
            <a:r>
              <a:rPr lang="en-US" sz="1600" dirty="0"/>
              <a:t>Contact information</a:t>
            </a:r>
          </a:p>
          <a:p>
            <a:pPr lvl="1"/>
            <a:r>
              <a:rPr lang="en-US" sz="1600" dirty="0"/>
              <a:t>Licensure/certification/registration requirements</a:t>
            </a:r>
          </a:p>
          <a:p>
            <a:pPr lvl="1"/>
            <a:r>
              <a:rPr lang="en-US" sz="1600" dirty="0"/>
              <a:t>Fee information</a:t>
            </a:r>
          </a:p>
          <a:p>
            <a:pPr lvl="1"/>
            <a:r>
              <a:rPr lang="en-US" sz="1600" dirty="0"/>
              <a:t>Renewal information</a:t>
            </a:r>
          </a:p>
          <a:p>
            <a:pPr lvl="1"/>
            <a:r>
              <a:rPr lang="en-US" sz="1600" dirty="0"/>
              <a:t>Licensing statistics</a:t>
            </a:r>
          </a:p>
          <a:p>
            <a:r>
              <a:rPr lang="en-US" sz="1600" dirty="0"/>
              <a:t>New data out later this year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C42FFA-7FA1-44A3-BD4E-4265F41C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Licensed Occupations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34402F-4975-493B-9ED2-AE94E5D88D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6266" y="1020763"/>
            <a:ext cx="2745993" cy="3535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ABC359-75FC-4980-8D81-0080F0405473}"/>
              </a:ext>
            </a:extLst>
          </p:cNvPr>
          <p:cNvSpPr/>
          <p:nvPr/>
        </p:nvSpPr>
        <p:spPr>
          <a:xfrm>
            <a:off x="278491" y="4371459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https://neworks.nebraska.gov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2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688F4E-2028-43DA-BAC8-FFE65B15B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STEM Occupations Poster</a:t>
            </a:r>
          </a:p>
          <a:p>
            <a:pPr lvl="1"/>
            <a:r>
              <a:rPr lang="en-US" dirty="0"/>
              <a:t>Displays average wages and annual openings for science, technology, engineering, and math occupations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C91FC-C86B-48F9-AB8E-8B229810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STEM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7F271E-1516-4DCE-B294-6F4B2E0C3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93266" y="1296447"/>
            <a:ext cx="4206875" cy="27150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6521DA-1C93-4063-93CD-3B8DD17C72F0}"/>
              </a:ext>
            </a:extLst>
          </p:cNvPr>
          <p:cNvSpPr/>
          <p:nvPr/>
        </p:nvSpPr>
        <p:spPr>
          <a:xfrm>
            <a:off x="278491" y="2419104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https://neworks.nebraska.gov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9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688F4E-2028-43DA-BAC8-FFE65B15B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STEM Excel Dashboard</a:t>
            </a:r>
          </a:p>
          <a:p>
            <a:pPr lvl="1"/>
            <a:r>
              <a:rPr lang="en-US" dirty="0"/>
              <a:t>Compares STEM and Non-STEM occupations in Nebraska to the Nation</a:t>
            </a:r>
          </a:p>
          <a:p>
            <a:pPr lvl="1"/>
            <a:r>
              <a:rPr lang="en-US" dirty="0"/>
              <a:t>One page overview handout</a:t>
            </a:r>
          </a:p>
          <a:p>
            <a:pPr lvl="1"/>
            <a:r>
              <a:rPr lang="en-US" dirty="0"/>
              <a:t>Detailed information on individual occupations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C91FC-C86B-48F9-AB8E-8B229810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STEM Resources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1282E5A-576D-4A65-8847-1690D56506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69432" y="1020763"/>
            <a:ext cx="2859661" cy="35353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2700D9-5D36-4126-A83F-ED43C09AC1EA}"/>
              </a:ext>
            </a:extLst>
          </p:cNvPr>
          <p:cNvSpPr/>
          <p:nvPr/>
        </p:nvSpPr>
        <p:spPr>
          <a:xfrm>
            <a:off x="278491" y="2930192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https://neworks.nebraska.gov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51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688F4E-2028-43DA-BAC8-FFE65B15B7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STEM Tableau Dashboard</a:t>
            </a:r>
          </a:p>
          <a:p>
            <a:pPr lvl="1"/>
            <a:r>
              <a:rPr lang="en-US" dirty="0"/>
              <a:t>Interactive</a:t>
            </a:r>
          </a:p>
          <a:p>
            <a:pPr lvl="1"/>
            <a:r>
              <a:rPr lang="en-US" dirty="0"/>
              <a:t>Regional data</a:t>
            </a:r>
          </a:p>
          <a:p>
            <a:pPr lvl="1"/>
            <a:r>
              <a:rPr lang="en-US" dirty="0"/>
              <a:t>Data on STEM job families</a:t>
            </a:r>
          </a:p>
          <a:p>
            <a:pPr lvl="2"/>
            <a:r>
              <a:rPr lang="en-US" dirty="0"/>
              <a:t>Architecture and Engineering</a:t>
            </a:r>
          </a:p>
          <a:p>
            <a:pPr lvl="2"/>
            <a:r>
              <a:rPr lang="en-US" dirty="0"/>
              <a:t>Computer and Mathematical</a:t>
            </a:r>
          </a:p>
          <a:p>
            <a:pPr lvl="2"/>
            <a:r>
              <a:rPr lang="en-US" dirty="0"/>
              <a:t>Healthcare Practitioners and Technical</a:t>
            </a:r>
          </a:p>
          <a:p>
            <a:pPr lvl="2"/>
            <a:r>
              <a:rPr lang="en-US" dirty="0"/>
              <a:t>Life, Physical, and Social Science</a:t>
            </a:r>
          </a:p>
          <a:p>
            <a:pPr lvl="2"/>
            <a:r>
              <a:rPr lang="en-US" dirty="0"/>
              <a:t>Managerial</a:t>
            </a:r>
          </a:p>
          <a:p>
            <a:pPr lvl="2"/>
            <a:r>
              <a:rPr lang="en-US" dirty="0"/>
              <a:t>Postsecondary Teaching</a:t>
            </a:r>
          </a:p>
          <a:p>
            <a:pPr lvl="2"/>
            <a:r>
              <a:rPr lang="en-US" dirty="0"/>
              <a:t>Sales</a:t>
            </a:r>
          </a:p>
          <a:p>
            <a:pPr lvl="1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FC91FC-C86B-48F9-AB8E-8B229810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STEM Resources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E13D3F-1973-47C5-A6C3-52BB9F5961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1749" y="1020112"/>
            <a:ext cx="4158530" cy="35353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FE28B3-E107-4B29-B428-2D7E14F9E1FF}"/>
              </a:ext>
            </a:extLst>
          </p:cNvPr>
          <p:cNvSpPr/>
          <p:nvPr/>
        </p:nvSpPr>
        <p:spPr>
          <a:xfrm>
            <a:off x="278491" y="4059746"/>
            <a:ext cx="4111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https://neworks.nebraska.gov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3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FE47C4-EADC-48A4-833A-B70A2E9B7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</p:spPr>
        <p:txBody>
          <a:bodyPr/>
          <a:lstStyle/>
          <a:p>
            <a:r>
              <a:rPr lang="en-US" dirty="0"/>
              <a:t>Videos Include</a:t>
            </a:r>
          </a:p>
          <a:p>
            <a:pPr lvl="1"/>
            <a:r>
              <a:rPr lang="en-US" dirty="0"/>
              <a:t>Virtual tours of Nebraska Industries</a:t>
            </a:r>
          </a:p>
          <a:p>
            <a:pPr lvl="1"/>
            <a:r>
              <a:rPr lang="en-US" dirty="0"/>
              <a:t>Interviews with employees and business representatives</a:t>
            </a:r>
          </a:p>
          <a:p>
            <a:pPr lvl="1"/>
            <a:r>
              <a:rPr lang="en-US" dirty="0"/>
              <a:t>Labor Market Information in pop ups</a:t>
            </a:r>
          </a:p>
          <a:p>
            <a:r>
              <a:rPr lang="en-US" dirty="0"/>
              <a:t>Sponsored by Nebraska Departments of Education, Labor, and Economic Development</a:t>
            </a:r>
          </a:p>
          <a:p>
            <a:r>
              <a:rPr lang="en-US" dirty="0"/>
              <a:t>Free discussion guides under the “Resources” section!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B84C83-BBCA-4743-8B88-0A2E30C2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Career Videos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AAE883F-0BA5-472D-9074-0CA169817D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4509" y="1020763"/>
            <a:ext cx="4089507" cy="3535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F9CA7C-0E66-4B68-A29C-6632E080DF09}"/>
              </a:ext>
            </a:extLst>
          </p:cNvPr>
          <p:cNvSpPr/>
          <p:nvPr/>
        </p:nvSpPr>
        <p:spPr>
          <a:xfrm>
            <a:off x="278491" y="3909794"/>
            <a:ext cx="4111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hlinkClick r:id="rId4"/>
              </a:rPr>
              <a:t>https://www.nebraskacareerclusters.com/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58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31ACD1-B6C9-4ECA-8B68-2E6546EB48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692" y="1020112"/>
            <a:ext cx="4226391" cy="3536649"/>
          </a:xfrm>
        </p:spPr>
        <p:txBody>
          <a:bodyPr/>
          <a:lstStyle/>
          <a:p>
            <a:r>
              <a:rPr lang="en-US" dirty="0"/>
              <a:t>Online tool from </a:t>
            </a:r>
            <a:r>
              <a:rPr lang="en-US" dirty="0" err="1"/>
              <a:t>EducationQuest</a:t>
            </a:r>
            <a:endParaRPr lang="en-US" dirty="0"/>
          </a:p>
          <a:p>
            <a:r>
              <a:rPr lang="en-US" dirty="0"/>
              <a:t>Series of questions on desired lifestyle to help students understand expenses</a:t>
            </a:r>
          </a:p>
          <a:p>
            <a:r>
              <a:rPr lang="en-US" dirty="0"/>
              <a:t>Matches students with careers that pay enough for desired lifestyle</a:t>
            </a:r>
          </a:p>
          <a:p>
            <a:r>
              <a:rPr lang="en-US" dirty="0"/>
              <a:t>Shows wages and link to find more information on the career online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A19D52-F04E-45D5-AAFB-B491BA7F3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95825" y="1157560"/>
            <a:ext cx="4206875" cy="326176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1B315FB-91C4-49D5-9C13-BBC3CA75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Reality Check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476758-943D-49F1-9FC3-803E47D2E690}"/>
              </a:ext>
            </a:extLst>
          </p:cNvPr>
          <p:cNvSpPr/>
          <p:nvPr/>
        </p:nvSpPr>
        <p:spPr>
          <a:xfrm>
            <a:off x="89949" y="3286539"/>
            <a:ext cx="4605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EE7421"/>
                </a:solidFill>
              </a:rPr>
              <a:t>Online at:</a:t>
            </a:r>
            <a:r>
              <a:rPr lang="en-US" dirty="0">
                <a:hlinkClick r:id="rId3"/>
              </a:rPr>
              <a:t> </a:t>
            </a:r>
            <a:r>
              <a:rPr lang="en-US" dirty="0">
                <a:solidFill>
                  <a:prstClr val="black"/>
                </a:solidFill>
                <a:hlinkClick r:id="rId4"/>
              </a:rPr>
              <a:t>https://www.educationquest.org/realitycheck/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50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E=PPT-Template-2019" id="{A7E8624A-4572-4213-A695-23FF1DCACA69}" vid="{21F08CFD-6947-445A-9300-F1623AD23E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8C91AD7FBD842BBC8D09C8AE7A0D9" ma:contentTypeVersion="11" ma:contentTypeDescription="Create a new document." ma:contentTypeScope="" ma:versionID="673666d0efa1054fa301331e0b91d772">
  <xsd:schema xmlns:xsd="http://www.w3.org/2001/XMLSchema" xmlns:xs="http://www.w3.org/2001/XMLSchema" xmlns:p="http://schemas.microsoft.com/office/2006/metadata/properties" xmlns:ns2="fe9349aa-2a7b-4b0f-953a-e4785b95af91" xmlns:ns3="d66c9721-97da-4702-b7dc-01ad0aa0659e" targetNamespace="http://schemas.microsoft.com/office/2006/metadata/properties" ma:root="true" ma:fieldsID="47d80f9498f40411369a4404b97ae593" ns2:_="" ns3:_="">
    <xsd:import namespace="fe9349aa-2a7b-4b0f-953a-e4785b95af91"/>
    <xsd:import namespace="d66c9721-97da-4702-b7dc-01ad0aa06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349aa-2a7b-4b0f-953a-e4785b95af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c9721-97da-4702-b7dc-01ad0aa06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306157-9F50-4E60-998B-BEDEA3943498}">
  <ds:schemaRefs>
    <ds:schemaRef ds:uri="d66c9721-97da-4702-b7dc-01ad0aa0659e"/>
    <ds:schemaRef ds:uri="fe9349aa-2a7b-4b0f-953a-e4785b95af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CB0D16F-EFC1-447F-BABE-F87D3C9D3E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408BAD-381E-4B47-8EF7-DFD947A93931}">
  <ds:schemaRefs>
    <ds:schemaRef ds:uri="http://purl.org/dc/dcmitype/"/>
    <ds:schemaRef ds:uri="d66c9721-97da-4702-b7dc-01ad0aa0659e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fe9349aa-2a7b-4b0f-953a-e4785b95af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</TotalTime>
  <Words>853</Words>
  <Application>Microsoft Office PowerPoint</Application>
  <PresentationFormat>On-screen Show (16:9)</PresentationFormat>
  <Paragraphs>136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Acumin Pro Condensed Light</vt:lpstr>
      <vt:lpstr>Acumin Pro ExtraCondensed Med</vt:lpstr>
      <vt:lpstr>Acumin Pro ExtraCondensed Smbd</vt:lpstr>
      <vt:lpstr>Arial</vt:lpstr>
      <vt:lpstr>Calibri</vt:lpstr>
      <vt:lpstr>Courier New</vt:lpstr>
      <vt:lpstr>Myriad Pro</vt:lpstr>
      <vt:lpstr>Myriad Pro Cond</vt:lpstr>
      <vt:lpstr>Wingdings</vt:lpstr>
      <vt:lpstr>1_Custom Design</vt:lpstr>
      <vt:lpstr>Career Resources from  Nebraska Department  of Labor</vt:lpstr>
      <vt:lpstr>Career Ladder Posters</vt:lpstr>
      <vt:lpstr>Occupational Profiles</vt:lpstr>
      <vt:lpstr>Licensed Occupations</vt:lpstr>
      <vt:lpstr>STEM Resources</vt:lpstr>
      <vt:lpstr>STEM Resources</vt:lpstr>
      <vt:lpstr>STEM Resources</vt:lpstr>
      <vt:lpstr>Career Videos</vt:lpstr>
      <vt:lpstr>Reality Check</vt:lpstr>
      <vt:lpstr>Occupational Outlook Handbook (OOH)</vt:lpstr>
      <vt:lpstr>Occupational Outlook Handbook (OOH)</vt:lpstr>
      <vt:lpstr>O*NET OnLine</vt:lpstr>
      <vt:lpstr>My Next Move</vt:lpstr>
      <vt:lpstr>Career One Stop</vt:lpstr>
      <vt:lpstr>Career One Stop</vt:lpstr>
      <vt:lpstr>Get My Future</vt:lpstr>
      <vt:lpstr>Website Demo Time!</vt:lpstr>
      <vt:lpstr>Questions?</vt:lpstr>
      <vt:lpstr>PowerPoint Presentation</vt:lpstr>
    </vt:vector>
  </TitlesOfParts>
  <Company>Nebraska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Fitzler, Rachel</dc:creator>
  <cp:lastModifiedBy>Meyer, Jodie</cp:lastModifiedBy>
  <cp:revision>93</cp:revision>
  <cp:lastPrinted>2018-06-04T23:40:59Z</cp:lastPrinted>
  <dcterms:created xsi:type="dcterms:W3CDTF">2017-10-04T18:45:05Z</dcterms:created>
  <dcterms:modified xsi:type="dcterms:W3CDTF">2021-06-04T21:18:29Z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0x0101006FF8C91AD7FBD842BBC8D09C8AE7A0D9</vt:lpwstr>
  </property>
  <property fmtid="{D5CDD505-2E9C-101B-9397-08002B2CF9AE}" pid="3" name="ArticulateGUID">
    <vt:lpwstr>D1439F7F-A7D9-4D21-B39D-07166B8F3FA5</vt:lpwstr>
  </property>
  <property fmtid="{D5CDD505-2E9C-101B-9397-08002B2CF9AE}" pid="4" name="ArticulatePath">
    <vt:lpwstr>https://needucation.sharepoint.com/sites/msteams_0e14ff/Shared Documents/Marketing and Communication/PowerPoints/CTE-PPT-Template-1-2020</vt:lpwstr>
  </property>
</Properties>
</file>