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31"/>
  </p:notesMasterIdLst>
  <p:handoutMasterIdLst>
    <p:handoutMasterId r:id="rId32"/>
  </p:handoutMasterIdLst>
  <p:sldIdLst>
    <p:sldId id="260" r:id="rId5"/>
    <p:sldId id="275" r:id="rId6"/>
    <p:sldId id="262" r:id="rId7"/>
    <p:sldId id="276" r:id="rId8"/>
    <p:sldId id="277" r:id="rId9"/>
    <p:sldId id="278" r:id="rId10"/>
    <p:sldId id="289" r:id="rId11"/>
    <p:sldId id="280" r:id="rId12"/>
    <p:sldId id="300" r:id="rId13"/>
    <p:sldId id="282" r:id="rId14"/>
    <p:sldId id="283" r:id="rId15"/>
    <p:sldId id="284" r:id="rId16"/>
    <p:sldId id="285" r:id="rId17"/>
    <p:sldId id="286" r:id="rId18"/>
    <p:sldId id="290" r:id="rId19"/>
    <p:sldId id="291" r:id="rId20"/>
    <p:sldId id="301" r:id="rId21"/>
    <p:sldId id="288" r:id="rId22"/>
    <p:sldId id="294" r:id="rId23"/>
    <p:sldId id="295" r:id="rId24"/>
    <p:sldId id="292" r:id="rId25"/>
    <p:sldId id="296" r:id="rId26"/>
    <p:sldId id="297" r:id="rId27"/>
    <p:sldId id="298" r:id="rId28"/>
    <p:sldId id="299" r:id="rId29"/>
    <p:sldId id="261" r:id="rId30"/>
  </p:sldIdLst>
  <p:sldSz cx="9144000" cy="5143500" type="screen16x9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421"/>
    <a:srgbClr val="0099A7"/>
    <a:srgbClr val="2E2925"/>
    <a:srgbClr val="76B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40"/>
    <p:restoredTop sz="78613" autoAdjust="0"/>
  </p:normalViewPr>
  <p:slideViewPr>
    <p:cSldViewPr snapToGrid="0">
      <p:cViewPr varScale="1">
        <p:scale>
          <a:sx n="118" d="100"/>
          <a:sy n="118" d="100"/>
        </p:scale>
        <p:origin x="178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5320" y="15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Occupational Therapy Assistants</c:v>
                </c:pt>
              </c:strCache>
            </c:strRef>
          </c:tx>
          <c:spPr>
            <a:solidFill>
              <a:srgbClr val="76BB2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% Change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59-44A5-A57F-1EDB9FE5BC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axId val="1111296047"/>
        <c:axId val="1283336191"/>
      </c:barChart>
      <c:catAx>
        <c:axId val="1111296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336191"/>
        <c:crosses val="autoZero"/>
        <c:auto val="1"/>
        <c:lblAlgn val="ctr"/>
        <c:lblOffset val="100"/>
        <c:noMultiLvlLbl val="0"/>
      </c:catAx>
      <c:valAx>
        <c:axId val="1283336191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1111296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Occupational Therapy Assistants</c:v>
                </c:pt>
              </c:strCache>
            </c:strRef>
          </c:tx>
          <c:spPr>
            <a:solidFill>
              <a:srgbClr val="76BB2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Numeric Change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D6-4B8E-89A9-D310C79584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axId val="1111296047"/>
        <c:axId val="1283336191"/>
      </c:barChart>
      <c:catAx>
        <c:axId val="1111296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336191"/>
        <c:crosses val="autoZero"/>
        <c:auto val="1"/>
        <c:lblAlgn val="ctr"/>
        <c:lblOffset val="100"/>
        <c:noMultiLvlLbl val="0"/>
      </c:catAx>
      <c:valAx>
        <c:axId val="1283336191"/>
        <c:scaling>
          <c:orientation val="minMax"/>
          <c:max val="3000"/>
        </c:scaling>
        <c:delete val="1"/>
        <c:axPos val="l"/>
        <c:numFmt formatCode="#,##0" sourceLinked="1"/>
        <c:majorTickMark val="none"/>
        <c:minorTickMark val="none"/>
        <c:tickLblPos val="nextTo"/>
        <c:crossAx val="1111296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Openings 2018-2028</c:v>
                </c:pt>
              </c:strCache>
            </c:strRef>
          </c:tx>
          <c:spPr>
            <a:solidFill>
              <a:srgbClr val="0099A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% Change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CF-41F8-97FB-11107A61DC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axId val="1111296047"/>
        <c:axId val="1283336191"/>
      </c:barChart>
      <c:catAx>
        <c:axId val="1111296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336191"/>
        <c:crosses val="autoZero"/>
        <c:auto val="1"/>
        <c:lblAlgn val="ctr"/>
        <c:lblOffset val="100"/>
        <c:noMultiLvlLbl val="0"/>
      </c:catAx>
      <c:valAx>
        <c:axId val="1283336191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1111296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Openings 2018-2028</c:v>
                </c:pt>
              </c:strCache>
            </c:strRef>
          </c:tx>
          <c:spPr>
            <a:solidFill>
              <a:srgbClr val="0099A7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7624999999999997"/>
                      <c:h val="0.12149688149688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62C-4FF8-AE5F-C90D57FC95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Numeric Change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2781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2C-4FF8-AE5F-C90D57FC95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"/>
        <c:axId val="1111296047"/>
        <c:axId val="1283336191"/>
      </c:barChart>
      <c:catAx>
        <c:axId val="1111296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3336191"/>
        <c:crosses val="autoZero"/>
        <c:auto val="1"/>
        <c:lblAlgn val="ctr"/>
        <c:lblOffset val="100"/>
        <c:noMultiLvlLbl val="0"/>
      </c:catAx>
      <c:valAx>
        <c:axId val="1283336191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1112960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Computer Programmers</c:v>
                </c:pt>
              </c:strCache>
            </c:strRef>
          </c:tx>
          <c:spPr>
            <a:solidFill>
              <a:srgbClr val="76BB20"/>
            </a:solidFill>
            <a:ln>
              <a:solidFill>
                <a:srgbClr val="00607F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E7421"/>
              </a:solidFill>
              <a:ln>
                <a:solidFill>
                  <a:srgbClr val="EE742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88-47C3-A5AE-0E0CACC84A58}"/>
              </c:ext>
            </c:extLst>
          </c:dPt>
          <c:dPt>
            <c:idx val="1"/>
            <c:invertIfNegative val="0"/>
            <c:bubble3D val="0"/>
            <c:spPr>
              <a:solidFill>
                <a:srgbClr val="76BB20"/>
              </a:solidFill>
              <a:ln>
                <a:solidFill>
                  <a:srgbClr val="76BB2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788-47C3-A5AE-0E0CACC84A58}"/>
              </c:ext>
            </c:extLst>
          </c:dPt>
          <c:dPt>
            <c:idx val="2"/>
            <c:invertIfNegative val="0"/>
            <c:bubble3D val="0"/>
            <c:spPr>
              <a:solidFill>
                <a:srgbClr val="76BB20"/>
              </a:solidFill>
              <a:ln>
                <a:solidFill>
                  <a:srgbClr val="76BB2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88-47C3-A5AE-0E0CACC84A58}"/>
              </c:ext>
            </c:extLst>
          </c:dPt>
          <c:dLbls>
            <c:dLbl>
              <c:idx val="1"/>
              <c:layout>
                <c:manualLayout>
                  <c:x val="-0.13580246913580246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Myriad Pro" panose="020B0503030403020204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88-47C3-A5AE-0E0CACC84A58}"/>
                </c:ext>
              </c:extLst>
            </c:dLbl>
            <c:dLbl>
              <c:idx val="2"/>
              <c:layout>
                <c:manualLayout>
                  <c:x val="-0.19444444444444445"/>
                  <c:y val="-1.04166666666666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Myriad Pro" panose="020B0503030403020204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88-47C3-A5AE-0E0CACC84A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Growth Openings</c:v>
                </c:pt>
                <c:pt idx="1">
                  <c:v>Labor Force Exits</c:v>
                </c:pt>
                <c:pt idx="2">
                  <c:v>Occupational Transfers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-198</c:v>
                </c:pt>
                <c:pt idx="1">
                  <c:v>447</c:v>
                </c:pt>
                <c:pt idx="2">
                  <c:v>1507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88-47C3-A5AE-0E0CACC84A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74431583"/>
        <c:axId val="974433663"/>
      </c:barChart>
      <c:catAx>
        <c:axId val="9744315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433663"/>
        <c:crosses val="autoZero"/>
        <c:auto val="1"/>
        <c:lblAlgn val="ctr"/>
        <c:lblOffset val="100"/>
        <c:noMultiLvlLbl val="0"/>
      </c:catAx>
      <c:valAx>
        <c:axId val="974433663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9744315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Personal Financial Advisors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E7421"/>
              </a:solidFill>
              <a:ln>
                <a:solidFill>
                  <a:srgbClr val="EE742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E6-4CC0-A742-CF470307883A}"/>
              </c:ext>
            </c:extLst>
          </c:dPt>
          <c:dPt>
            <c:idx val="1"/>
            <c:invertIfNegative val="0"/>
            <c:bubble3D val="0"/>
            <c:spPr>
              <a:solidFill>
                <a:srgbClr val="76BB20"/>
              </a:solidFill>
              <a:ln>
                <a:solidFill>
                  <a:srgbClr val="76BB2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0E6-4CC0-A742-CF470307883A}"/>
              </c:ext>
            </c:extLst>
          </c:dPt>
          <c:dPt>
            <c:idx val="2"/>
            <c:invertIfNegative val="0"/>
            <c:bubble3D val="0"/>
            <c:spPr>
              <a:solidFill>
                <a:srgbClr val="76BB20"/>
              </a:solidFill>
              <a:ln>
                <a:solidFill>
                  <a:srgbClr val="76BB2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0E6-4CC0-A742-CF470307883A}"/>
              </c:ext>
            </c:extLst>
          </c:dPt>
          <c:dLbls>
            <c:dLbl>
              <c:idx val="1"/>
              <c:layout>
                <c:manualLayout>
                  <c:x val="-0.1091269841269841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Myriad Pro" panose="020B0503030403020204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E6-4CC0-A742-CF470307883A}"/>
                </c:ext>
              </c:extLst>
            </c:dLbl>
            <c:dLbl>
              <c:idx val="2"/>
              <c:layout>
                <c:manualLayout>
                  <c:x val="-0.13392857142857142"/>
                  <c:y val="-1.04166666666666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Myriad Pro" panose="020B0503030403020204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0E6-4CC0-A742-CF47030788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Growth Openings</c:v>
                </c:pt>
                <c:pt idx="1">
                  <c:v>Labor Force Exits</c:v>
                </c:pt>
                <c:pt idx="2">
                  <c:v>Occupational Transfers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209</c:v>
                </c:pt>
                <c:pt idx="1">
                  <c:v>447</c:v>
                </c:pt>
                <c:pt idx="2">
                  <c:v>1043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E6-4CC0-A742-CF47030788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74426591"/>
        <c:axId val="974415775"/>
      </c:barChart>
      <c:catAx>
        <c:axId val="9744265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Myriad Pro" panose="020B0503030403020204"/>
                <a:ea typeface="+mn-ea"/>
                <a:cs typeface="+mn-cs"/>
              </a:defRPr>
            </a:pPr>
            <a:endParaRPr lang="en-US"/>
          </a:p>
        </c:txPr>
        <c:crossAx val="974415775"/>
        <c:crosses val="autoZero"/>
        <c:auto val="1"/>
        <c:lblAlgn val="ctr"/>
        <c:lblOffset val="100"/>
        <c:noMultiLvlLbl val="0"/>
      </c:catAx>
      <c:valAx>
        <c:axId val="974415775"/>
        <c:scaling>
          <c:orientation val="minMax"/>
          <c:max val="2000"/>
        </c:scaling>
        <c:delete val="1"/>
        <c:axPos val="b"/>
        <c:numFmt formatCode="#,##0" sourceLinked="1"/>
        <c:majorTickMark val="out"/>
        <c:minorTickMark val="none"/>
        <c:tickLblPos val="nextTo"/>
        <c:crossAx val="974426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Wages</c:v>
                </c:pt>
              </c:strCache>
            </c:strRef>
          </c:tx>
          <c:spPr>
            <a:solidFill>
              <a:srgbClr val="EE742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yriad Pro" panose="020B0503030403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  Less than high school graduate</c:v>
                </c:pt>
                <c:pt idx="1">
                  <c:v>  High school graduate (includes equivalency)</c:v>
                </c:pt>
                <c:pt idx="2">
                  <c:v>  Some college or associate's degree</c:v>
                </c:pt>
                <c:pt idx="3">
                  <c:v>  Bachelor's degree</c:v>
                </c:pt>
                <c:pt idx="4">
                  <c:v>  Graduate or professional degree</c:v>
                </c:pt>
              </c:strCache>
            </c:strRef>
          </c:cat>
          <c:val>
            <c:numRef>
              <c:f>Sheet1!$B$2:$B$6</c:f>
              <c:numCache>
                <c:formatCode>"$"#,##0_);[Red]\("$"#,##0\)</c:formatCode>
                <c:ptCount val="5"/>
                <c:pt idx="0">
                  <c:v>30298</c:v>
                </c:pt>
                <c:pt idx="1">
                  <c:v>32174</c:v>
                </c:pt>
                <c:pt idx="2">
                  <c:v>38209</c:v>
                </c:pt>
                <c:pt idx="3">
                  <c:v>50779</c:v>
                </c:pt>
                <c:pt idx="4">
                  <c:v>61853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EA-49AE-99B3-B0FC44BCEF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-27"/>
        <c:axId val="694065056"/>
        <c:axId val="683369648"/>
      </c:barChart>
      <c:catAx>
        <c:axId val="69406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/>
                <a:ea typeface="+mn-ea"/>
                <a:cs typeface="+mn-cs"/>
              </a:defRPr>
            </a:pPr>
            <a:endParaRPr lang="en-US"/>
          </a:p>
        </c:txPr>
        <c:crossAx val="683369648"/>
        <c:crosses val="autoZero"/>
        <c:auto val="1"/>
        <c:lblAlgn val="ctr"/>
        <c:lblOffset val="100"/>
        <c:noMultiLvlLbl val="0"/>
      </c:catAx>
      <c:valAx>
        <c:axId val="683369648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69406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image" Target="../media/image20.gif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image" Target="../media/image20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C4CB30-9566-4219-AB7E-4868CAF58E58}" type="doc">
      <dgm:prSet loTypeId="urn:microsoft.com/office/officeart/2005/8/layout/equation1" loCatId="process" qsTypeId="urn:microsoft.com/office/officeart/2005/8/quickstyle/simple1" qsCatId="simple" csTypeId="urn:microsoft.com/office/officeart/2005/8/colors/accent0_2" csCatId="mainScheme" phldr="1"/>
      <dgm:spPr/>
    </dgm:pt>
    <dgm:pt modelId="{50F54637-5350-437A-B3AD-946EC34AF5D4}">
      <dgm:prSet phldrT="[Text]" custT="1"/>
      <dgm:spPr>
        <a:ln w="19050">
          <a:solidFill>
            <a:srgbClr val="EE7421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Myriad Pro" panose="020B0503030403020204"/>
            </a:rPr>
            <a:t>High Wage</a:t>
          </a:r>
        </a:p>
      </dgm:t>
    </dgm:pt>
    <dgm:pt modelId="{F367EF6B-28E5-42C6-84FC-7B211F6A7E33}" type="parTrans" cxnId="{43D3C516-36EE-4F21-B961-A2C41164AD4C}">
      <dgm:prSet/>
      <dgm:spPr/>
      <dgm:t>
        <a:bodyPr/>
        <a:lstStyle/>
        <a:p>
          <a:endParaRPr lang="en-US"/>
        </a:p>
      </dgm:t>
    </dgm:pt>
    <dgm:pt modelId="{A8177A39-BFF1-4072-9B0B-BCDF55BED2CC}" type="sibTrans" cxnId="{43D3C516-36EE-4F21-B961-A2C41164AD4C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C9002E96-AEFF-473A-B877-BA42CE3CFCD2}">
      <dgm:prSet phldrT="[Text]" custT="1"/>
      <dgm:spPr>
        <a:ln w="19050">
          <a:solidFill>
            <a:srgbClr val="EE7421"/>
          </a:solidFill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Myriad Pro" panose="020B0503030403020204"/>
            </a:rPr>
            <a:t>High Demand</a:t>
          </a:r>
        </a:p>
      </dgm:t>
    </dgm:pt>
    <dgm:pt modelId="{634D8E3D-6A0F-440C-BB94-6C07929A52B0}" type="parTrans" cxnId="{6AACEC79-E458-48A3-8127-C9F89F616A17}">
      <dgm:prSet/>
      <dgm:spPr/>
      <dgm:t>
        <a:bodyPr/>
        <a:lstStyle/>
        <a:p>
          <a:endParaRPr lang="en-US"/>
        </a:p>
      </dgm:t>
    </dgm:pt>
    <dgm:pt modelId="{A28B407B-88D3-4FE3-9A51-4DA8E848F868}" type="sibTrans" cxnId="{6AACEC79-E458-48A3-8127-C9F89F616A17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C680EAD6-39EB-45F3-B228-41C1AC49ABCD}">
      <dgm:prSet phldrT="[Text]"/>
      <dgm:spPr>
        <a:ln w="19050">
          <a:solidFill>
            <a:srgbClr val="EE7421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yriad Pro" panose="020B0503030403020204"/>
            </a:rPr>
            <a:t>H3</a:t>
          </a:r>
        </a:p>
      </dgm:t>
    </dgm:pt>
    <dgm:pt modelId="{782F38CF-7680-4DEF-843C-56A30CA90760}" type="parTrans" cxnId="{BF046E3A-5B29-4053-85B2-BF5BFDCBCAC3}">
      <dgm:prSet/>
      <dgm:spPr/>
      <dgm:t>
        <a:bodyPr/>
        <a:lstStyle/>
        <a:p>
          <a:endParaRPr lang="en-US"/>
        </a:p>
      </dgm:t>
    </dgm:pt>
    <dgm:pt modelId="{C810CCA0-9628-4DEE-B027-46AD70DF1AD1}" type="sibTrans" cxnId="{BF046E3A-5B29-4053-85B2-BF5BFDCBCAC3}">
      <dgm:prSet/>
      <dgm:spPr/>
      <dgm:t>
        <a:bodyPr/>
        <a:lstStyle/>
        <a:p>
          <a:endParaRPr lang="en-US"/>
        </a:p>
      </dgm:t>
    </dgm:pt>
    <dgm:pt modelId="{9A41C8DA-9FDB-4275-9C40-9DA7F78585D0}">
      <dgm:prSet custT="1"/>
      <dgm:spPr>
        <a:ln w="19050">
          <a:solidFill>
            <a:srgbClr val="EE7421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Myriad Pro" panose="020B0503030403020204"/>
            </a:rPr>
            <a:t>High Skill</a:t>
          </a:r>
        </a:p>
      </dgm:t>
    </dgm:pt>
    <dgm:pt modelId="{03FA12EE-A07F-4062-989C-C4F86FC5BD35}" type="parTrans" cxnId="{5562143A-4264-46C8-8120-8E484403841B}">
      <dgm:prSet/>
      <dgm:spPr/>
      <dgm:t>
        <a:bodyPr/>
        <a:lstStyle/>
        <a:p>
          <a:endParaRPr lang="en-US"/>
        </a:p>
      </dgm:t>
    </dgm:pt>
    <dgm:pt modelId="{38C3C0E1-AFFD-4F4F-A5BD-10B99D03A1E9}" type="sibTrans" cxnId="{5562143A-4264-46C8-8120-8E484403841B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0D46A9C5-56EB-4FE6-A07D-DB7B8C88A33C}" type="pres">
      <dgm:prSet presAssocID="{61C4CB30-9566-4219-AB7E-4868CAF58E58}" presName="linearFlow" presStyleCnt="0">
        <dgm:presLayoutVars>
          <dgm:dir/>
          <dgm:resizeHandles val="exact"/>
        </dgm:presLayoutVars>
      </dgm:prSet>
      <dgm:spPr/>
    </dgm:pt>
    <dgm:pt modelId="{610989D2-53E9-409F-8789-8F87A57ABA7F}" type="pres">
      <dgm:prSet presAssocID="{50F54637-5350-437A-B3AD-946EC34AF5D4}" presName="node" presStyleLbl="node1" presStyleIdx="0" presStyleCnt="4">
        <dgm:presLayoutVars>
          <dgm:bulletEnabled val="1"/>
        </dgm:presLayoutVars>
      </dgm:prSet>
      <dgm:spPr/>
    </dgm:pt>
    <dgm:pt modelId="{B6FE1CDE-FC40-4B22-8027-525595A34C3E}" type="pres">
      <dgm:prSet presAssocID="{A8177A39-BFF1-4072-9B0B-BCDF55BED2CC}" presName="spacerL" presStyleCnt="0"/>
      <dgm:spPr/>
    </dgm:pt>
    <dgm:pt modelId="{0136063F-6A40-4F75-95D6-8CE79EA11C45}" type="pres">
      <dgm:prSet presAssocID="{A8177A39-BFF1-4072-9B0B-BCDF55BED2CC}" presName="sibTrans" presStyleLbl="sibTrans2D1" presStyleIdx="0" presStyleCnt="3"/>
      <dgm:spPr/>
    </dgm:pt>
    <dgm:pt modelId="{A423B8C9-0394-447B-B3B2-F56783C9BFDA}" type="pres">
      <dgm:prSet presAssocID="{A8177A39-BFF1-4072-9B0B-BCDF55BED2CC}" presName="spacerR" presStyleCnt="0"/>
      <dgm:spPr/>
    </dgm:pt>
    <dgm:pt modelId="{1A291CC1-5338-4FCB-AF03-FF45F7FD33B9}" type="pres">
      <dgm:prSet presAssocID="{9A41C8DA-9FDB-4275-9C40-9DA7F78585D0}" presName="node" presStyleLbl="node1" presStyleIdx="1" presStyleCnt="4">
        <dgm:presLayoutVars>
          <dgm:bulletEnabled val="1"/>
        </dgm:presLayoutVars>
      </dgm:prSet>
      <dgm:spPr/>
    </dgm:pt>
    <dgm:pt modelId="{CAE8DC60-0A38-4004-ACA9-AE1F3B5E2A9D}" type="pres">
      <dgm:prSet presAssocID="{38C3C0E1-AFFD-4F4F-A5BD-10B99D03A1E9}" presName="spacerL" presStyleCnt="0"/>
      <dgm:spPr/>
    </dgm:pt>
    <dgm:pt modelId="{EFF2D8B0-B8E7-4592-83D3-B872FEDBF048}" type="pres">
      <dgm:prSet presAssocID="{38C3C0E1-AFFD-4F4F-A5BD-10B99D03A1E9}" presName="sibTrans" presStyleLbl="sibTrans2D1" presStyleIdx="1" presStyleCnt="3"/>
      <dgm:spPr/>
    </dgm:pt>
    <dgm:pt modelId="{FFF227D2-99EF-4FD7-ACB8-D20C81211715}" type="pres">
      <dgm:prSet presAssocID="{38C3C0E1-AFFD-4F4F-A5BD-10B99D03A1E9}" presName="spacerR" presStyleCnt="0"/>
      <dgm:spPr/>
    </dgm:pt>
    <dgm:pt modelId="{FE8D4B2B-051F-4FEF-9E44-3185FF534DDD}" type="pres">
      <dgm:prSet presAssocID="{C9002E96-AEFF-473A-B877-BA42CE3CFCD2}" presName="node" presStyleLbl="node1" presStyleIdx="2" presStyleCnt="4">
        <dgm:presLayoutVars>
          <dgm:bulletEnabled val="1"/>
        </dgm:presLayoutVars>
      </dgm:prSet>
      <dgm:spPr/>
    </dgm:pt>
    <dgm:pt modelId="{737548E7-F9DE-4321-A994-974BE3A36C88}" type="pres">
      <dgm:prSet presAssocID="{A28B407B-88D3-4FE3-9A51-4DA8E848F868}" presName="spacerL" presStyleCnt="0"/>
      <dgm:spPr/>
    </dgm:pt>
    <dgm:pt modelId="{20384DA3-3D1F-45DA-B0D7-51C5B6EA889C}" type="pres">
      <dgm:prSet presAssocID="{A28B407B-88D3-4FE3-9A51-4DA8E848F868}" presName="sibTrans" presStyleLbl="sibTrans2D1" presStyleIdx="2" presStyleCnt="3"/>
      <dgm:spPr/>
    </dgm:pt>
    <dgm:pt modelId="{806CBCDE-0CBA-40E1-88BE-78E9AC0C7FBF}" type="pres">
      <dgm:prSet presAssocID="{A28B407B-88D3-4FE3-9A51-4DA8E848F868}" presName="spacerR" presStyleCnt="0"/>
      <dgm:spPr/>
    </dgm:pt>
    <dgm:pt modelId="{9420ECE0-370D-4091-9265-57A15A7AC699}" type="pres">
      <dgm:prSet presAssocID="{C680EAD6-39EB-45F3-B228-41C1AC49ABCD}" presName="node" presStyleLbl="node1" presStyleIdx="3" presStyleCnt="4">
        <dgm:presLayoutVars>
          <dgm:bulletEnabled val="1"/>
        </dgm:presLayoutVars>
      </dgm:prSet>
      <dgm:spPr/>
    </dgm:pt>
  </dgm:ptLst>
  <dgm:cxnLst>
    <dgm:cxn modelId="{7AAE5500-0888-42A8-8936-CED598B521B4}" type="presOf" srcId="{A8177A39-BFF1-4072-9B0B-BCDF55BED2CC}" destId="{0136063F-6A40-4F75-95D6-8CE79EA11C45}" srcOrd="0" destOrd="0" presId="urn:microsoft.com/office/officeart/2005/8/layout/equation1"/>
    <dgm:cxn modelId="{D1EB5906-120C-4CB7-9799-2CC5023C5ECB}" type="presOf" srcId="{9A41C8DA-9FDB-4275-9C40-9DA7F78585D0}" destId="{1A291CC1-5338-4FCB-AF03-FF45F7FD33B9}" srcOrd="0" destOrd="0" presId="urn:microsoft.com/office/officeart/2005/8/layout/equation1"/>
    <dgm:cxn modelId="{D346E811-E4DD-45A1-8FC2-B1414C7A5989}" type="presOf" srcId="{61C4CB30-9566-4219-AB7E-4868CAF58E58}" destId="{0D46A9C5-56EB-4FE6-A07D-DB7B8C88A33C}" srcOrd="0" destOrd="0" presId="urn:microsoft.com/office/officeart/2005/8/layout/equation1"/>
    <dgm:cxn modelId="{45581514-2570-494E-ACC5-1DB0BC5CE1CD}" type="presOf" srcId="{50F54637-5350-437A-B3AD-946EC34AF5D4}" destId="{610989D2-53E9-409F-8789-8F87A57ABA7F}" srcOrd="0" destOrd="0" presId="urn:microsoft.com/office/officeart/2005/8/layout/equation1"/>
    <dgm:cxn modelId="{43D3C516-36EE-4F21-B961-A2C41164AD4C}" srcId="{61C4CB30-9566-4219-AB7E-4868CAF58E58}" destId="{50F54637-5350-437A-B3AD-946EC34AF5D4}" srcOrd="0" destOrd="0" parTransId="{F367EF6B-28E5-42C6-84FC-7B211F6A7E33}" sibTransId="{A8177A39-BFF1-4072-9B0B-BCDF55BED2CC}"/>
    <dgm:cxn modelId="{5562143A-4264-46C8-8120-8E484403841B}" srcId="{61C4CB30-9566-4219-AB7E-4868CAF58E58}" destId="{9A41C8DA-9FDB-4275-9C40-9DA7F78585D0}" srcOrd="1" destOrd="0" parTransId="{03FA12EE-A07F-4062-989C-C4F86FC5BD35}" sibTransId="{38C3C0E1-AFFD-4F4F-A5BD-10B99D03A1E9}"/>
    <dgm:cxn modelId="{BF046E3A-5B29-4053-85B2-BF5BFDCBCAC3}" srcId="{61C4CB30-9566-4219-AB7E-4868CAF58E58}" destId="{C680EAD6-39EB-45F3-B228-41C1AC49ABCD}" srcOrd="3" destOrd="0" parTransId="{782F38CF-7680-4DEF-843C-56A30CA90760}" sibTransId="{C810CCA0-9628-4DEE-B027-46AD70DF1AD1}"/>
    <dgm:cxn modelId="{5F74134A-D318-43A9-8090-DD1A98DD7339}" type="presOf" srcId="{C680EAD6-39EB-45F3-B228-41C1AC49ABCD}" destId="{9420ECE0-370D-4091-9265-57A15A7AC699}" srcOrd="0" destOrd="0" presId="urn:microsoft.com/office/officeart/2005/8/layout/equation1"/>
    <dgm:cxn modelId="{23EC0B75-3A16-43D6-B79C-1D23987F0777}" type="presOf" srcId="{A28B407B-88D3-4FE3-9A51-4DA8E848F868}" destId="{20384DA3-3D1F-45DA-B0D7-51C5B6EA889C}" srcOrd="0" destOrd="0" presId="urn:microsoft.com/office/officeart/2005/8/layout/equation1"/>
    <dgm:cxn modelId="{6AACEC79-E458-48A3-8127-C9F89F616A17}" srcId="{61C4CB30-9566-4219-AB7E-4868CAF58E58}" destId="{C9002E96-AEFF-473A-B877-BA42CE3CFCD2}" srcOrd="2" destOrd="0" parTransId="{634D8E3D-6A0F-440C-BB94-6C07929A52B0}" sibTransId="{A28B407B-88D3-4FE3-9A51-4DA8E848F868}"/>
    <dgm:cxn modelId="{A25F1CD7-396F-44E2-8C60-6AA2748CAAB9}" type="presOf" srcId="{C9002E96-AEFF-473A-B877-BA42CE3CFCD2}" destId="{FE8D4B2B-051F-4FEF-9E44-3185FF534DDD}" srcOrd="0" destOrd="0" presId="urn:microsoft.com/office/officeart/2005/8/layout/equation1"/>
    <dgm:cxn modelId="{302C32E9-A9EB-4A09-B802-755FEA41D232}" type="presOf" srcId="{38C3C0E1-AFFD-4F4F-A5BD-10B99D03A1E9}" destId="{EFF2D8B0-B8E7-4592-83D3-B872FEDBF048}" srcOrd="0" destOrd="0" presId="urn:microsoft.com/office/officeart/2005/8/layout/equation1"/>
    <dgm:cxn modelId="{6A4A6257-A28B-476E-B22B-F0C51B6F56D4}" type="presParOf" srcId="{0D46A9C5-56EB-4FE6-A07D-DB7B8C88A33C}" destId="{610989D2-53E9-409F-8789-8F87A57ABA7F}" srcOrd="0" destOrd="0" presId="urn:microsoft.com/office/officeart/2005/8/layout/equation1"/>
    <dgm:cxn modelId="{2FBA0DA9-CB6C-4890-8B3D-52E7E51445AE}" type="presParOf" srcId="{0D46A9C5-56EB-4FE6-A07D-DB7B8C88A33C}" destId="{B6FE1CDE-FC40-4B22-8027-525595A34C3E}" srcOrd="1" destOrd="0" presId="urn:microsoft.com/office/officeart/2005/8/layout/equation1"/>
    <dgm:cxn modelId="{8775FC05-A1E9-4704-A2EC-2F9A8F515171}" type="presParOf" srcId="{0D46A9C5-56EB-4FE6-A07D-DB7B8C88A33C}" destId="{0136063F-6A40-4F75-95D6-8CE79EA11C45}" srcOrd="2" destOrd="0" presId="urn:microsoft.com/office/officeart/2005/8/layout/equation1"/>
    <dgm:cxn modelId="{3B7C07E4-79A3-4160-9F42-77171C43650A}" type="presParOf" srcId="{0D46A9C5-56EB-4FE6-A07D-DB7B8C88A33C}" destId="{A423B8C9-0394-447B-B3B2-F56783C9BFDA}" srcOrd="3" destOrd="0" presId="urn:microsoft.com/office/officeart/2005/8/layout/equation1"/>
    <dgm:cxn modelId="{3CD5780B-9524-4FF6-89FE-828E90D4E896}" type="presParOf" srcId="{0D46A9C5-56EB-4FE6-A07D-DB7B8C88A33C}" destId="{1A291CC1-5338-4FCB-AF03-FF45F7FD33B9}" srcOrd="4" destOrd="0" presId="urn:microsoft.com/office/officeart/2005/8/layout/equation1"/>
    <dgm:cxn modelId="{F38CA9CD-6CB0-492F-A80E-ED498A1A1A41}" type="presParOf" srcId="{0D46A9C5-56EB-4FE6-A07D-DB7B8C88A33C}" destId="{CAE8DC60-0A38-4004-ACA9-AE1F3B5E2A9D}" srcOrd="5" destOrd="0" presId="urn:microsoft.com/office/officeart/2005/8/layout/equation1"/>
    <dgm:cxn modelId="{CD31B696-857F-4966-82AF-DF19604657A9}" type="presParOf" srcId="{0D46A9C5-56EB-4FE6-A07D-DB7B8C88A33C}" destId="{EFF2D8B0-B8E7-4592-83D3-B872FEDBF048}" srcOrd="6" destOrd="0" presId="urn:microsoft.com/office/officeart/2005/8/layout/equation1"/>
    <dgm:cxn modelId="{22DAF0BF-B528-474B-BB7E-FD2DA706BA9A}" type="presParOf" srcId="{0D46A9C5-56EB-4FE6-A07D-DB7B8C88A33C}" destId="{FFF227D2-99EF-4FD7-ACB8-D20C81211715}" srcOrd="7" destOrd="0" presId="urn:microsoft.com/office/officeart/2005/8/layout/equation1"/>
    <dgm:cxn modelId="{42084DB0-9A32-4020-A75F-3379EB9F91B3}" type="presParOf" srcId="{0D46A9C5-56EB-4FE6-A07D-DB7B8C88A33C}" destId="{FE8D4B2B-051F-4FEF-9E44-3185FF534DDD}" srcOrd="8" destOrd="0" presId="urn:microsoft.com/office/officeart/2005/8/layout/equation1"/>
    <dgm:cxn modelId="{28A052DD-8E44-480C-8BA6-C5D17C48EA38}" type="presParOf" srcId="{0D46A9C5-56EB-4FE6-A07D-DB7B8C88A33C}" destId="{737548E7-F9DE-4321-A994-974BE3A36C88}" srcOrd="9" destOrd="0" presId="urn:microsoft.com/office/officeart/2005/8/layout/equation1"/>
    <dgm:cxn modelId="{2FA062EC-2D1F-4ED0-9388-3DF920806058}" type="presParOf" srcId="{0D46A9C5-56EB-4FE6-A07D-DB7B8C88A33C}" destId="{20384DA3-3D1F-45DA-B0D7-51C5B6EA889C}" srcOrd="10" destOrd="0" presId="urn:microsoft.com/office/officeart/2005/8/layout/equation1"/>
    <dgm:cxn modelId="{8F04A06B-67D0-4BF8-BEB7-3A7563005331}" type="presParOf" srcId="{0D46A9C5-56EB-4FE6-A07D-DB7B8C88A33C}" destId="{806CBCDE-0CBA-40E1-88BE-78E9AC0C7FBF}" srcOrd="11" destOrd="0" presId="urn:microsoft.com/office/officeart/2005/8/layout/equation1"/>
    <dgm:cxn modelId="{8E7010C0-13CC-4D26-BD87-4C8611EE23CD}" type="presParOf" srcId="{0D46A9C5-56EB-4FE6-A07D-DB7B8C88A33C}" destId="{9420ECE0-370D-4091-9265-57A15A7AC699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C4CB30-9566-4219-AB7E-4868CAF58E58}" type="doc">
      <dgm:prSet loTypeId="urn:microsoft.com/office/officeart/2005/8/layout/equation1" loCatId="process" qsTypeId="urn:microsoft.com/office/officeart/2005/8/quickstyle/simple1" qsCatId="simple" csTypeId="urn:microsoft.com/office/officeart/2005/8/colors/accent0_2" csCatId="mainScheme" phldr="1"/>
      <dgm:spPr/>
    </dgm:pt>
    <dgm:pt modelId="{50F54637-5350-437A-B3AD-946EC34AF5D4}">
      <dgm:prSet phldrT="[Text]" custT="1"/>
      <dgm:spPr>
        <a:ln w="19050">
          <a:solidFill>
            <a:srgbClr val="EE7421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Myriad Pro" panose="020B0503030403020204"/>
            </a:rPr>
            <a:t>High Wage</a:t>
          </a:r>
        </a:p>
      </dgm:t>
    </dgm:pt>
    <dgm:pt modelId="{F367EF6B-28E5-42C6-84FC-7B211F6A7E33}" type="parTrans" cxnId="{43D3C516-36EE-4F21-B961-A2C41164AD4C}">
      <dgm:prSet/>
      <dgm:spPr/>
      <dgm:t>
        <a:bodyPr/>
        <a:lstStyle/>
        <a:p>
          <a:endParaRPr lang="en-US"/>
        </a:p>
      </dgm:t>
    </dgm:pt>
    <dgm:pt modelId="{A8177A39-BFF1-4072-9B0B-BCDF55BED2CC}" type="sibTrans" cxnId="{43D3C516-36EE-4F21-B961-A2C41164AD4C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C9002E96-AEFF-473A-B877-BA42CE3CFCD2}">
      <dgm:prSet phldrT="[Text]" custT="1"/>
      <dgm:spPr>
        <a:ln w="19050">
          <a:solidFill>
            <a:srgbClr val="EE7421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Myriad Pro" panose="020B0503030403020204"/>
            </a:rPr>
            <a:t>High Demand</a:t>
          </a:r>
        </a:p>
      </dgm:t>
    </dgm:pt>
    <dgm:pt modelId="{634D8E3D-6A0F-440C-BB94-6C07929A52B0}" type="parTrans" cxnId="{6AACEC79-E458-48A3-8127-C9F89F616A17}">
      <dgm:prSet/>
      <dgm:spPr/>
      <dgm:t>
        <a:bodyPr/>
        <a:lstStyle/>
        <a:p>
          <a:endParaRPr lang="en-US"/>
        </a:p>
      </dgm:t>
    </dgm:pt>
    <dgm:pt modelId="{A28B407B-88D3-4FE3-9A51-4DA8E848F868}" type="sibTrans" cxnId="{6AACEC79-E458-48A3-8127-C9F89F616A17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C680EAD6-39EB-45F3-B228-41C1AC49ABCD}">
      <dgm:prSet phldrT="[Text]"/>
      <dgm:spPr>
        <a:ln w="19050">
          <a:solidFill>
            <a:srgbClr val="EE742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yriad Pro" panose="020B0503030403020204"/>
            </a:rPr>
            <a:t>H3</a:t>
          </a:r>
        </a:p>
      </dgm:t>
    </dgm:pt>
    <dgm:pt modelId="{782F38CF-7680-4DEF-843C-56A30CA90760}" type="parTrans" cxnId="{BF046E3A-5B29-4053-85B2-BF5BFDCBCAC3}">
      <dgm:prSet/>
      <dgm:spPr/>
      <dgm:t>
        <a:bodyPr/>
        <a:lstStyle/>
        <a:p>
          <a:endParaRPr lang="en-US"/>
        </a:p>
      </dgm:t>
    </dgm:pt>
    <dgm:pt modelId="{C810CCA0-9628-4DEE-B027-46AD70DF1AD1}" type="sibTrans" cxnId="{BF046E3A-5B29-4053-85B2-BF5BFDCBCAC3}">
      <dgm:prSet/>
      <dgm:spPr/>
      <dgm:t>
        <a:bodyPr/>
        <a:lstStyle/>
        <a:p>
          <a:endParaRPr lang="en-US"/>
        </a:p>
      </dgm:t>
    </dgm:pt>
    <dgm:pt modelId="{9A41C8DA-9FDB-4275-9C40-9DA7F78585D0}">
      <dgm:prSet custT="1"/>
      <dgm:spPr>
        <a:ln w="19050">
          <a:solidFill>
            <a:srgbClr val="EE7421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Myriad Pro" panose="020B0503030403020204"/>
            </a:rPr>
            <a:t>High Skill</a:t>
          </a:r>
        </a:p>
      </dgm:t>
    </dgm:pt>
    <dgm:pt modelId="{03FA12EE-A07F-4062-989C-C4F86FC5BD35}" type="parTrans" cxnId="{5562143A-4264-46C8-8120-8E484403841B}">
      <dgm:prSet/>
      <dgm:spPr/>
      <dgm:t>
        <a:bodyPr/>
        <a:lstStyle/>
        <a:p>
          <a:endParaRPr lang="en-US"/>
        </a:p>
      </dgm:t>
    </dgm:pt>
    <dgm:pt modelId="{38C3C0E1-AFFD-4F4F-A5BD-10B99D03A1E9}" type="sibTrans" cxnId="{5562143A-4264-46C8-8120-8E484403841B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0D46A9C5-56EB-4FE6-A07D-DB7B8C88A33C}" type="pres">
      <dgm:prSet presAssocID="{61C4CB30-9566-4219-AB7E-4868CAF58E58}" presName="linearFlow" presStyleCnt="0">
        <dgm:presLayoutVars>
          <dgm:dir/>
          <dgm:resizeHandles val="exact"/>
        </dgm:presLayoutVars>
      </dgm:prSet>
      <dgm:spPr/>
    </dgm:pt>
    <dgm:pt modelId="{610989D2-53E9-409F-8789-8F87A57ABA7F}" type="pres">
      <dgm:prSet presAssocID="{50F54637-5350-437A-B3AD-946EC34AF5D4}" presName="node" presStyleLbl="node1" presStyleIdx="0" presStyleCnt="4">
        <dgm:presLayoutVars>
          <dgm:bulletEnabled val="1"/>
        </dgm:presLayoutVars>
      </dgm:prSet>
      <dgm:spPr/>
    </dgm:pt>
    <dgm:pt modelId="{B6FE1CDE-FC40-4B22-8027-525595A34C3E}" type="pres">
      <dgm:prSet presAssocID="{A8177A39-BFF1-4072-9B0B-BCDF55BED2CC}" presName="spacerL" presStyleCnt="0"/>
      <dgm:spPr/>
    </dgm:pt>
    <dgm:pt modelId="{0136063F-6A40-4F75-95D6-8CE79EA11C45}" type="pres">
      <dgm:prSet presAssocID="{A8177A39-BFF1-4072-9B0B-BCDF55BED2CC}" presName="sibTrans" presStyleLbl="sibTrans2D1" presStyleIdx="0" presStyleCnt="3"/>
      <dgm:spPr/>
    </dgm:pt>
    <dgm:pt modelId="{A423B8C9-0394-447B-B3B2-F56783C9BFDA}" type="pres">
      <dgm:prSet presAssocID="{A8177A39-BFF1-4072-9B0B-BCDF55BED2CC}" presName="spacerR" presStyleCnt="0"/>
      <dgm:spPr/>
    </dgm:pt>
    <dgm:pt modelId="{1A291CC1-5338-4FCB-AF03-FF45F7FD33B9}" type="pres">
      <dgm:prSet presAssocID="{9A41C8DA-9FDB-4275-9C40-9DA7F78585D0}" presName="node" presStyleLbl="node1" presStyleIdx="1" presStyleCnt="4">
        <dgm:presLayoutVars>
          <dgm:bulletEnabled val="1"/>
        </dgm:presLayoutVars>
      </dgm:prSet>
      <dgm:spPr/>
    </dgm:pt>
    <dgm:pt modelId="{CAE8DC60-0A38-4004-ACA9-AE1F3B5E2A9D}" type="pres">
      <dgm:prSet presAssocID="{38C3C0E1-AFFD-4F4F-A5BD-10B99D03A1E9}" presName="spacerL" presStyleCnt="0"/>
      <dgm:spPr/>
    </dgm:pt>
    <dgm:pt modelId="{EFF2D8B0-B8E7-4592-83D3-B872FEDBF048}" type="pres">
      <dgm:prSet presAssocID="{38C3C0E1-AFFD-4F4F-A5BD-10B99D03A1E9}" presName="sibTrans" presStyleLbl="sibTrans2D1" presStyleIdx="1" presStyleCnt="3"/>
      <dgm:spPr/>
    </dgm:pt>
    <dgm:pt modelId="{FFF227D2-99EF-4FD7-ACB8-D20C81211715}" type="pres">
      <dgm:prSet presAssocID="{38C3C0E1-AFFD-4F4F-A5BD-10B99D03A1E9}" presName="spacerR" presStyleCnt="0"/>
      <dgm:spPr/>
    </dgm:pt>
    <dgm:pt modelId="{FE8D4B2B-051F-4FEF-9E44-3185FF534DDD}" type="pres">
      <dgm:prSet presAssocID="{C9002E96-AEFF-473A-B877-BA42CE3CFCD2}" presName="node" presStyleLbl="node1" presStyleIdx="2" presStyleCnt="4">
        <dgm:presLayoutVars>
          <dgm:bulletEnabled val="1"/>
        </dgm:presLayoutVars>
      </dgm:prSet>
      <dgm:spPr/>
    </dgm:pt>
    <dgm:pt modelId="{737548E7-F9DE-4321-A994-974BE3A36C88}" type="pres">
      <dgm:prSet presAssocID="{A28B407B-88D3-4FE3-9A51-4DA8E848F868}" presName="spacerL" presStyleCnt="0"/>
      <dgm:spPr/>
    </dgm:pt>
    <dgm:pt modelId="{20384DA3-3D1F-45DA-B0D7-51C5B6EA889C}" type="pres">
      <dgm:prSet presAssocID="{A28B407B-88D3-4FE3-9A51-4DA8E848F868}" presName="sibTrans" presStyleLbl="sibTrans2D1" presStyleIdx="2" presStyleCnt="3"/>
      <dgm:spPr/>
    </dgm:pt>
    <dgm:pt modelId="{806CBCDE-0CBA-40E1-88BE-78E9AC0C7FBF}" type="pres">
      <dgm:prSet presAssocID="{A28B407B-88D3-4FE3-9A51-4DA8E848F868}" presName="spacerR" presStyleCnt="0"/>
      <dgm:spPr/>
    </dgm:pt>
    <dgm:pt modelId="{9420ECE0-370D-4091-9265-57A15A7AC699}" type="pres">
      <dgm:prSet presAssocID="{C680EAD6-39EB-45F3-B228-41C1AC49ABCD}" presName="node" presStyleLbl="node1" presStyleIdx="3" presStyleCnt="4">
        <dgm:presLayoutVars>
          <dgm:bulletEnabled val="1"/>
        </dgm:presLayoutVars>
      </dgm:prSet>
      <dgm:spPr/>
    </dgm:pt>
  </dgm:ptLst>
  <dgm:cxnLst>
    <dgm:cxn modelId="{7AAE5500-0888-42A8-8936-CED598B521B4}" type="presOf" srcId="{A8177A39-BFF1-4072-9B0B-BCDF55BED2CC}" destId="{0136063F-6A40-4F75-95D6-8CE79EA11C45}" srcOrd="0" destOrd="0" presId="urn:microsoft.com/office/officeart/2005/8/layout/equation1"/>
    <dgm:cxn modelId="{D1EB5906-120C-4CB7-9799-2CC5023C5ECB}" type="presOf" srcId="{9A41C8DA-9FDB-4275-9C40-9DA7F78585D0}" destId="{1A291CC1-5338-4FCB-AF03-FF45F7FD33B9}" srcOrd="0" destOrd="0" presId="urn:microsoft.com/office/officeart/2005/8/layout/equation1"/>
    <dgm:cxn modelId="{D346E811-E4DD-45A1-8FC2-B1414C7A5989}" type="presOf" srcId="{61C4CB30-9566-4219-AB7E-4868CAF58E58}" destId="{0D46A9C5-56EB-4FE6-A07D-DB7B8C88A33C}" srcOrd="0" destOrd="0" presId="urn:microsoft.com/office/officeart/2005/8/layout/equation1"/>
    <dgm:cxn modelId="{45581514-2570-494E-ACC5-1DB0BC5CE1CD}" type="presOf" srcId="{50F54637-5350-437A-B3AD-946EC34AF5D4}" destId="{610989D2-53E9-409F-8789-8F87A57ABA7F}" srcOrd="0" destOrd="0" presId="urn:microsoft.com/office/officeart/2005/8/layout/equation1"/>
    <dgm:cxn modelId="{43D3C516-36EE-4F21-B961-A2C41164AD4C}" srcId="{61C4CB30-9566-4219-AB7E-4868CAF58E58}" destId="{50F54637-5350-437A-B3AD-946EC34AF5D4}" srcOrd="0" destOrd="0" parTransId="{F367EF6B-28E5-42C6-84FC-7B211F6A7E33}" sibTransId="{A8177A39-BFF1-4072-9B0B-BCDF55BED2CC}"/>
    <dgm:cxn modelId="{5562143A-4264-46C8-8120-8E484403841B}" srcId="{61C4CB30-9566-4219-AB7E-4868CAF58E58}" destId="{9A41C8DA-9FDB-4275-9C40-9DA7F78585D0}" srcOrd="1" destOrd="0" parTransId="{03FA12EE-A07F-4062-989C-C4F86FC5BD35}" sibTransId="{38C3C0E1-AFFD-4F4F-A5BD-10B99D03A1E9}"/>
    <dgm:cxn modelId="{BF046E3A-5B29-4053-85B2-BF5BFDCBCAC3}" srcId="{61C4CB30-9566-4219-AB7E-4868CAF58E58}" destId="{C680EAD6-39EB-45F3-B228-41C1AC49ABCD}" srcOrd="3" destOrd="0" parTransId="{782F38CF-7680-4DEF-843C-56A30CA90760}" sibTransId="{C810CCA0-9628-4DEE-B027-46AD70DF1AD1}"/>
    <dgm:cxn modelId="{5F74134A-D318-43A9-8090-DD1A98DD7339}" type="presOf" srcId="{C680EAD6-39EB-45F3-B228-41C1AC49ABCD}" destId="{9420ECE0-370D-4091-9265-57A15A7AC699}" srcOrd="0" destOrd="0" presId="urn:microsoft.com/office/officeart/2005/8/layout/equation1"/>
    <dgm:cxn modelId="{23EC0B75-3A16-43D6-B79C-1D23987F0777}" type="presOf" srcId="{A28B407B-88D3-4FE3-9A51-4DA8E848F868}" destId="{20384DA3-3D1F-45DA-B0D7-51C5B6EA889C}" srcOrd="0" destOrd="0" presId="urn:microsoft.com/office/officeart/2005/8/layout/equation1"/>
    <dgm:cxn modelId="{6AACEC79-E458-48A3-8127-C9F89F616A17}" srcId="{61C4CB30-9566-4219-AB7E-4868CAF58E58}" destId="{C9002E96-AEFF-473A-B877-BA42CE3CFCD2}" srcOrd="2" destOrd="0" parTransId="{634D8E3D-6A0F-440C-BB94-6C07929A52B0}" sibTransId="{A28B407B-88D3-4FE3-9A51-4DA8E848F868}"/>
    <dgm:cxn modelId="{A25F1CD7-396F-44E2-8C60-6AA2748CAAB9}" type="presOf" srcId="{C9002E96-AEFF-473A-B877-BA42CE3CFCD2}" destId="{FE8D4B2B-051F-4FEF-9E44-3185FF534DDD}" srcOrd="0" destOrd="0" presId="urn:microsoft.com/office/officeart/2005/8/layout/equation1"/>
    <dgm:cxn modelId="{302C32E9-A9EB-4A09-B802-755FEA41D232}" type="presOf" srcId="{38C3C0E1-AFFD-4F4F-A5BD-10B99D03A1E9}" destId="{EFF2D8B0-B8E7-4592-83D3-B872FEDBF048}" srcOrd="0" destOrd="0" presId="urn:microsoft.com/office/officeart/2005/8/layout/equation1"/>
    <dgm:cxn modelId="{6A4A6257-A28B-476E-B22B-F0C51B6F56D4}" type="presParOf" srcId="{0D46A9C5-56EB-4FE6-A07D-DB7B8C88A33C}" destId="{610989D2-53E9-409F-8789-8F87A57ABA7F}" srcOrd="0" destOrd="0" presId="urn:microsoft.com/office/officeart/2005/8/layout/equation1"/>
    <dgm:cxn modelId="{2FBA0DA9-CB6C-4890-8B3D-52E7E51445AE}" type="presParOf" srcId="{0D46A9C5-56EB-4FE6-A07D-DB7B8C88A33C}" destId="{B6FE1CDE-FC40-4B22-8027-525595A34C3E}" srcOrd="1" destOrd="0" presId="urn:microsoft.com/office/officeart/2005/8/layout/equation1"/>
    <dgm:cxn modelId="{8775FC05-A1E9-4704-A2EC-2F9A8F515171}" type="presParOf" srcId="{0D46A9C5-56EB-4FE6-A07D-DB7B8C88A33C}" destId="{0136063F-6A40-4F75-95D6-8CE79EA11C45}" srcOrd="2" destOrd="0" presId="urn:microsoft.com/office/officeart/2005/8/layout/equation1"/>
    <dgm:cxn modelId="{3B7C07E4-79A3-4160-9F42-77171C43650A}" type="presParOf" srcId="{0D46A9C5-56EB-4FE6-A07D-DB7B8C88A33C}" destId="{A423B8C9-0394-447B-B3B2-F56783C9BFDA}" srcOrd="3" destOrd="0" presId="urn:microsoft.com/office/officeart/2005/8/layout/equation1"/>
    <dgm:cxn modelId="{3CD5780B-9524-4FF6-89FE-828E90D4E896}" type="presParOf" srcId="{0D46A9C5-56EB-4FE6-A07D-DB7B8C88A33C}" destId="{1A291CC1-5338-4FCB-AF03-FF45F7FD33B9}" srcOrd="4" destOrd="0" presId="urn:microsoft.com/office/officeart/2005/8/layout/equation1"/>
    <dgm:cxn modelId="{F38CA9CD-6CB0-492F-A80E-ED498A1A1A41}" type="presParOf" srcId="{0D46A9C5-56EB-4FE6-A07D-DB7B8C88A33C}" destId="{CAE8DC60-0A38-4004-ACA9-AE1F3B5E2A9D}" srcOrd="5" destOrd="0" presId="urn:microsoft.com/office/officeart/2005/8/layout/equation1"/>
    <dgm:cxn modelId="{CD31B696-857F-4966-82AF-DF19604657A9}" type="presParOf" srcId="{0D46A9C5-56EB-4FE6-A07D-DB7B8C88A33C}" destId="{EFF2D8B0-B8E7-4592-83D3-B872FEDBF048}" srcOrd="6" destOrd="0" presId="urn:microsoft.com/office/officeart/2005/8/layout/equation1"/>
    <dgm:cxn modelId="{22DAF0BF-B528-474B-BB7E-FD2DA706BA9A}" type="presParOf" srcId="{0D46A9C5-56EB-4FE6-A07D-DB7B8C88A33C}" destId="{FFF227D2-99EF-4FD7-ACB8-D20C81211715}" srcOrd="7" destOrd="0" presId="urn:microsoft.com/office/officeart/2005/8/layout/equation1"/>
    <dgm:cxn modelId="{42084DB0-9A32-4020-A75F-3379EB9F91B3}" type="presParOf" srcId="{0D46A9C5-56EB-4FE6-A07D-DB7B8C88A33C}" destId="{FE8D4B2B-051F-4FEF-9E44-3185FF534DDD}" srcOrd="8" destOrd="0" presId="urn:microsoft.com/office/officeart/2005/8/layout/equation1"/>
    <dgm:cxn modelId="{28A052DD-8E44-480C-8BA6-C5D17C48EA38}" type="presParOf" srcId="{0D46A9C5-56EB-4FE6-A07D-DB7B8C88A33C}" destId="{737548E7-F9DE-4321-A994-974BE3A36C88}" srcOrd="9" destOrd="0" presId="urn:microsoft.com/office/officeart/2005/8/layout/equation1"/>
    <dgm:cxn modelId="{2FA062EC-2D1F-4ED0-9388-3DF920806058}" type="presParOf" srcId="{0D46A9C5-56EB-4FE6-A07D-DB7B8C88A33C}" destId="{20384DA3-3D1F-45DA-B0D7-51C5B6EA889C}" srcOrd="10" destOrd="0" presId="urn:microsoft.com/office/officeart/2005/8/layout/equation1"/>
    <dgm:cxn modelId="{8F04A06B-67D0-4BF8-BEB7-3A7563005331}" type="presParOf" srcId="{0D46A9C5-56EB-4FE6-A07D-DB7B8C88A33C}" destId="{806CBCDE-0CBA-40E1-88BE-78E9AC0C7FBF}" srcOrd="11" destOrd="0" presId="urn:microsoft.com/office/officeart/2005/8/layout/equation1"/>
    <dgm:cxn modelId="{8E7010C0-13CC-4D26-BD87-4C8611EE23CD}" type="presParOf" srcId="{0D46A9C5-56EB-4FE6-A07D-DB7B8C88A33C}" destId="{9420ECE0-370D-4091-9265-57A15A7AC699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E1ACCE-C1C8-4C7F-901F-F931E182808E}" type="doc">
      <dgm:prSet loTypeId="urn:microsoft.com/office/officeart/2005/8/layout/h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1B4D2A5-207C-4CFF-B120-A6D9646879B1}">
      <dgm:prSet phldrT="[Text]"/>
      <dgm:spPr>
        <a:solidFill>
          <a:srgbClr val="EE7421"/>
        </a:solidFill>
      </dgm:spPr>
      <dgm:t>
        <a:bodyPr/>
        <a:lstStyle/>
        <a:p>
          <a:r>
            <a:rPr lang="en-US" dirty="0">
              <a:latin typeface="Myriad Pro" panose="020B0503030403020204"/>
            </a:rPr>
            <a:t>Labor Force Exits</a:t>
          </a:r>
        </a:p>
      </dgm:t>
    </dgm:pt>
    <dgm:pt modelId="{77B914FB-4B87-4758-8512-D06E8919F92A}" type="parTrans" cxnId="{B41F1C31-F964-4411-A22F-62EC974CA134}">
      <dgm:prSet/>
      <dgm:spPr/>
      <dgm:t>
        <a:bodyPr/>
        <a:lstStyle/>
        <a:p>
          <a:endParaRPr lang="en-US"/>
        </a:p>
      </dgm:t>
    </dgm:pt>
    <dgm:pt modelId="{2F15091F-8F5A-42D5-9AB1-6B84475C7BB1}" type="sibTrans" cxnId="{B41F1C31-F964-4411-A22F-62EC974CA134}">
      <dgm:prSet/>
      <dgm:spPr>
        <a:solidFill>
          <a:srgbClr val="EE7421"/>
        </a:solidFill>
        <a:ln>
          <a:solidFill>
            <a:srgbClr val="EE7421"/>
          </a:solidFill>
        </a:ln>
      </dgm:spPr>
      <dgm:t>
        <a:bodyPr/>
        <a:lstStyle/>
        <a:p>
          <a:endParaRPr lang="en-US"/>
        </a:p>
      </dgm:t>
    </dgm:pt>
    <dgm:pt modelId="{91FDBE6C-0C3F-449B-828F-DA477AEEAC21}">
      <dgm:prSet phldrT="[Text]"/>
      <dgm:spPr>
        <a:ln>
          <a:solidFill>
            <a:srgbClr val="EE7421"/>
          </a:solidFill>
        </a:ln>
      </dgm:spPr>
      <dgm:t>
        <a:bodyPr anchor="ctr"/>
        <a:lstStyle/>
        <a:p>
          <a:pPr algn="ctr">
            <a:buNone/>
          </a:pPr>
          <a:r>
            <a:rPr lang="en-US" dirty="0">
              <a:latin typeface="Myriad Pro" panose="020B0503030403020204"/>
            </a:rPr>
            <a:t>The projected number of workers leaving an occupation and exiting the labor force entirely</a:t>
          </a:r>
        </a:p>
      </dgm:t>
    </dgm:pt>
    <dgm:pt modelId="{284C2341-6FD3-4024-BA7F-F66779DB036A}" type="parTrans" cxnId="{2F30E89E-E20A-428C-BD0A-529E100E92A8}">
      <dgm:prSet/>
      <dgm:spPr/>
      <dgm:t>
        <a:bodyPr/>
        <a:lstStyle/>
        <a:p>
          <a:endParaRPr lang="en-US"/>
        </a:p>
      </dgm:t>
    </dgm:pt>
    <dgm:pt modelId="{108DFD61-8F9E-4DAA-988C-AF3A1F30D6CF}" type="sibTrans" cxnId="{2F30E89E-E20A-428C-BD0A-529E100E92A8}">
      <dgm:prSet/>
      <dgm:spPr/>
      <dgm:t>
        <a:bodyPr/>
        <a:lstStyle/>
        <a:p>
          <a:endParaRPr lang="en-US"/>
        </a:p>
      </dgm:t>
    </dgm:pt>
    <dgm:pt modelId="{BFF82AFD-73F7-416F-8F4F-B0A3682597E9}">
      <dgm:prSet phldrT="[Text]"/>
      <dgm:spPr>
        <a:solidFill>
          <a:srgbClr val="0099A7"/>
        </a:solidFill>
      </dgm:spPr>
      <dgm:t>
        <a:bodyPr/>
        <a:lstStyle/>
        <a:p>
          <a:r>
            <a:rPr lang="en-US" dirty="0">
              <a:latin typeface="Myriad Pro" panose="020B0503030403020204"/>
            </a:rPr>
            <a:t>Occupational Transfers</a:t>
          </a:r>
        </a:p>
      </dgm:t>
    </dgm:pt>
    <dgm:pt modelId="{DFF5BD17-85C1-4104-844E-2F6B83CD8288}" type="parTrans" cxnId="{6B72F922-D3F2-4D1F-92C0-7AA0E866B3BE}">
      <dgm:prSet/>
      <dgm:spPr/>
      <dgm:t>
        <a:bodyPr/>
        <a:lstStyle/>
        <a:p>
          <a:endParaRPr lang="en-US"/>
        </a:p>
      </dgm:t>
    </dgm:pt>
    <dgm:pt modelId="{878E607C-4FB2-4129-9D06-4B072B5282E0}" type="sibTrans" cxnId="{6B72F922-D3F2-4D1F-92C0-7AA0E866B3BE}">
      <dgm:prSet/>
      <dgm:spPr>
        <a:solidFill>
          <a:srgbClr val="0099A7"/>
        </a:solidFill>
        <a:ln>
          <a:solidFill>
            <a:srgbClr val="0099A7"/>
          </a:solidFill>
        </a:ln>
      </dgm:spPr>
      <dgm:t>
        <a:bodyPr/>
        <a:lstStyle/>
        <a:p>
          <a:endParaRPr lang="en-US"/>
        </a:p>
      </dgm:t>
    </dgm:pt>
    <dgm:pt modelId="{19EB54EC-18A2-408B-9F42-33E03C8D80AE}">
      <dgm:prSet phldrT="[Text]"/>
      <dgm:spPr>
        <a:ln>
          <a:solidFill>
            <a:srgbClr val="0099A7"/>
          </a:solidFill>
        </a:ln>
      </dgm:spPr>
      <dgm:t>
        <a:bodyPr anchor="ctr"/>
        <a:lstStyle/>
        <a:p>
          <a:pPr algn="ctr">
            <a:buNone/>
          </a:pPr>
          <a:r>
            <a:rPr lang="en-US" dirty="0">
              <a:latin typeface="Myriad Pro" panose="020B0503030403020204"/>
            </a:rPr>
            <a:t>The projected number of workers leaving an occupation and transferring to a different occupation</a:t>
          </a:r>
        </a:p>
      </dgm:t>
    </dgm:pt>
    <dgm:pt modelId="{7E7B7B7F-417D-4F3A-B459-75C8D6978C95}" type="parTrans" cxnId="{F83ADF03-3922-4DC1-98F5-580E19EC2037}">
      <dgm:prSet/>
      <dgm:spPr/>
      <dgm:t>
        <a:bodyPr/>
        <a:lstStyle/>
        <a:p>
          <a:endParaRPr lang="en-US"/>
        </a:p>
      </dgm:t>
    </dgm:pt>
    <dgm:pt modelId="{DDB20CF1-1E34-490D-BC19-1F8E41F47269}" type="sibTrans" cxnId="{F83ADF03-3922-4DC1-98F5-580E19EC2037}">
      <dgm:prSet/>
      <dgm:spPr/>
      <dgm:t>
        <a:bodyPr/>
        <a:lstStyle/>
        <a:p>
          <a:endParaRPr lang="en-US"/>
        </a:p>
      </dgm:t>
    </dgm:pt>
    <dgm:pt modelId="{A495BC60-92B6-4D39-AEFA-56A44166FC37}">
      <dgm:prSet phldrT="[Text]"/>
      <dgm:spPr>
        <a:solidFill>
          <a:srgbClr val="76BB20"/>
        </a:solidFill>
        <a:ln>
          <a:solidFill>
            <a:srgbClr val="76BB20"/>
          </a:solidFill>
        </a:ln>
      </dgm:spPr>
      <dgm:t>
        <a:bodyPr/>
        <a:lstStyle/>
        <a:p>
          <a:r>
            <a:rPr lang="en-US" dirty="0">
              <a:latin typeface="Myriad Pro" panose="020B0503030403020204"/>
            </a:rPr>
            <a:t>Growth Openings</a:t>
          </a:r>
        </a:p>
      </dgm:t>
    </dgm:pt>
    <dgm:pt modelId="{606FF4E3-B706-4FF0-B524-021D371F210E}" type="parTrans" cxnId="{53C3C039-5F2E-4C8D-A61C-15536018A0ED}">
      <dgm:prSet/>
      <dgm:spPr/>
      <dgm:t>
        <a:bodyPr/>
        <a:lstStyle/>
        <a:p>
          <a:endParaRPr lang="en-US"/>
        </a:p>
      </dgm:t>
    </dgm:pt>
    <dgm:pt modelId="{39FC610F-5DC8-4908-B2FF-DE8C55403C21}" type="sibTrans" cxnId="{53C3C039-5F2E-4C8D-A61C-15536018A0ED}">
      <dgm:prSet/>
      <dgm:spPr/>
      <dgm:t>
        <a:bodyPr/>
        <a:lstStyle/>
        <a:p>
          <a:endParaRPr lang="en-US"/>
        </a:p>
      </dgm:t>
    </dgm:pt>
    <dgm:pt modelId="{48D27E10-39CA-42D9-96B7-517AF6DFBBAE}">
      <dgm:prSet phldrT="[Text]"/>
      <dgm:spPr>
        <a:ln>
          <a:solidFill>
            <a:srgbClr val="76BB20"/>
          </a:solidFill>
        </a:ln>
      </dgm:spPr>
      <dgm:t>
        <a:bodyPr anchor="ctr"/>
        <a:lstStyle/>
        <a:p>
          <a:pPr algn="ctr">
            <a:buNone/>
          </a:pPr>
          <a:r>
            <a:rPr lang="en-US" dirty="0">
              <a:latin typeface="Myriad Pro" panose="020B0503030403020204"/>
            </a:rPr>
            <a:t>The difference between the employment level now and what we project it to be (Net change)</a:t>
          </a:r>
        </a:p>
      </dgm:t>
    </dgm:pt>
    <dgm:pt modelId="{60F0BC08-297F-4DF8-9C8F-EF25AF2037AB}" type="parTrans" cxnId="{5308D7ED-1A85-47BD-8E51-9ECE22F0606B}">
      <dgm:prSet/>
      <dgm:spPr/>
      <dgm:t>
        <a:bodyPr/>
        <a:lstStyle/>
        <a:p>
          <a:endParaRPr lang="en-US"/>
        </a:p>
      </dgm:t>
    </dgm:pt>
    <dgm:pt modelId="{634FCB09-DAC0-4E89-A591-E6F141BCBD52}" type="sibTrans" cxnId="{5308D7ED-1A85-47BD-8E51-9ECE22F0606B}">
      <dgm:prSet/>
      <dgm:spPr/>
      <dgm:t>
        <a:bodyPr/>
        <a:lstStyle/>
        <a:p>
          <a:endParaRPr lang="en-US"/>
        </a:p>
      </dgm:t>
    </dgm:pt>
    <dgm:pt modelId="{A6D90D02-9BC6-4277-A1D6-FCE0B9325CBD}" type="pres">
      <dgm:prSet presAssocID="{CBE1ACCE-C1C8-4C7F-901F-F931E182808E}" presName="Name0" presStyleCnt="0">
        <dgm:presLayoutVars>
          <dgm:dir/>
          <dgm:animLvl val="lvl"/>
          <dgm:resizeHandles val="exact"/>
        </dgm:presLayoutVars>
      </dgm:prSet>
      <dgm:spPr/>
    </dgm:pt>
    <dgm:pt modelId="{7492E57C-3EDE-44C1-BBD0-8E37C78EAC85}" type="pres">
      <dgm:prSet presAssocID="{CBE1ACCE-C1C8-4C7F-901F-F931E182808E}" presName="tSp" presStyleCnt="0"/>
      <dgm:spPr/>
    </dgm:pt>
    <dgm:pt modelId="{B3FFE315-A077-493F-A7A4-AF3D7BE607C2}" type="pres">
      <dgm:prSet presAssocID="{CBE1ACCE-C1C8-4C7F-901F-F931E182808E}" presName="bSp" presStyleCnt="0"/>
      <dgm:spPr/>
    </dgm:pt>
    <dgm:pt modelId="{DE63982B-AE34-42F0-8FF1-D57C48ECA64F}" type="pres">
      <dgm:prSet presAssocID="{CBE1ACCE-C1C8-4C7F-901F-F931E182808E}" presName="process" presStyleCnt="0"/>
      <dgm:spPr/>
    </dgm:pt>
    <dgm:pt modelId="{D665F378-3DFA-4505-A225-80C05F9C424B}" type="pres">
      <dgm:prSet presAssocID="{61B4D2A5-207C-4CFF-B120-A6D9646879B1}" presName="composite1" presStyleCnt="0"/>
      <dgm:spPr/>
    </dgm:pt>
    <dgm:pt modelId="{43710F09-1286-482A-9FD2-0F1AB5A50410}" type="pres">
      <dgm:prSet presAssocID="{61B4D2A5-207C-4CFF-B120-A6D9646879B1}" presName="dummyNode1" presStyleLbl="node1" presStyleIdx="0" presStyleCnt="3"/>
      <dgm:spPr/>
    </dgm:pt>
    <dgm:pt modelId="{7F636EEA-14B4-4D22-B739-688D41AD4827}" type="pres">
      <dgm:prSet presAssocID="{61B4D2A5-207C-4CFF-B120-A6D9646879B1}" presName="childNode1" presStyleLbl="bgAcc1" presStyleIdx="0" presStyleCnt="3">
        <dgm:presLayoutVars>
          <dgm:bulletEnabled val="1"/>
        </dgm:presLayoutVars>
      </dgm:prSet>
      <dgm:spPr/>
    </dgm:pt>
    <dgm:pt modelId="{16597D20-FC3F-4915-834C-A04EDADBD2EA}" type="pres">
      <dgm:prSet presAssocID="{61B4D2A5-207C-4CFF-B120-A6D9646879B1}" presName="childNode1tx" presStyleLbl="bgAcc1" presStyleIdx="0" presStyleCnt="3">
        <dgm:presLayoutVars>
          <dgm:bulletEnabled val="1"/>
        </dgm:presLayoutVars>
      </dgm:prSet>
      <dgm:spPr/>
    </dgm:pt>
    <dgm:pt modelId="{5495D7AE-94F3-47CF-BA75-52AF59BA5543}" type="pres">
      <dgm:prSet presAssocID="{61B4D2A5-207C-4CFF-B120-A6D9646879B1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EE941D1A-D010-4716-8A16-E56829FBD158}" type="pres">
      <dgm:prSet presAssocID="{61B4D2A5-207C-4CFF-B120-A6D9646879B1}" presName="connSite1" presStyleCnt="0"/>
      <dgm:spPr/>
    </dgm:pt>
    <dgm:pt modelId="{7D9B6B13-FEAE-4FE3-B34E-D43403FB8418}" type="pres">
      <dgm:prSet presAssocID="{2F15091F-8F5A-42D5-9AB1-6B84475C7BB1}" presName="Name9" presStyleLbl="sibTrans2D1" presStyleIdx="0" presStyleCnt="2"/>
      <dgm:spPr/>
    </dgm:pt>
    <dgm:pt modelId="{1B8DDE12-57A7-467C-9431-071FDB7E3972}" type="pres">
      <dgm:prSet presAssocID="{BFF82AFD-73F7-416F-8F4F-B0A3682597E9}" presName="composite2" presStyleCnt="0"/>
      <dgm:spPr/>
    </dgm:pt>
    <dgm:pt modelId="{CCA10685-5F54-4556-8AD2-35F2D6C3CFF5}" type="pres">
      <dgm:prSet presAssocID="{BFF82AFD-73F7-416F-8F4F-B0A3682597E9}" presName="dummyNode2" presStyleLbl="node1" presStyleIdx="0" presStyleCnt="3"/>
      <dgm:spPr/>
    </dgm:pt>
    <dgm:pt modelId="{F44FB72D-89BC-4DC4-88D2-222C0655DC53}" type="pres">
      <dgm:prSet presAssocID="{BFF82AFD-73F7-416F-8F4F-B0A3682597E9}" presName="childNode2" presStyleLbl="bgAcc1" presStyleIdx="1" presStyleCnt="3">
        <dgm:presLayoutVars>
          <dgm:bulletEnabled val="1"/>
        </dgm:presLayoutVars>
      </dgm:prSet>
      <dgm:spPr/>
    </dgm:pt>
    <dgm:pt modelId="{E94FBE49-2663-4FD1-99BE-ADCA81E15DA8}" type="pres">
      <dgm:prSet presAssocID="{BFF82AFD-73F7-416F-8F4F-B0A3682597E9}" presName="childNode2tx" presStyleLbl="bgAcc1" presStyleIdx="1" presStyleCnt="3">
        <dgm:presLayoutVars>
          <dgm:bulletEnabled val="1"/>
        </dgm:presLayoutVars>
      </dgm:prSet>
      <dgm:spPr/>
    </dgm:pt>
    <dgm:pt modelId="{67E54129-A7FF-4194-9745-6541C26797EA}" type="pres">
      <dgm:prSet presAssocID="{BFF82AFD-73F7-416F-8F4F-B0A3682597E9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F6393031-65BB-4E33-9351-F0266F04A463}" type="pres">
      <dgm:prSet presAssocID="{BFF82AFD-73F7-416F-8F4F-B0A3682597E9}" presName="connSite2" presStyleCnt="0"/>
      <dgm:spPr/>
    </dgm:pt>
    <dgm:pt modelId="{17BF8346-F0B8-4850-9BD9-15BD33101D9E}" type="pres">
      <dgm:prSet presAssocID="{878E607C-4FB2-4129-9D06-4B072B5282E0}" presName="Name18" presStyleLbl="sibTrans2D1" presStyleIdx="1" presStyleCnt="2"/>
      <dgm:spPr/>
    </dgm:pt>
    <dgm:pt modelId="{734CB304-70B0-4B53-818B-645106DAA440}" type="pres">
      <dgm:prSet presAssocID="{A495BC60-92B6-4D39-AEFA-56A44166FC37}" presName="composite1" presStyleCnt="0"/>
      <dgm:spPr/>
    </dgm:pt>
    <dgm:pt modelId="{6ED11C1F-A397-460F-8E65-E5C8DABE486E}" type="pres">
      <dgm:prSet presAssocID="{A495BC60-92B6-4D39-AEFA-56A44166FC37}" presName="dummyNode1" presStyleLbl="node1" presStyleIdx="1" presStyleCnt="3"/>
      <dgm:spPr/>
    </dgm:pt>
    <dgm:pt modelId="{894BE720-D485-43E5-8B12-CC429081D716}" type="pres">
      <dgm:prSet presAssocID="{A495BC60-92B6-4D39-AEFA-56A44166FC37}" presName="childNode1" presStyleLbl="bgAcc1" presStyleIdx="2" presStyleCnt="3">
        <dgm:presLayoutVars>
          <dgm:bulletEnabled val="1"/>
        </dgm:presLayoutVars>
      </dgm:prSet>
      <dgm:spPr/>
    </dgm:pt>
    <dgm:pt modelId="{8DC74E47-EE7E-49B4-AF94-A50D9E314CF0}" type="pres">
      <dgm:prSet presAssocID="{A495BC60-92B6-4D39-AEFA-56A44166FC37}" presName="childNode1tx" presStyleLbl="bgAcc1" presStyleIdx="2" presStyleCnt="3">
        <dgm:presLayoutVars>
          <dgm:bulletEnabled val="1"/>
        </dgm:presLayoutVars>
      </dgm:prSet>
      <dgm:spPr/>
    </dgm:pt>
    <dgm:pt modelId="{09F2BE28-6815-4639-9F7E-E633F9040918}" type="pres">
      <dgm:prSet presAssocID="{A495BC60-92B6-4D39-AEFA-56A44166FC37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8E5D56A2-EF48-43FC-BB07-CC97722998BA}" type="pres">
      <dgm:prSet presAssocID="{A495BC60-92B6-4D39-AEFA-56A44166FC37}" presName="connSite1" presStyleCnt="0"/>
      <dgm:spPr/>
    </dgm:pt>
  </dgm:ptLst>
  <dgm:cxnLst>
    <dgm:cxn modelId="{F83ADF03-3922-4DC1-98F5-580E19EC2037}" srcId="{BFF82AFD-73F7-416F-8F4F-B0A3682597E9}" destId="{19EB54EC-18A2-408B-9F42-33E03C8D80AE}" srcOrd="0" destOrd="0" parTransId="{7E7B7B7F-417D-4F3A-B459-75C8D6978C95}" sibTransId="{DDB20CF1-1E34-490D-BC19-1F8E41F47269}"/>
    <dgm:cxn modelId="{01243E1B-6BE1-4200-9995-3DEA1B20B028}" type="presOf" srcId="{A495BC60-92B6-4D39-AEFA-56A44166FC37}" destId="{09F2BE28-6815-4639-9F7E-E633F9040918}" srcOrd="0" destOrd="0" presId="urn:microsoft.com/office/officeart/2005/8/layout/hProcess4"/>
    <dgm:cxn modelId="{D38FD11C-9237-496B-B0D2-A1CF9AEE34A9}" type="presOf" srcId="{CBE1ACCE-C1C8-4C7F-901F-F931E182808E}" destId="{A6D90D02-9BC6-4277-A1D6-FCE0B9325CBD}" srcOrd="0" destOrd="0" presId="urn:microsoft.com/office/officeart/2005/8/layout/hProcess4"/>
    <dgm:cxn modelId="{6B72F922-D3F2-4D1F-92C0-7AA0E866B3BE}" srcId="{CBE1ACCE-C1C8-4C7F-901F-F931E182808E}" destId="{BFF82AFD-73F7-416F-8F4F-B0A3682597E9}" srcOrd="1" destOrd="0" parTransId="{DFF5BD17-85C1-4104-844E-2F6B83CD8288}" sibTransId="{878E607C-4FB2-4129-9D06-4B072B5282E0}"/>
    <dgm:cxn modelId="{B41F1C31-F964-4411-A22F-62EC974CA134}" srcId="{CBE1ACCE-C1C8-4C7F-901F-F931E182808E}" destId="{61B4D2A5-207C-4CFF-B120-A6D9646879B1}" srcOrd="0" destOrd="0" parTransId="{77B914FB-4B87-4758-8512-D06E8919F92A}" sibTransId="{2F15091F-8F5A-42D5-9AB1-6B84475C7BB1}"/>
    <dgm:cxn modelId="{53C3C039-5F2E-4C8D-A61C-15536018A0ED}" srcId="{CBE1ACCE-C1C8-4C7F-901F-F931E182808E}" destId="{A495BC60-92B6-4D39-AEFA-56A44166FC37}" srcOrd="2" destOrd="0" parTransId="{606FF4E3-B706-4FF0-B524-021D371F210E}" sibTransId="{39FC610F-5DC8-4908-B2FF-DE8C55403C21}"/>
    <dgm:cxn modelId="{A33B8972-AC50-4CE2-869F-5873EE435513}" type="presOf" srcId="{19EB54EC-18A2-408B-9F42-33E03C8D80AE}" destId="{E94FBE49-2663-4FD1-99BE-ADCA81E15DA8}" srcOrd="1" destOrd="0" presId="urn:microsoft.com/office/officeart/2005/8/layout/hProcess4"/>
    <dgm:cxn modelId="{7AD2FC58-7D09-4A87-9065-1A5FB9F57A93}" type="presOf" srcId="{BFF82AFD-73F7-416F-8F4F-B0A3682597E9}" destId="{67E54129-A7FF-4194-9745-6541C26797EA}" srcOrd="0" destOrd="0" presId="urn:microsoft.com/office/officeart/2005/8/layout/hProcess4"/>
    <dgm:cxn modelId="{07A4097B-C8DB-4A4F-AAB7-74021828962C}" type="presOf" srcId="{19EB54EC-18A2-408B-9F42-33E03C8D80AE}" destId="{F44FB72D-89BC-4DC4-88D2-222C0655DC53}" srcOrd="0" destOrd="0" presId="urn:microsoft.com/office/officeart/2005/8/layout/hProcess4"/>
    <dgm:cxn modelId="{0AFD6F88-4B55-42B5-80B2-80F8E4F6C031}" type="presOf" srcId="{48D27E10-39CA-42D9-96B7-517AF6DFBBAE}" destId="{894BE720-D485-43E5-8B12-CC429081D716}" srcOrd="0" destOrd="0" presId="urn:microsoft.com/office/officeart/2005/8/layout/hProcess4"/>
    <dgm:cxn modelId="{A3C64B8C-8EFC-42B1-BE05-56C880CCDDD3}" type="presOf" srcId="{48D27E10-39CA-42D9-96B7-517AF6DFBBAE}" destId="{8DC74E47-EE7E-49B4-AF94-A50D9E314CF0}" srcOrd="1" destOrd="0" presId="urn:microsoft.com/office/officeart/2005/8/layout/hProcess4"/>
    <dgm:cxn modelId="{2F30E89E-E20A-428C-BD0A-529E100E92A8}" srcId="{61B4D2A5-207C-4CFF-B120-A6D9646879B1}" destId="{91FDBE6C-0C3F-449B-828F-DA477AEEAC21}" srcOrd="0" destOrd="0" parTransId="{284C2341-6FD3-4024-BA7F-F66779DB036A}" sibTransId="{108DFD61-8F9E-4DAA-988C-AF3A1F30D6CF}"/>
    <dgm:cxn modelId="{FA310BA4-BC00-4691-B564-B6CCFD0658F9}" type="presOf" srcId="{878E607C-4FB2-4129-9D06-4B072B5282E0}" destId="{17BF8346-F0B8-4850-9BD9-15BD33101D9E}" srcOrd="0" destOrd="0" presId="urn:microsoft.com/office/officeart/2005/8/layout/hProcess4"/>
    <dgm:cxn modelId="{C76C18C0-F55F-4291-9359-2ED0FE7001B1}" type="presOf" srcId="{91FDBE6C-0C3F-449B-828F-DA477AEEAC21}" destId="{7F636EEA-14B4-4D22-B739-688D41AD4827}" srcOrd="0" destOrd="0" presId="urn:microsoft.com/office/officeart/2005/8/layout/hProcess4"/>
    <dgm:cxn modelId="{9CEBAFCF-6C56-4712-8315-F15FFD247ED0}" type="presOf" srcId="{61B4D2A5-207C-4CFF-B120-A6D9646879B1}" destId="{5495D7AE-94F3-47CF-BA75-52AF59BA5543}" srcOrd="0" destOrd="0" presId="urn:microsoft.com/office/officeart/2005/8/layout/hProcess4"/>
    <dgm:cxn modelId="{F3C10BDE-6AD5-41E1-AFAC-1F05770145FD}" type="presOf" srcId="{91FDBE6C-0C3F-449B-828F-DA477AEEAC21}" destId="{16597D20-FC3F-4915-834C-A04EDADBD2EA}" srcOrd="1" destOrd="0" presId="urn:microsoft.com/office/officeart/2005/8/layout/hProcess4"/>
    <dgm:cxn modelId="{5308D7ED-1A85-47BD-8E51-9ECE22F0606B}" srcId="{A495BC60-92B6-4D39-AEFA-56A44166FC37}" destId="{48D27E10-39CA-42D9-96B7-517AF6DFBBAE}" srcOrd="0" destOrd="0" parTransId="{60F0BC08-297F-4DF8-9C8F-EF25AF2037AB}" sibTransId="{634FCB09-DAC0-4E89-A591-E6F141BCBD52}"/>
    <dgm:cxn modelId="{BE34D4F4-4F5E-4A82-8B1C-B8ADD49C2B13}" type="presOf" srcId="{2F15091F-8F5A-42D5-9AB1-6B84475C7BB1}" destId="{7D9B6B13-FEAE-4FE3-B34E-D43403FB8418}" srcOrd="0" destOrd="0" presId="urn:microsoft.com/office/officeart/2005/8/layout/hProcess4"/>
    <dgm:cxn modelId="{FC2B5BD8-1272-42BE-B0DD-EA42DEB6AE94}" type="presParOf" srcId="{A6D90D02-9BC6-4277-A1D6-FCE0B9325CBD}" destId="{7492E57C-3EDE-44C1-BBD0-8E37C78EAC85}" srcOrd="0" destOrd="0" presId="urn:microsoft.com/office/officeart/2005/8/layout/hProcess4"/>
    <dgm:cxn modelId="{998E502E-A4AA-4BCE-937E-DFBCEBBABC75}" type="presParOf" srcId="{A6D90D02-9BC6-4277-A1D6-FCE0B9325CBD}" destId="{B3FFE315-A077-493F-A7A4-AF3D7BE607C2}" srcOrd="1" destOrd="0" presId="urn:microsoft.com/office/officeart/2005/8/layout/hProcess4"/>
    <dgm:cxn modelId="{32C5F484-3DDF-415F-B750-195101E9E902}" type="presParOf" srcId="{A6D90D02-9BC6-4277-A1D6-FCE0B9325CBD}" destId="{DE63982B-AE34-42F0-8FF1-D57C48ECA64F}" srcOrd="2" destOrd="0" presId="urn:microsoft.com/office/officeart/2005/8/layout/hProcess4"/>
    <dgm:cxn modelId="{FA5F9458-173A-49D9-A64F-A242E3540CC7}" type="presParOf" srcId="{DE63982B-AE34-42F0-8FF1-D57C48ECA64F}" destId="{D665F378-3DFA-4505-A225-80C05F9C424B}" srcOrd="0" destOrd="0" presId="urn:microsoft.com/office/officeart/2005/8/layout/hProcess4"/>
    <dgm:cxn modelId="{F0DAD71E-E2FE-4994-9410-64582EFE04F7}" type="presParOf" srcId="{D665F378-3DFA-4505-A225-80C05F9C424B}" destId="{43710F09-1286-482A-9FD2-0F1AB5A50410}" srcOrd="0" destOrd="0" presId="urn:microsoft.com/office/officeart/2005/8/layout/hProcess4"/>
    <dgm:cxn modelId="{9C87E40B-133F-45E6-8A12-D3D080DD2C38}" type="presParOf" srcId="{D665F378-3DFA-4505-A225-80C05F9C424B}" destId="{7F636EEA-14B4-4D22-B739-688D41AD4827}" srcOrd="1" destOrd="0" presId="urn:microsoft.com/office/officeart/2005/8/layout/hProcess4"/>
    <dgm:cxn modelId="{43826218-1EE9-4C2E-8875-FC3142CDADDB}" type="presParOf" srcId="{D665F378-3DFA-4505-A225-80C05F9C424B}" destId="{16597D20-FC3F-4915-834C-A04EDADBD2EA}" srcOrd="2" destOrd="0" presId="urn:microsoft.com/office/officeart/2005/8/layout/hProcess4"/>
    <dgm:cxn modelId="{BD025385-58ED-43F1-B20A-F7B3642FA88F}" type="presParOf" srcId="{D665F378-3DFA-4505-A225-80C05F9C424B}" destId="{5495D7AE-94F3-47CF-BA75-52AF59BA5543}" srcOrd="3" destOrd="0" presId="urn:microsoft.com/office/officeart/2005/8/layout/hProcess4"/>
    <dgm:cxn modelId="{12C80E5F-DB0C-4010-BCF5-7818C3EA5FAC}" type="presParOf" srcId="{D665F378-3DFA-4505-A225-80C05F9C424B}" destId="{EE941D1A-D010-4716-8A16-E56829FBD158}" srcOrd="4" destOrd="0" presId="urn:microsoft.com/office/officeart/2005/8/layout/hProcess4"/>
    <dgm:cxn modelId="{2A7387CE-0603-4E44-A38F-CA05F82625D0}" type="presParOf" srcId="{DE63982B-AE34-42F0-8FF1-D57C48ECA64F}" destId="{7D9B6B13-FEAE-4FE3-B34E-D43403FB8418}" srcOrd="1" destOrd="0" presId="urn:microsoft.com/office/officeart/2005/8/layout/hProcess4"/>
    <dgm:cxn modelId="{7B1CA8B6-B743-4252-932B-ACB4DAA55C6F}" type="presParOf" srcId="{DE63982B-AE34-42F0-8FF1-D57C48ECA64F}" destId="{1B8DDE12-57A7-467C-9431-071FDB7E3972}" srcOrd="2" destOrd="0" presId="urn:microsoft.com/office/officeart/2005/8/layout/hProcess4"/>
    <dgm:cxn modelId="{27C60337-696E-4624-AFA4-619DBC11F101}" type="presParOf" srcId="{1B8DDE12-57A7-467C-9431-071FDB7E3972}" destId="{CCA10685-5F54-4556-8AD2-35F2D6C3CFF5}" srcOrd="0" destOrd="0" presId="urn:microsoft.com/office/officeart/2005/8/layout/hProcess4"/>
    <dgm:cxn modelId="{707FF22C-8477-42F7-9BAE-BAB67DCC28F3}" type="presParOf" srcId="{1B8DDE12-57A7-467C-9431-071FDB7E3972}" destId="{F44FB72D-89BC-4DC4-88D2-222C0655DC53}" srcOrd="1" destOrd="0" presId="urn:microsoft.com/office/officeart/2005/8/layout/hProcess4"/>
    <dgm:cxn modelId="{5358065E-D536-4BF3-B1FB-D9A14596B979}" type="presParOf" srcId="{1B8DDE12-57A7-467C-9431-071FDB7E3972}" destId="{E94FBE49-2663-4FD1-99BE-ADCA81E15DA8}" srcOrd="2" destOrd="0" presId="urn:microsoft.com/office/officeart/2005/8/layout/hProcess4"/>
    <dgm:cxn modelId="{66FD90C8-3D21-49AF-B0B4-F94A1D20019C}" type="presParOf" srcId="{1B8DDE12-57A7-467C-9431-071FDB7E3972}" destId="{67E54129-A7FF-4194-9745-6541C26797EA}" srcOrd="3" destOrd="0" presId="urn:microsoft.com/office/officeart/2005/8/layout/hProcess4"/>
    <dgm:cxn modelId="{EC509698-C70A-4841-89CB-FF3C2FE78573}" type="presParOf" srcId="{1B8DDE12-57A7-467C-9431-071FDB7E3972}" destId="{F6393031-65BB-4E33-9351-F0266F04A463}" srcOrd="4" destOrd="0" presId="urn:microsoft.com/office/officeart/2005/8/layout/hProcess4"/>
    <dgm:cxn modelId="{449DF938-CBF3-4231-A904-31A378D9B6EE}" type="presParOf" srcId="{DE63982B-AE34-42F0-8FF1-D57C48ECA64F}" destId="{17BF8346-F0B8-4850-9BD9-15BD33101D9E}" srcOrd="3" destOrd="0" presId="urn:microsoft.com/office/officeart/2005/8/layout/hProcess4"/>
    <dgm:cxn modelId="{7D787DD2-BA70-400E-93FE-9BFFA8D45598}" type="presParOf" srcId="{DE63982B-AE34-42F0-8FF1-D57C48ECA64F}" destId="{734CB304-70B0-4B53-818B-645106DAA440}" srcOrd="4" destOrd="0" presId="urn:microsoft.com/office/officeart/2005/8/layout/hProcess4"/>
    <dgm:cxn modelId="{6CBE3F9A-F1F2-4731-82BF-4CF6983A1202}" type="presParOf" srcId="{734CB304-70B0-4B53-818B-645106DAA440}" destId="{6ED11C1F-A397-460F-8E65-E5C8DABE486E}" srcOrd="0" destOrd="0" presId="urn:microsoft.com/office/officeart/2005/8/layout/hProcess4"/>
    <dgm:cxn modelId="{F49146BF-8D1D-4741-BF53-679AB69256F9}" type="presParOf" srcId="{734CB304-70B0-4B53-818B-645106DAA440}" destId="{894BE720-D485-43E5-8B12-CC429081D716}" srcOrd="1" destOrd="0" presId="urn:microsoft.com/office/officeart/2005/8/layout/hProcess4"/>
    <dgm:cxn modelId="{E16705A9-9821-42A0-A7A4-3A1321007A77}" type="presParOf" srcId="{734CB304-70B0-4B53-818B-645106DAA440}" destId="{8DC74E47-EE7E-49B4-AF94-A50D9E314CF0}" srcOrd="2" destOrd="0" presId="urn:microsoft.com/office/officeart/2005/8/layout/hProcess4"/>
    <dgm:cxn modelId="{EBF4C61A-1216-4270-BBBF-E9D0FF9E409B}" type="presParOf" srcId="{734CB304-70B0-4B53-818B-645106DAA440}" destId="{09F2BE28-6815-4639-9F7E-E633F9040918}" srcOrd="3" destOrd="0" presId="urn:microsoft.com/office/officeart/2005/8/layout/hProcess4"/>
    <dgm:cxn modelId="{B44A81FF-8096-432F-9181-D44A7AA3CF06}" type="presParOf" srcId="{734CB304-70B0-4B53-818B-645106DAA440}" destId="{8E5D56A2-EF48-43FC-BB07-CC97722998B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C4CB30-9566-4219-AB7E-4868CAF58E58}" type="doc">
      <dgm:prSet loTypeId="urn:microsoft.com/office/officeart/2005/8/layout/equation1" loCatId="process" qsTypeId="urn:microsoft.com/office/officeart/2005/8/quickstyle/simple1" qsCatId="simple" csTypeId="urn:microsoft.com/office/officeart/2005/8/colors/accent0_2" csCatId="mainScheme" phldr="1"/>
      <dgm:spPr/>
    </dgm:pt>
    <dgm:pt modelId="{50F54637-5350-437A-B3AD-946EC34AF5D4}">
      <dgm:prSet phldrT="[Text]" custT="1"/>
      <dgm:spPr>
        <a:ln w="19050">
          <a:solidFill>
            <a:srgbClr val="EE7421"/>
          </a:solidFill>
        </a:ln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Myriad Pro" panose="020B0503030403020204"/>
            </a:rPr>
            <a:t>High Wage</a:t>
          </a:r>
        </a:p>
      </dgm:t>
    </dgm:pt>
    <dgm:pt modelId="{F367EF6B-28E5-42C6-84FC-7B211F6A7E33}" type="parTrans" cxnId="{43D3C516-36EE-4F21-B961-A2C41164AD4C}">
      <dgm:prSet/>
      <dgm:spPr/>
      <dgm:t>
        <a:bodyPr/>
        <a:lstStyle/>
        <a:p>
          <a:endParaRPr lang="en-US"/>
        </a:p>
      </dgm:t>
    </dgm:pt>
    <dgm:pt modelId="{A8177A39-BFF1-4072-9B0B-BCDF55BED2CC}" type="sibTrans" cxnId="{43D3C516-36EE-4F21-B961-A2C41164AD4C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C9002E96-AEFF-473A-B877-BA42CE3CFCD2}">
      <dgm:prSet phldrT="[Text]" custT="1"/>
      <dgm:spPr>
        <a:ln w="19050">
          <a:solidFill>
            <a:srgbClr val="EE7421"/>
          </a:solidFill>
        </a:ln>
        <a:effectLst/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Myriad Pro" panose="020B0503030403020204"/>
            </a:rPr>
            <a:t>High Demand</a:t>
          </a:r>
        </a:p>
      </dgm:t>
    </dgm:pt>
    <dgm:pt modelId="{634D8E3D-6A0F-440C-BB94-6C07929A52B0}" type="parTrans" cxnId="{6AACEC79-E458-48A3-8127-C9F89F616A17}">
      <dgm:prSet/>
      <dgm:spPr/>
      <dgm:t>
        <a:bodyPr/>
        <a:lstStyle/>
        <a:p>
          <a:endParaRPr lang="en-US"/>
        </a:p>
      </dgm:t>
    </dgm:pt>
    <dgm:pt modelId="{A28B407B-88D3-4FE3-9A51-4DA8E848F868}" type="sibTrans" cxnId="{6AACEC79-E458-48A3-8127-C9F89F616A17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C680EAD6-39EB-45F3-B228-41C1AC49ABCD}">
      <dgm:prSet phldrT="[Text]"/>
      <dgm:spPr>
        <a:ln w="19050">
          <a:solidFill>
            <a:srgbClr val="EE742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yriad Pro" panose="020B0503030403020204"/>
            </a:rPr>
            <a:t>H3</a:t>
          </a:r>
        </a:p>
      </dgm:t>
    </dgm:pt>
    <dgm:pt modelId="{782F38CF-7680-4DEF-843C-56A30CA90760}" type="parTrans" cxnId="{BF046E3A-5B29-4053-85B2-BF5BFDCBCAC3}">
      <dgm:prSet/>
      <dgm:spPr/>
      <dgm:t>
        <a:bodyPr/>
        <a:lstStyle/>
        <a:p>
          <a:endParaRPr lang="en-US"/>
        </a:p>
      </dgm:t>
    </dgm:pt>
    <dgm:pt modelId="{C810CCA0-9628-4DEE-B027-46AD70DF1AD1}" type="sibTrans" cxnId="{BF046E3A-5B29-4053-85B2-BF5BFDCBCAC3}">
      <dgm:prSet/>
      <dgm:spPr/>
      <dgm:t>
        <a:bodyPr/>
        <a:lstStyle/>
        <a:p>
          <a:endParaRPr lang="en-US"/>
        </a:p>
      </dgm:t>
    </dgm:pt>
    <dgm:pt modelId="{9A41C8DA-9FDB-4275-9C40-9DA7F78585D0}">
      <dgm:prSet custT="1"/>
      <dgm:spPr>
        <a:ln w="19050">
          <a:solidFill>
            <a:srgbClr val="EE7421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Myriad Pro" panose="020B0503030403020204"/>
            </a:rPr>
            <a:t>High Skill</a:t>
          </a:r>
        </a:p>
      </dgm:t>
    </dgm:pt>
    <dgm:pt modelId="{03FA12EE-A07F-4062-989C-C4F86FC5BD35}" type="parTrans" cxnId="{5562143A-4264-46C8-8120-8E484403841B}">
      <dgm:prSet/>
      <dgm:spPr/>
      <dgm:t>
        <a:bodyPr/>
        <a:lstStyle/>
        <a:p>
          <a:endParaRPr lang="en-US"/>
        </a:p>
      </dgm:t>
    </dgm:pt>
    <dgm:pt modelId="{38C3C0E1-AFFD-4F4F-A5BD-10B99D03A1E9}" type="sibTrans" cxnId="{5562143A-4264-46C8-8120-8E484403841B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0D46A9C5-56EB-4FE6-A07D-DB7B8C88A33C}" type="pres">
      <dgm:prSet presAssocID="{61C4CB30-9566-4219-AB7E-4868CAF58E58}" presName="linearFlow" presStyleCnt="0">
        <dgm:presLayoutVars>
          <dgm:dir/>
          <dgm:resizeHandles val="exact"/>
        </dgm:presLayoutVars>
      </dgm:prSet>
      <dgm:spPr/>
    </dgm:pt>
    <dgm:pt modelId="{610989D2-53E9-409F-8789-8F87A57ABA7F}" type="pres">
      <dgm:prSet presAssocID="{50F54637-5350-437A-B3AD-946EC34AF5D4}" presName="node" presStyleLbl="node1" presStyleIdx="0" presStyleCnt="4">
        <dgm:presLayoutVars>
          <dgm:bulletEnabled val="1"/>
        </dgm:presLayoutVars>
      </dgm:prSet>
      <dgm:spPr/>
    </dgm:pt>
    <dgm:pt modelId="{B6FE1CDE-FC40-4B22-8027-525595A34C3E}" type="pres">
      <dgm:prSet presAssocID="{A8177A39-BFF1-4072-9B0B-BCDF55BED2CC}" presName="spacerL" presStyleCnt="0"/>
      <dgm:spPr/>
    </dgm:pt>
    <dgm:pt modelId="{0136063F-6A40-4F75-95D6-8CE79EA11C45}" type="pres">
      <dgm:prSet presAssocID="{A8177A39-BFF1-4072-9B0B-BCDF55BED2CC}" presName="sibTrans" presStyleLbl="sibTrans2D1" presStyleIdx="0" presStyleCnt="3"/>
      <dgm:spPr/>
    </dgm:pt>
    <dgm:pt modelId="{A423B8C9-0394-447B-B3B2-F56783C9BFDA}" type="pres">
      <dgm:prSet presAssocID="{A8177A39-BFF1-4072-9B0B-BCDF55BED2CC}" presName="spacerR" presStyleCnt="0"/>
      <dgm:spPr/>
    </dgm:pt>
    <dgm:pt modelId="{1A291CC1-5338-4FCB-AF03-FF45F7FD33B9}" type="pres">
      <dgm:prSet presAssocID="{9A41C8DA-9FDB-4275-9C40-9DA7F78585D0}" presName="node" presStyleLbl="node1" presStyleIdx="1" presStyleCnt="4">
        <dgm:presLayoutVars>
          <dgm:bulletEnabled val="1"/>
        </dgm:presLayoutVars>
      </dgm:prSet>
      <dgm:spPr/>
    </dgm:pt>
    <dgm:pt modelId="{CAE8DC60-0A38-4004-ACA9-AE1F3B5E2A9D}" type="pres">
      <dgm:prSet presAssocID="{38C3C0E1-AFFD-4F4F-A5BD-10B99D03A1E9}" presName="spacerL" presStyleCnt="0"/>
      <dgm:spPr/>
    </dgm:pt>
    <dgm:pt modelId="{EFF2D8B0-B8E7-4592-83D3-B872FEDBF048}" type="pres">
      <dgm:prSet presAssocID="{38C3C0E1-AFFD-4F4F-A5BD-10B99D03A1E9}" presName="sibTrans" presStyleLbl="sibTrans2D1" presStyleIdx="1" presStyleCnt="3"/>
      <dgm:spPr/>
    </dgm:pt>
    <dgm:pt modelId="{FFF227D2-99EF-4FD7-ACB8-D20C81211715}" type="pres">
      <dgm:prSet presAssocID="{38C3C0E1-AFFD-4F4F-A5BD-10B99D03A1E9}" presName="spacerR" presStyleCnt="0"/>
      <dgm:spPr/>
    </dgm:pt>
    <dgm:pt modelId="{FE8D4B2B-051F-4FEF-9E44-3185FF534DDD}" type="pres">
      <dgm:prSet presAssocID="{C9002E96-AEFF-473A-B877-BA42CE3CFCD2}" presName="node" presStyleLbl="node1" presStyleIdx="2" presStyleCnt="4">
        <dgm:presLayoutVars>
          <dgm:bulletEnabled val="1"/>
        </dgm:presLayoutVars>
      </dgm:prSet>
      <dgm:spPr/>
    </dgm:pt>
    <dgm:pt modelId="{737548E7-F9DE-4321-A994-974BE3A36C88}" type="pres">
      <dgm:prSet presAssocID="{A28B407B-88D3-4FE3-9A51-4DA8E848F868}" presName="spacerL" presStyleCnt="0"/>
      <dgm:spPr/>
    </dgm:pt>
    <dgm:pt modelId="{20384DA3-3D1F-45DA-B0D7-51C5B6EA889C}" type="pres">
      <dgm:prSet presAssocID="{A28B407B-88D3-4FE3-9A51-4DA8E848F868}" presName="sibTrans" presStyleLbl="sibTrans2D1" presStyleIdx="2" presStyleCnt="3"/>
      <dgm:spPr/>
    </dgm:pt>
    <dgm:pt modelId="{806CBCDE-0CBA-40E1-88BE-78E9AC0C7FBF}" type="pres">
      <dgm:prSet presAssocID="{A28B407B-88D3-4FE3-9A51-4DA8E848F868}" presName="spacerR" presStyleCnt="0"/>
      <dgm:spPr/>
    </dgm:pt>
    <dgm:pt modelId="{9420ECE0-370D-4091-9265-57A15A7AC699}" type="pres">
      <dgm:prSet presAssocID="{C680EAD6-39EB-45F3-B228-41C1AC49ABCD}" presName="node" presStyleLbl="node1" presStyleIdx="3" presStyleCnt="4">
        <dgm:presLayoutVars>
          <dgm:bulletEnabled val="1"/>
        </dgm:presLayoutVars>
      </dgm:prSet>
      <dgm:spPr/>
    </dgm:pt>
  </dgm:ptLst>
  <dgm:cxnLst>
    <dgm:cxn modelId="{7AAE5500-0888-42A8-8936-CED598B521B4}" type="presOf" srcId="{A8177A39-BFF1-4072-9B0B-BCDF55BED2CC}" destId="{0136063F-6A40-4F75-95D6-8CE79EA11C45}" srcOrd="0" destOrd="0" presId="urn:microsoft.com/office/officeart/2005/8/layout/equation1"/>
    <dgm:cxn modelId="{D1EB5906-120C-4CB7-9799-2CC5023C5ECB}" type="presOf" srcId="{9A41C8DA-9FDB-4275-9C40-9DA7F78585D0}" destId="{1A291CC1-5338-4FCB-AF03-FF45F7FD33B9}" srcOrd="0" destOrd="0" presId="urn:microsoft.com/office/officeart/2005/8/layout/equation1"/>
    <dgm:cxn modelId="{D346E811-E4DD-45A1-8FC2-B1414C7A5989}" type="presOf" srcId="{61C4CB30-9566-4219-AB7E-4868CAF58E58}" destId="{0D46A9C5-56EB-4FE6-A07D-DB7B8C88A33C}" srcOrd="0" destOrd="0" presId="urn:microsoft.com/office/officeart/2005/8/layout/equation1"/>
    <dgm:cxn modelId="{45581514-2570-494E-ACC5-1DB0BC5CE1CD}" type="presOf" srcId="{50F54637-5350-437A-B3AD-946EC34AF5D4}" destId="{610989D2-53E9-409F-8789-8F87A57ABA7F}" srcOrd="0" destOrd="0" presId="urn:microsoft.com/office/officeart/2005/8/layout/equation1"/>
    <dgm:cxn modelId="{43D3C516-36EE-4F21-B961-A2C41164AD4C}" srcId="{61C4CB30-9566-4219-AB7E-4868CAF58E58}" destId="{50F54637-5350-437A-B3AD-946EC34AF5D4}" srcOrd="0" destOrd="0" parTransId="{F367EF6B-28E5-42C6-84FC-7B211F6A7E33}" sibTransId="{A8177A39-BFF1-4072-9B0B-BCDF55BED2CC}"/>
    <dgm:cxn modelId="{5562143A-4264-46C8-8120-8E484403841B}" srcId="{61C4CB30-9566-4219-AB7E-4868CAF58E58}" destId="{9A41C8DA-9FDB-4275-9C40-9DA7F78585D0}" srcOrd="1" destOrd="0" parTransId="{03FA12EE-A07F-4062-989C-C4F86FC5BD35}" sibTransId="{38C3C0E1-AFFD-4F4F-A5BD-10B99D03A1E9}"/>
    <dgm:cxn modelId="{BF046E3A-5B29-4053-85B2-BF5BFDCBCAC3}" srcId="{61C4CB30-9566-4219-AB7E-4868CAF58E58}" destId="{C680EAD6-39EB-45F3-B228-41C1AC49ABCD}" srcOrd="3" destOrd="0" parTransId="{782F38CF-7680-4DEF-843C-56A30CA90760}" sibTransId="{C810CCA0-9628-4DEE-B027-46AD70DF1AD1}"/>
    <dgm:cxn modelId="{5F74134A-D318-43A9-8090-DD1A98DD7339}" type="presOf" srcId="{C680EAD6-39EB-45F3-B228-41C1AC49ABCD}" destId="{9420ECE0-370D-4091-9265-57A15A7AC699}" srcOrd="0" destOrd="0" presId="urn:microsoft.com/office/officeart/2005/8/layout/equation1"/>
    <dgm:cxn modelId="{23EC0B75-3A16-43D6-B79C-1D23987F0777}" type="presOf" srcId="{A28B407B-88D3-4FE3-9A51-4DA8E848F868}" destId="{20384DA3-3D1F-45DA-B0D7-51C5B6EA889C}" srcOrd="0" destOrd="0" presId="urn:microsoft.com/office/officeart/2005/8/layout/equation1"/>
    <dgm:cxn modelId="{6AACEC79-E458-48A3-8127-C9F89F616A17}" srcId="{61C4CB30-9566-4219-AB7E-4868CAF58E58}" destId="{C9002E96-AEFF-473A-B877-BA42CE3CFCD2}" srcOrd="2" destOrd="0" parTransId="{634D8E3D-6A0F-440C-BB94-6C07929A52B0}" sibTransId="{A28B407B-88D3-4FE3-9A51-4DA8E848F868}"/>
    <dgm:cxn modelId="{A25F1CD7-396F-44E2-8C60-6AA2748CAAB9}" type="presOf" srcId="{C9002E96-AEFF-473A-B877-BA42CE3CFCD2}" destId="{FE8D4B2B-051F-4FEF-9E44-3185FF534DDD}" srcOrd="0" destOrd="0" presId="urn:microsoft.com/office/officeart/2005/8/layout/equation1"/>
    <dgm:cxn modelId="{302C32E9-A9EB-4A09-B802-755FEA41D232}" type="presOf" srcId="{38C3C0E1-AFFD-4F4F-A5BD-10B99D03A1E9}" destId="{EFF2D8B0-B8E7-4592-83D3-B872FEDBF048}" srcOrd="0" destOrd="0" presId="urn:microsoft.com/office/officeart/2005/8/layout/equation1"/>
    <dgm:cxn modelId="{6A4A6257-A28B-476E-B22B-F0C51B6F56D4}" type="presParOf" srcId="{0D46A9C5-56EB-4FE6-A07D-DB7B8C88A33C}" destId="{610989D2-53E9-409F-8789-8F87A57ABA7F}" srcOrd="0" destOrd="0" presId="urn:microsoft.com/office/officeart/2005/8/layout/equation1"/>
    <dgm:cxn modelId="{2FBA0DA9-CB6C-4890-8B3D-52E7E51445AE}" type="presParOf" srcId="{0D46A9C5-56EB-4FE6-A07D-DB7B8C88A33C}" destId="{B6FE1CDE-FC40-4B22-8027-525595A34C3E}" srcOrd="1" destOrd="0" presId="urn:microsoft.com/office/officeart/2005/8/layout/equation1"/>
    <dgm:cxn modelId="{8775FC05-A1E9-4704-A2EC-2F9A8F515171}" type="presParOf" srcId="{0D46A9C5-56EB-4FE6-A07D-DB7B8C88A33C}" destId="{0136063F-6A40-4F75-95D6-8CE79EA11C45}" srcOrd="2" destOrd="0" presId="urn:microsoft.com/office/officeart/2005/8/layout/equation1"/>
    <dgm:cxn modelId="{3B7C07E4-79A3-4160-9F42-77171C43650A}" type="presParOf" srcId="{0D46A9C5-56EB-4FE6-A07D-DB7B8C88A33C}" destId="{A423B8C9-0394-447B-B3B2-F56783C9BFDA}" srcOrd="3" destOrd="0" presId="urn:microsoft.com/office/officeart/2005/8/layout/equation1"/>
    <dgm:cxn modelId="{3CD5780B-9524-4FF6-89FE-828E90D4E896}" type="presParOf" srcId="{0D46A9C5-56EB-4FE6-A07D-DB7B8C88A33C}" destId="{1A291CC1-5338-4FCB-AF03-FF45F7FD33B9}" srcOrd="4" destOrd="0" presId="urn:microsoft.com/office/officeart/2005/8/layout/equation1"/>
    <dgm:cxn modelId="{F38CA9CD-6CB0-492F-A80E-ED498A1A1A41}" type="presParOf" srcId="{0D46A9C5-56EB-4FE6-A07D-DB7B8C88A33C}" destId="{CAE8DC60-0A38-4004-ACA9-AE1F3B5E2A9D}" srcOrd="5" destOrd="0" presId="urn:microsoft.com/office/officeart/2005/8/layout/equation1"/>
    <dgm:cxn modelId="{CD31B696-857F-4966-82AF-DF19604657A9}" type="presParOf" srcId="{0D46A9C5-56EB-4FE6-A07D-DB7B8C88A33C}" destId="{EFF2D8B0-B8E7-4592-83D3-B872FEDBF048}" srcOrd="6" destOrd="0" presId="urn:microsoft.com/office/officeart/2005/8/layout/equation1"/>
    <dgm:cxn modelId="{22DAF0BF-B528-474B-BB7E-FD2DA706BA9A}" type="presParOf" srcId="{0D46A9C5-56EB-4FE6-A07D-DB7B8C88A33C}" destId="{FFF227D2-99EF-4FD7-ACB8-D20C81211715}" srcOrd="7" destOrd="0" presId="urn:microsoft.com/office/officeart/2005/8/layout/equation1"/>
    <dgm:cxn modelId="{42084DB0-9A32-4020-A75F-3379EB9F91B3}" type="presParOf" srcId="{0D46A9C5-56EB-4FE6-A07D-DB7B8C88A33C}" destId="{FE8D4B2B-051F-4FEF-9E44-3185FF534DDD}" srcOrd="8" destOrd="0" presId="urn:microsoft.com/office/officeart/2005/8/layout/equation1"/>
    <dgm:cxn modelId="{28A052DD-8E44-480C-8BA6-C5D17C48EA38}" type="presParOf" srcId="{0D46A9C5-56EB-4FE6-A07D-DB7B8C88A33C}" destId="{737548E7-F9DE-4321-A994-974BE3A36C88}" srcOrd="9" destOrd="0" presId="urn:microsoft.com/office/officeart/2005/8/layout/equation1"/>
    <dgm:cxn modelId="{2FA062EC-2D1F-4ED0-9388-3DF920806058}" type="presParOf" srcId="{0D46A9C5-56EB-4FE6-A07D-DB7B8C88A33C}" destId="{20384DA3-3D1F-45DA-B0D7-51C5B6EA889C}" srcOrd="10" destOrd="0" presId="urn:microsoft.com/office/officeart/2005/8/layout/equation1"/>
    <dgm:cxn modelId="{8F04A06B-67D0-4BF8-BEB7-3A7563005331}" type="presParOf" srcId="{0D46A9C5-56EB-4FE6-A07D-DB7B8C88A33C}" destId="{806CBCDE-0CBA-40E1-88BE-78E9AC0C7FBF}" srcOrd="11" destOrd="0" presId="urn:microsoft.com/office/officeart/2005/8/layout/equation1"/>
    <dgm:cxn modelId="{8E7010C0-13CC-4D26-BD87-4C8611EE23CD}" type="presParOf" srcId="{0D46A9C5-56EB-4FE6-A07D-DB7B8C88A33C}" destId="{9420ECE0-370D-4091-9265-57A15A7AC699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FF200F-FBBD-4DE1-ADE8-6AD51DA918FF}" type="doc">
      <dgm:prSet loTypeId="urn:microsoft.com/office/officeart/2005/8/layout/vList4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D6A2E1C2-5C40-4455-82E2-B58FFEB2FA30}">
      <dgm:prSet phldrT="[Text]"/>
      <dgm:spPr>
        <a:ln>
          <a:solidFill>
            <a:srgbClr val="0099A7"/>
          </a:solidFill>
        </a:ln>
      </dgm:spPr>
      <dgm:t>
        <a:bodyPr/>
        <a:lstStyle/>
        <a:p>
          <a:r>
            <a:rPr lang="en-US" dirty="0"/>
            <a:t>High School Degree + On-the-job Training or Apprenticeship</a:t>
          </a:r>
        </a:p>
      </dgm:t>
    </dgm:pt>
    <dgm:pt modelId="{01749D60-5936-46F6-A908-9366A133073C}" type="parTrans" cxnId="{31DBCBBD-E9F7-4C9D-99DF-8CB18CBC7F18}">
      <dgm:prSet/>
      <dgm:spPr/>
      <dgm:t>
        <a:bodyPr/>
        <a:lstStyle/>
        <a:p>
          <a:endParaRPr lang="en-US"/>
        </a:p>
      </dgm:t>
    </dgm:pt>
    <dgm:pt modelId="{12C83E65-E29E-4A6A-A917-2CBF417BA0C5}" type="sibTrans" cxnId="{31DBCBBD-E9F7-4C9D-99DF-8CB18CBC7F18}">
      <dgm:prSet/>
      <dgm:spPr/>
      <dgm:t>
        <a:bodyPr/>
        <a:lstStyle/>
        <a:p>
          <a:endParaRPr lang="en-US"/>
        </a:p>
      </dgm:t>
    </dgm:pt>
    <dgm:pt modelId="{2AD5AC1E-0CAC-4925-9B5C-6F4610B17B13}">
      <dgm:prSet phldrT="[Text]"/>
      <dgm:spPr>
        <a:ln>
          <a:solidFill>
            <a:srgbClr val="0099A7"/>
          </a:solidFill>
        </a:ln>
      </dgm:spPr>
      <dgm:t>
        <a:bodyPr/>
        <a:lstStyle/>
        <a:p>
          <a:r>
            <a:rPr lang="en-US" dirty="0"/>
            <a:t>Claims Adjusters ($31.30)</a:t>
          </a:r>
        </a:p>
      </dgm:t>
    </dgm:pt>
    <dgm:pt modelId="{8A873852-C480-4700-83F1-36867120DEC5}" type="parTrans" cxnId="{C83031CC-9DC0-4F5A-BEFE-4AFAA80ABF6B}">
      <dgm:prSet/>
      <dgm:spPr/>
      <dgm:t>
        <a:bodyPr/>
        <a:lstStyle/>
        <a:p>
          <a:endParaRPr lang="en-US"/>
        </a:p>
      </dgm:t>
    </dgm:pt>
    <dgm:pt modelId="{4B3C6882-9DEB-4997-9146-65B35A44E538}" type="sibTrans" cxnId="{C83031CC-9DC0-4F5A-BEFE-4AFAA80ABF6B}">
      <dgm:prSet/>
      <dgm:spPr/>
      <dgm:t>
        <a:bodyPr/>
        <a:lstStyle/>
        <a:p>
          <a:endParaRPr lang="en-US"/>
        </a:p>
      </dgm:t>
    </dgm:pt>
    <dgm:pt modelId="{FDA5A430-C5B9-45A0-A06E-8C886F4A0525}">
      <dgm:prSet phldrT="[Text]"/>
      <dgm:spPr>
        <a:ln>
          <a:solidFill>
            <a:srgbClr val="0099A7"/>
          </a:solidFill>
        </a:ln>
      </dgm:spPr>
      <dgm:t>
        <a:bodyPr/>
        <a:lstStyle/>
        <a:p>
          <a:r>
            <a:rPr lang="en-US" dirty="0"/>
            <a:t>Postsecondary Non-Degree Award</a:t>
          </a:r>
        </a:p>
      </dgm:t>
    </dgm:pt>
    <dgm:pt modelId="{57240CBD-EFBE-4EE0-99E6-553123B4CC41}" type="parTrans" cxnId="{857E722E-791F-42F1-A663-6F4F5FB3756C}">
      <dgm:prSet/>
      <dgm:spPr/>
      <dgm:t>
        <a:bodyPr/>
        <a:lstStyle/>
        <a:p>
          <a:endParaRPr lang="en-US"/>
        </a:p>
      </dgm:t>
    </dgm:pt>
    <dgm:pt modelId="{A9813392-6780-4B08-B0C1-644AB924955B}" type="sibTrans" cxnId="{857E722E-791F-42F1-A663-6F4F5FB3756C}">
      <dgm:prSet/>
      <dgm:spPr/>
      <dgm:t>
        <a:bodyPr/>
        <a:lstStyle/>
        <a:p>
          <a:endParaRPr lang="en-US"/>
        </a:p>
      </dgm:t>
    </dgm:pt>
    <dgm:pt modelId="{ED9E9459-7EC8-4A46-BE8A-5C2113D1A790}">
      <dgm:prSet phldrT="[Text]"/>
      <dgm:spPr>
        <a:ln>
          <a:solidFill>
            <a:srgbClr val="0099A7"/>
          </a:solidFill>
        </a:ln>
      </dgm:spPr>
      <dgm:t>
        <a:bodyPr/>
        <a:lstStyle/>
        <a:p>
          <a:r>
            <a:rPr lang="en-US" dirty="0"/>
            <a:t>Aircraft Mechanics ($25.07)</a:t>
          </a:r>
        </a:p>
      </dgm:t>
    </dgm:pt>
    <dgm:pt modelId="{F709795C-E107-48BA-8352-A3F1643328E3}" type="parTrans" cxnId="{F2E78ABB-A6CB-48B2-816A-2EA71D1FB83A}">
      <dgm:prSet/>
      <dgm:spPr/>
      <dgm:t>
        <a:bodyPr/>
        <a:lstStyle/>
        <a:p>
          <a:endParaRPr lang="en-US"/>
        </a:p>
      </dgm:t>
    </dgm:pt>
    <dgm:pt modelId="{805C62BA-7292-4EEA-B50C-402BD34342C4}" type="sibTrans" cxnId="{F2E78ABB-A6CB-48B2-816A-2EA71D1FB83A}">
      <dgm:prSet/>
      <dgm:spPr/>
      <dgm:t>
        <a:bodyPr/>
        <a:lstStyle/>
        <a:p>
          <a:endParaRPr lang="en-US"/>
        </a:p>
      </dgm:t>
    </dgm:pt>
    <dgm:pt modelId="{3C99708E-8499-4FA8-8AD2-8AF73A1F0DE4}">
      <dgm:prSet phldrT="[Text]"/>
      <dgm:spPr>
        <a:ln>
          <a:solidFill>
            <a:srgbClr val="0099A7"/>
          </a:solidFill>
        </a:ln>
      </dgm:spPr>
      <dgm:t>
        <a:bodyPr/>
        <a:lstStyle/>
        <a:p>
          <a:r>
            <a:rPr lang="en-US" dirty="0"/>
            <a:t>Associate’s Degree</a:t>
          </a:r>
        </a:p>
      </dgm:t>
    </dgm:pt>
    <dgm:pt modelId="{B4F025B1-517D-4E99-9E04-F516C7970A5B}" type="parTrans" cxnId="{E404BCCC-5328-426E-A057-9CF7C07CBB78}">
      <dgm:prSet/>
      <dgm:spPr/>
      <dgm:t>
        <a:bodyPr/>
        <a:lstStyle/>
        <a:p>
          <a:endParaRPr lang="en-US"/>
        </a:p>
      </dgm:t>
    </dgm:pt>
    <dgm:pt modelId="{5222F873-E13E-4084-A617-2602DC884F3B}" type="sibTrans" cxnId="{E404BCCC-5328-426E-A057-9CF7C07CBB78}">
      <dgm:prSet/>
      <dgm:spPr/>
      <dgm:t>
        <a:bodyPr/>
        <a:lstStyle/>
        <a:p>
          <a:endParaRPr lang="en-US"/>
        </a:p>
      </dgm:t>
    </dgm:pt>
    <dgm:pt modelId="{7269BAB2-A0E3-4744-BB4A-104CAD936B48}">
      <dgm:prSet phldrT="[Text]"/>
      <dgm:spPr>
        <a:ln>
          <a:solidFill>
            <a:srgbClr val="0099A7"/>
          </a:solidFill>
        </a:ln>
      </dgm:spPr>
      <dgm:t>
        <a:bodyPr/>
        <a:lstStyle/>
        <a:p>
          <a:r>
            <a:rPr lang="en-US" dirty="0"/>
            <a:t>Web Developers ($30.11)</a:t>
          </a:r>
        </a:p>
      </dgm:t>
    </dgm:pt>
    <dgm:pt modelId="{1F1AB2C9-9085-4F8F-A83C-A8FAF1468E74}" type="parTrans" cxnId="{E9BD70A9-AB04-4D3C-9847-A7BC4CB3489C}">
      <dgm:prSet/>
      <dgm:spPr/>
      <dgm:t>
        <a:bodyPr/>
        <a:lstStyle/>
        <a:p>
          <a:endParaRPr lang="en-US"/>
        </a:p>
      </dgm:t>
    </dgm:pt>
    <dgm:pt modelId="{DAC42DBD-8C33-4239-94FE-7153E2C0A35B}" type="sibTrans" cxnId="{E9BD70A9-AB04-4D3C-9847-A7BC4CB3489C}">
      <dgm:prSet/>
      <dgm:spPr/>
      <dgm:t>
        <a:bodyPr/>
        <a:lstStyle/>
        <a:p>
          <a:endParaRPr lang="en-US"/>
        </a:p>
      </dgm:t>
    </dgm:pt>
    <dgm:pt modelId="{35399105-4F82-46E9-A806-714ADB6026A8}">
      <dgm:prSet/>
      <dgm:spPr>
        <a:ln>
          <a:solidFill>
            <a:srgbClr val="0099A7"/>
          </a:solidFill>
        </a:ln>
      </dgm:spPr>
      <dgm:t>
        <a:bodyPr/>
        <a:lstStyle/>
        <a:p>
          <a:r>
            <a:rPr lang="en-US" dirty="0"/>
            <a:t>Plumbers ($28.56)</a:t>
          </a:r>
        </a:p>
      </dgm:t>
    </dgm:pt>
    <dgm:pt modelId="{3A61C99F-BB4D-4584-8FB3-97D2F89B2AF3}" type="parTrans" cxnId="{9ACFB45B-C2C8-46C6-8EA1-10E11C50C0EE}">
      <dgm:prSet/>
      <dgm:spPr/>
      <dgm:t>
        <a:bodyPr/>
        <a:lstStyle/>
        <a:p>
          <a:endParaRPr lang="en-US"/>
        </a:p>
      </dgm:t>
    </dgm:pt>
    <dgm:pt modelId="{CADB81B0-3A3F-41AC-B71C-53AE9D07C75F}" type="sibTrans" cxnId="{9ACFB45B-C2C8-46C6-8EA1-10E11C50C0EE}">
      <dgm:prSet/>
      <dgm:spPr/>
      <dgm:t>
        <a:bodyPr/>
        <a:lstStyle/>
        <a:p>
          <a:endParaRPr lang="en-US"/>
        </a:p>
      </dgm:t>
    </dgm:pt>
    <dgm:pt modelId="{FFE2E5D6-293F-420E-B291-E754EEE44AB3}">
      <dgm:prSet/>
      <dgm:spPr>
        <a:ln>
          <a:solidFill>
            <a:srgbClr val="0099A7"/>
          </a:solidFill>
        </a:ln>
      </dgm:spPr>
      <dgm:t>
        <a:bodyPr/>
        <a:lstStyle/>
        <a:p>
          <a:r>
            <a:rPr lang="en-US" dirty="0"/>
            <a:t>Telecommunications Equipment Installers and Repairers ($25.70)</a:t>
          </a:r>
        </a:p>
      </dgm:t>
    </dgm:pt>
    <dgm:pt modelId="{F132E42E-69AC-4210-B4E0-D6EEB322F7AA}" type="parTrans" cxnId="{362D96EE-B3BC-4B58-B1C1-9BDE7B068329}">
      <dgm:prSet/>
      <dgm:spPr/>
      <dgm:t>
        <a:bodyPr/>
        <a:lstStyle/>
        <a:p>
          <a:endParaRPr lang="en-US"/>
        </a:p>
      </dgm:t>
    </dgm:pt>
    <dgm:pt modelId="{A0E80D29-DE66-43FC-A1EF-50A434AC3600}" type="sibTrans" cxnId="{362D96EE-B3BC-4B58-B1C1-9BDE7B068329}">
      <dgm:prSet/>
      <dgm:spPr/>
      <dgm:t>
        <a:bodyPr/>
        <a:lstStyle/>
        <a:p>
          <a:endParaRPr lang="en-US"/>
        </a:p>
      </dgm:t>
    </dgm:pt>
    <dgm:pt modelId="{E8E666AA-89C6-49C8-9A0D-D3D286C83629}">
      <dgm:prSet/>
      <dgm:spPr>
        <a:ln>
          <a:solidFill>
            <a:srgbClr val="0099A7"/>
          </a:solidFill>
        </a:ln>
      </dgm:spPr>
      <dgm:t>
        <a:bodyPr/>
        <a:lstStyle/>
        <a:p>
          <a:r>
            <a:rPr lang="en-US" dirty="0"/>
            <a:t>Firefighters ($24.54)</a:t>
          </a:r>
        </a:p>
      </dgm:t>
    </dgm:pt>
    <dgm:pt modelId="{FEC165FD-3BFF-457D-BDD0-087872888FB1}" type="parTrans" cxnId="{D189296C-A1B5-4448-B748-FCF781BCE246}">
      <dgm:prSet/>
      <dgm:spPr/>
      <dgm:t>
        <a:bodyPr/>
        <a:lstStyle/>
        <a:p>
          <a:endParaRPr lang="en-US"/>
        </a:p>
      </dgm:t>
    </dgm:pt>
    <dgm:pt modelId="{1C83E5BC-D145-4A13-8FC2-25D1DCD87CFD}" type="sibTrans" cxnId="{D189296C-A1B5-4448-B748-FCF781BCE246}">
      <dgm:prSet/>
      <dgm:spPr/>
      <dgm:t>
        <a:bodyPr/>
        <a:lstStyle/>
        <a:p>
          <a:endParaRPr lang="en-US"/>
        </a:p>
      </dgm:t>
    </dgm:pt>
    <dgm:pt modelId="{C11FA865-6E67-4262-9794-5D9593C264CD}">
      <dgm:prSet/>
      <dgm:spPr>
        <a:ln>
          <a:solidFill>
            <a:srgbClr val="0099A7"/>
          </a:solidFill>
        </a:ln>
      </dgm:spPr>
      <dgm:t>
        <a:bodyPr/>
        <a:lstStyle/>
        <a:p>
          <a:r>
            <a:rPr lang="en-US" dirty="0"/>
            <a:t>Diagnostic Medical Sonographers ($31.61)</a:t>
          </a:r>
        </a:p>
      </dgm:t>
    </dgm:pt>
    <dgm:pt modelId="{2AE4CC58-EA22-4A9B-8EEA-B252BD377E32}" type="parTrans" cxnId="{886BE58F-8E29-4D28-9A17-37B5104FF52D}">
      <dgm:prSet/>
      <dgm:spPr/>
      <dgm:t>
        <a:bodyPr/>
        <a:lstStyle/>
        <a:p>
          <a:endParaRPr lang="en-US"/>
        </a:p>
      </dgm:t>
    </dgm:pt>
    <dgm:pt modelId="{C6368058-F15A-4478-A211-18C2C26FEEED}" type="sibTrans" cxnId="{886BE58F-8E29-4D28-9A17-37B5104FF52D}">
      <dgm:prSet/>
      <dgm:spPr/>
      <dgm:t>
        <a:bodyPr/>
        <a:lstStyle/>
        <a:p>
          <a:endParaRPr lang="en-US"/>
        </a:p>
      </dgm:t>
    </dgm:pt>
    <dgm:pt modelId="{2C763F1B-6892-4220-9CE5-16A1A80583B1}">
      <dgm:prSet/>
      <dgm:spPr>
        <a:ln>
          <a:solidFill>
            <a:srgbClr val="0099A7"/>
          </a:solidFill>
        </a:ln>
      </dgm:spPr>
      <dgm:t>
        <a:bodyPr/>
        <a:lstStyle/>
        <a:p>
          <a:r>
            <a:rPr lang="en-US" dirty="0"/>
            <a:t>Dental Hygienists ($32.24)</a:t>
          </a:r>
        </a:p>
      </dgm:t>
    </dgm:pt>
    <dgm:pt modelId="{D600A806-846D-481A-A1DF-9E7A48852C04}" type="parTrans" cxnId="{7007B41A-31CD-4D8B-8903-9CDEB29BAFBF}">
      <dgm:prSet/>
      <dgm:spPr/>
      <dgm:t>
        <a:bodyPr/>
        <a:lstStyle/>
        <a:p>
          <a:endParaRPr lang="en-US"/>
        </a:p>
      </dgm:t>
    </dgm:pt>
    <dgm:pt modelId="{8AE245B0-5D97-492A-8BF1-E3D437614FBC}" type="sibTrans" cxnId="{7007B41A-31CD-4D8B-8903-9CDEB29BAFBF}">
      <dgm:prSet/>
      <dgm:spPr/>
      <dgm:t>
        <a:bodyPr/>
        <a:lstStyle/>
        <a:p>
          <a:endParaRPr lang="en-US"/>
        </a:p>
      </dgm:t>
    </dgm:pt>
    <dgm:pt modelId="{B2A6031F-5B30-4035-B803-FFED9BA0E7C2}" type="pres">
      <dgm:prSet presAssocID="{20FF200F-FBBD-4DE1-ADE8-6AD51DA918FF}" presName="linear" presStyleCnt="0">
        <dgm:presLayoutVars>
          <dgm:dir/>
          <dgm:resizeHandles val="exact"/>
        </dgm:presLayoutVars>
      </dgm:prSet>
      <dgm:spPr/>
    </dgm:pt>
    <dgm:pt modelId="{F79F41D1-B6C7-4966-A5FF-D8A4358C3423}" type="pres">
      <dgm:prSet presAssocID="{D6A2E1C2-5C40-4455-82E2-B58FFEB2FA30}" presName="comp" presStyleCnt="0"/>
      <dgm:spPr/>
    </dgm:pt>
    <dgm:pt modelId="{356EEC3D-96C3-46FB-ADE5-71BF18A4133A}" type="pres">
      <dgm:prSet presAssocID="{D6A2E1C2-5C40-4455-82E2-B58FFEB2FA30}" presName="box" presStyleLbl="node1" presStyleIdx="0" presStyleCnt="3"/>
      <dgm:spPr/>
    </dgm:pt>
    <dgm:pt modelId="{D04BCE79-BC79-4E1B-9EF0-AF6946A5955E}" type="pres">
      <dgm:prSet presAssocID="{D6A2E1C2-5C40-4455-82E2-B58FFEB2FA30}" presName="img" presStyleLbl="f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463" r="14463"/>
          </a:stretch>
        </a:blipFill>
        <a:ln>
          <a:solidFill>
            <a:srgbClr val="0099A7"/>
          </a:solidFill>
        </a:ln>
      </dgm:spPr>
    </dgm:pt>
    <dgm:pt modelId="{C54DB65F-2234-4215-BE76-ECBEA226E954}" type="pres">
      <dgm:prSet presAssocID="{D6A2E1C2-5C40-4455-82E2-B58FFEB2FA30}" presName="text" presStyleLbl="node1" presStyleIdx="0" presStyleCnt="3">
        <dgm:presLayoutVars>
          <dgm:bulletEnabled val="1"/>
        </dgm:presLayoutVars>
      </dgm:prSet>
      <dgm:spPr/>
    </dgm:pt>
    <dgm:pt modelId="{F3A8EAF6-27CB-4D28-8A3E-A09980A816E6}" type="pres">
      <dgm:prSet presAssocID="{12C83E65-E29E-4A6A-A917-2CBF417BA0C5}" presName="spacer" presStyleCnt="0"/>
      <dgm:spPr/>
    </dgm:pt>
    <dgm:pt modelId="{B9A68133-C3A2-4466-9AEA-BDBDBD9BBF72}" type="pres">
      <dgm:prSet presAssocID="{FDA5A430-C5B9-45A0-A06E-8C886F4A0525}" presName="comp" presStyleCnt="0"/>
      <dgm:spPr/>
    </dgm:pt>
    <dgm:pt modelId="{37048687-8564-41E5-A862-3B27DC275921}" type="pres">
      <dgm:prSet presAssocID="{FDA5A430-C5B9-45A0-A06E-8C886F4A0525}" presName="box" presStyleLbl="node1" presStyleIdx="1" presStyleCnt="3"/>
      <dgm:spPr/>
    </dgm:pt>
    <dgm:pt modelId="{BAEC5A5C-0560-4D25-A6CE-A0655752E423}" type="pres">
      <dgm:prSet presAssocID="{FDA5A430-C5B9-45A0-A06E-8C886F4A0525}" presName="img" presStyleLbl="f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9272" b="9272"/>
          </a:stretch>
        </a:blipFill>
        <a:ln>
          <a:solidFill>
            <a:srgbClr val="0099A7"/>
          </a:solidFill>
        </a:ln>
      </dgm:spPr>
    </dgm:pt>
    <dgm:pt modelId="{1235532D-0D70-4CDB-AA51-C132CD4242D0}" type="pres">
      <dgm:prSet presAssocID="{FDA5A430-C5B9-45A0-A06E-8C886F4A0525}" presName="text" presStyleLbl="node1" presStyleIdx="1" presStyleCnt="3">
        <dgm:presLayoutVars>
          <dgm:bulletEnabled val="1"/>
        </dgm:presLayoutVars>
      </dgm:prSet>
      <dgm:spPr/>
    </dgm:pt>
    <dgm:pt modelId="{E7F0763E-AAE7-45B5-8A15-5C095C08162E}" type="pres">
      <dgm:prSet presAssocID="{A9813392-6780-4B08-B0C1-644AB924955B}" presName="spacer" presStyleCnt="0"/>
      <dgm:spPr/>
    </dgm:pt>
    <dgm:pt modelId="{7337B64E-DBAE-4176-85EB-2EFA3502D95D}" type="pres">
      <dgm:prSet presAssocID="{3C99708E-8499-4FA8-8AD2-8AF73A1F0DE4}" presName="comp" presStyleCnt="0"/>
      <dgm:spPr/>
    </dgm:pt>
    <dgm:pt modelId="{67A45F08-3561-407E-A471-74433B1F1DC0}" type="pres">
      <dgm:prSet presAssocID="{3C99708E-8499-4FA8-8AD2-8AF73A1F0DE4}" presName="box" presStyleLbl="node1" presStyleIdx="2" presStyleCnt="3"/>
      <dgm:spPr/>
    </dgm:pt>
    <dgm:pt modelId="{3A9C6BCE-5538-4E84-A3A8-2B5DFB24E0AF}" type="pres">
      <dgm:prSet presAssocID="{3C99708E-8499-4FA8-8AD2-8AF73A1F0DE4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139" r="14139"/>
          </a:stretch>
        </a:blipFill>
        <a:ln>
          <a:solidFill>
            <a:srgbClr val="0099A7"/>
          </a:solidFill>
        </a:ln>
      </dgm:spPr>
    </dgm:pt>
    <dgm:pt modelId="{037BACAC-D193-4205-9914-81D09EB8ADB9}" type="pres">
      <dgm:prSet presAssocID="{3C99708E-8499-4FA8-8AD2-8AF73A1F0DE4}" presName="text" presStyleLbl="node1" presStyleIdx="2" presStyleCnt="3">
        <dgm:presLayoutVars>
          <dgm:bulletEnabled val="1"/>
        </dgm:presLayoutVars>
      </dgm:prSet>
      <dgm:spPr/>
    </dgm:pt>
  </dgm:ptLst>
  <dgm:cxnLst>
    <dgm:cxn modelId="{3AACCC0C-E059-490A-A5AB-3CF92D005A4E}" type="presOf" srcId="{D6A2E1C2-5C40-4455-82E2-B58FFEB2FA30}" destId="{C54DB65F-2234-4215-BE76-ECBEA226E954}" srcOrd="1" destOrd="0" presId="urn:microsoft.com/office/officeart/2005/8/layout/vList4"/>
    <dgm:cxn modelId="{7007B41A-31CD-4D8B-8903-9CDEB29BAFBF}" srcId="{3C99708E-8499-4FA8-8AD2-8AF73A1F0DE4}" destId="{2C763F1B-6892-4220-9CE5-16A1A80583B1}" srcOrd="2" destOrd="0" parTransId="{D600A806-846D-481A-A1DF-9E7A48852C04}" sibTransId="{8AE245B0-5D97-492A-8BF1-E3D437614FBC}"/>
    <dgm:cxn modelId="{F684521F-ADCB-46B1-A852-ABB3231A66AB}" type="presOf" srcId="{20FF200F-FBBD-4DE1-ADE8-6AD51DA918FF}" destId="{B2A6031F-5B30-4035-B803-FFED9BA0E7C2}" srcOrd="0" destOrd="0" presId="urn:microsoft.com/office/officeart/2005/8/layout/vList4"/>
    <dgm:cxn modelId="{68A7D724-B17E-43CD-884D-66B449155E18}" type="presOf" srcId="{2AD5AC1E-0CAC-4925-9B5C-6F4610B17B13}" destId="{C54DB65F-2234-4215-BE76-ECBEA226E954}" srcOrd="1" destOrd="1" presId="urn:microsoft.com/office/officeart/2005/8/layout/vList4"/>
    <dgm:cxn modelId="{6D23812B-5A67-48F0-B63D-3B898508D305}" type="presOf" srcId="{E8E666AA-89C6-49C8-9A0D-D3D286C83629}" destId="{37048687-8564-41E5-A862-3B27DC275921}" srcOrd="0" destOrd="3" presId="urn:microsoft.com/office/officeart/2005/8/layout/vList4"/>
    <dgm:cxn modelId="{857E722E-791F-42F1-A663-6F4F5FB3756C}" srcId="{20FF200F-FBBD-4DE1-ADE8-6AD51DA918FF}" destId="{FDA5A430-C5B9-45A0-A06E-8C886F4A0525}" srcOrd="1" destOrd="0" parTransId="{57240CBD-EFBE-4EE0-99E6-553123B4CC41}" sibTransId="{A9813392-6780-4B08-B0C1-644AB924955B}"/>
    <dgm:cxn modelId="{50C1652F-1ECF-48FB-93EA-00D6C5B0ED0E}" type="presOf" srcId="{FFE2E5D6-293F-420E-B291-E754EEE44AB3}" destId="{1235532D-0D70-4CDB-AA51-C132CD4242D0}" srcOrd="1" destOrd="2" presId="urn:microsoft.com/office/officeart/2005/8/layout/vList4"/>
    <dgm:cxn modelId="{8CC44733-9F17-40BB-A8FD-68180AE1AE15}" type="presOf" srcId="{D6A2E1C2-5C40-4455-82E2-B58FFEB2FA30}" destId="{356EEC3D-96C3-46FB-ADE5-71BF18A4133A}" srcOrd="0" destOrd="0" presId="urn:microsoft.com/office/officeart/2005/8/layout/vList4"/>
    <dgm:cxn modelId="{9ACFB45B-C2C8-46C6-8EA1-10E11C50C0EE}" srcId="{D6A2E1C2-5C40-4455-82E2-B58FFEB2FA30}" destId="{35399105-4F82-46E9-A806-714ADB6026A8}" srcOrd="1" destOrd="0" parTransId="{3A61C99F-BB4D-4584-8FB3-97D2F89B2AF3}" sibTransId="{CADB81B0-3A3F-41AC-B71C-53AE9D07C75F}"/>
    <dgm:cxn modelId="{AE6ADD60-7450-4729-B39D-6810CB88C1E4}" type="presOf" srcId="{FDA5A430-C5B9-45A0-A06E-8C886F4A0525}" destId="{1235532D-0D70-4CDB-AA51-C132CD4242D0}" srcOrd="1" destOrd="0" presId="urn:microsoft.com/office/officeart/2005/8/layout/vList4"/>
    <dgm:cxn modelId="{EAEE0845-4D15-48D3-B74C-2BB3A188D0CA}" type="presOf" srcId="{2C763F1B-6892-4220-9CE5-16A1A80583B1}" destId="{037BACAC-D193-4205-9914-81D09EB8ADB9}" srcOrd="1" destOrd="3" presId="urn:microsoft.com/office/officeart/2005/8/layout/vList4"/>
    <dgm:cxn modelId="{EFE38A4A-2CFA-4944-A804-428F46437FD3}" type="presOf" srcId="{FDA5A430-C5B9-45A0-A06E-8C886F4A0525}" destId="{37048687-8564-41E5-A862-3B27DC275921}" srcOrd="0" destOrd="0" presId="urn:microsoft.com/office/officeart/2005/8/layout/vList4"/>
    <dgm:cxn modelId="{D189296C-A1B5-4448-B748-FCF781BCE246}" srcId="{FDA5A430-C5B9-45A0-A06E-8C886F4A0525}" destId="{E8E666AA-89C6-49C8-9A0D-D3D286C83629}" srcOrd="2" destOrd="0" parTransId="{FEC165FD-3BFF-457D-BDD0-087872888FB1}" sibTransId="{1C83E5BC-D145-4A13-8FC2-25D1DCD87CFD}"/>
    <dgm:cxn modelId="{F3299957-28A2-4C05-AAA9-6515E7F715B5}" type="presOf" srcId="{ED9E9459-7EC8-4A46-BE8A-5C2113D1A790}" destId="{37048687-8564-41E5-A862-3B27DC275921}" srcOrd="0" destOrd="1" presId="urn:microsoft.com/office/officeart/2005/8/layout/vList4"/>
    <dgm:cxn modelId="{02C1B582-EDC1-4BD0-B44B-10DCB7AE0569}" type="presOf" srcId="{35399105-4F82-46E9-A806-714ADB6026A8}" destId="{356EEC3D-96C3-46FB-ADE5-71BF18A4133A}" srcOrd="0" destOrd="2" presId="urn:microsoft.com/office/officeart/2005/8/layout/vList4"/>
    <dgm:cxn modelId="{AF1B3D85-9FED-41C5-9684-434BC5D1D21D}" type="presOf" srcId="{3C99708E-8499-4FA8-8AD2-8AF73A1F0DE4}" destId="{037BACAC-D193-4205-9914-81D09EB8ADB9}" srcOrd="1" destOrd="0" presId="urn:microsoft.com/office/officeart/2005/8/layout/vList4"/>
    <dgm:cxn modelId="{45F9228B-66A3-4C39-A0F1-F122510EF785}" type="presOf" srcId="{35399105-4F82-46E9-A806-714ADB6026A8}" destId="{C54DB65F-2234-4215-BE76-ECBEA226E954}" srcOrd="1" destOrd="2" presId="urn:microsoft.com/office/officeart/2005/8/layout/vList4"/>
    <dgm:cxn modelId="{1F1E978F-9813-46DC-BE13-EB32E6188D92}" type="presOf" srcId="{7269BAB2-A0E3-4744-BB4A-104CAD936B48}" destId="{67A45F08-3561-407E-A471-74433B1F1DC0}" srcOrd="0" destOrd="1" presId="urn:microsoft.com/office/officeart/2005/8/layout/vList4"/>
    <dgm:cxn modelId="{886BE58F-8E29-4D28-9A17-37B5104FF52D}" srcId="{3C99708E-8499-4FA8-8AD2-8AF73A1F0DE4}" destId="{C11FA865-6E67-4262-9794-5D9593C264CD}" srcOrd="1" destOrd="0" parTransId="{2AE4CC58-EA22-4A9B-8EEA-B252BD377E32}" sibTransId="{C6368058-F15A-4478-A211-18C2C26FEEED}"/>
    <dgm:cxn modelId="{7097ED9A-0E9E-4860-A698-1AB14AF36602}" type="presOf" srcId="{C11FA865-6E67-4262-9794-5D9593C264CD}" destId="{037BACAC-D193-4205-9914-81D09EB8ADB9}" srcOrd="1" destOrd="2" presId="urn:microsoft.com/office/officeart/2005/8/layout/vList4"/>
    <dgm:cxn modelId="{AEC29DA4-CF58-4BAB-B767-F64D2D71147F}" type="presOf" srcId="{C11FA865-6E67-4262-9794-5D9593C264CD}" destId="{67A45F08-3561-407E-A471-74433B1F1DC0}" srcOrd="0" destOrd="2" presId="urn:microsoft.com/office/officeart/2005/8/layout/vList4"/>
    <dgm:cxn modelId="{E9BD70A9-AB04-4D3C-9847-A7BC4CB3489C}" srcId="{3C99708E-8499-4FA8-8AD2-8AF73A1F0DE4}" destId="{7269BAB2-A0E3-4744-BB4A-104CAD936B48}" srcOrd="0" destOrd="0" parTransId="{1F1AB2C9-9085-4F8F-A83C-A8FAF1468E74}" sibTransId="{DAC42DBD-8C33-4239-94FE-7153E2C0A35B}"/>
    <dgm:cxn modelId="{F3D15BB6-60BF-4C13-A8F2-F4BF9A66DB66}" type="presOf" srcId="{2C763F1B-6892-4220-9CE5-16A1A80583B1}" destId="{67A45F08-3561-407E-A471-74433B1F1DC0}" srcOrd="0" destOrd="3" presId="urn:microsoft.com/office/officeart/2005/8/layout/vList4"/>
    <dgm:cxn modelId="{F2E78ABB-A6CB-48B2-816A-2EA71D1FB83A}" srcId="{FDA5A430-C5B9-45A0-A06E-8C886F4A0525}" destId="{ED9E9459-7EC8-4A46-BE8A-5C2113D1A790}" srcOrd="0" destOrd="0" parTransId="{F709795C-E107-48BA-8352-A3F1643328E3}" sibTransId="{805C62BA-7292-4EEA-B50C-402BD34342C4}"/>
    <dgm:cxn modelId="{31DBCBBD-E9F7-4C9D-99DF-8CB18CBC7F18}" srcId="{20FF200F-FBBD-4DE1-ADE8-6AD51DA918FF}" destId="{D6A2E1C2-5C40-4455-82E2-B58FFEB2FA30}" srcOrd="0" destOrd="0" parTransId="{01749D60-5936-46F6-A908-9366A133073C}" sibTransId="{12C83E65-E29E-4A6A-A917-2CBF417BA0C5}"/>
    <dgm:cxn modelId="{45DE6CC2-92F2-4CD6-95F7-10CED5EE2AE2}" type="presOf" srcId="{ED9E9459-7EC8-4A46-BE8A-5C2113D1A790}" destId="{1235532D-0D70-4CDB-AA51-C132CD4242D0}" srcOrd="1" destOrd="1" presId="urn:microsoft.com/office/officeart/2005/8/layout/vList4"/>
    <dgm:cxn modelId="{C83031CC-9DC0-4F5A-BEFE-4AFAA80ABF6B}" srcId="{D6A2E1C2-5C40-4455-82E2-B58FFEB2FA30}" destId="{2AD5AC1E-0CAC-4925-9B5C-6F4610B17B13}" srcOrd="0" destOrd="0" parTransId="{8A873852-C480-4700-83F1-36867120DEC5}" sibTransId="{4B3C6882-9DEB-4997-9146-65B35A44E538}"/>
    <dgm:cxn modelId="{E404BCCC-5328-426E-A057-9CF7C07CBB78}" srcId="{20FF200F-FBBD-4DE1-ADE8-6AD51DA918FF}" destId="{3C99708E-8499-4FA8-8AD2-8AF73A1F0DE4}" srcOrd="2" destOrd="0" parTransId="{B4F025B1-517D-4E99-9E04-F516C7970A5B}" sibTransId="{5222F873-E13E-4084-A617-2602DC884F3B}"/>
    <dgm:cxn modelId="{7F34B2D6-56E4-45C1-9D18-E44A635694B9}" type="presOf" srcId="{2AD5AC1E-0CAC-4925-9B5C-6F4610B17B13}" destId="{356EEC3D-96C3-46FB-ADE5-71BF18A4133A}" srcOrd="0" destOrd="1" presId="urn:microsoft.com/office/officeart/2005/8/layout/vList4"/>
    <dgm:cxn modelId="{810F08DB-C422-4BEB-8930-21124CBE1B3D}" type="presOf" srcId="{7269BAB2-A0E3-4744-BB4A-104CAD936B48}" destId="{037BACAC-D193-4205-9914-81D09EB8ADB9}" srcOrd="1" destOrd="1" presId="urn:microsoft.com/office/officeart/2005/8/layout/vList4"/>
    <dgm:cxn modelId="{182DC6E0-8049-48C3-AFF3-A3860A0B5F40}" type="presOf" srcId="{E8E666AA-89C6-49C8-9A0D-D3D286C83629}" destId="{1235532D-0D70-4CDB-AA51-C132CD4242D0}" srcOrd="1" destOrd="3" presId="urn:microsoft.com/office/officeart/2005/8/layout/vList4"/>
    <dgm:cxn modelId="{362D96EE-B3BC-4B58-B1C1-9BDE7B068329}" srcId="{FDA5A430-C5B9-45A0-A06E-8C886F4A0525}" destId="{FFE2E5D6-293F-420E-B291-E754EEE44AB3}" srcOrd="1" destOrd="0" parTransId="{F132E42E-69AC-4210-B4E0-D6EEB322F7AA}" sibTransId="{A0E80D29-DE66-43FC-A1EF-50A434AC3600}"/>
    <dgm:cxn modelId="{93F8D8F1-3E26-414C-BE12-C2D0CCFF49EA}" type="presOf" srcId="{FFE2E5D6-293F-420E-B291-E754EEE44AB3}" destId="{37048687-8564-41E5-A862-3B27DC275921}" srcOrd="0" destOrd="2" presId="urn:microsoft.com/office/officeart/2005/8/layout/vList4"/>
    <dgm:cxn modelId="{D838A6FB-F51F-4F85-9E23-33746ADCC770}" type="presOf" srcId="{3C99708E-8499-4FA8-8AD2-8AF73A1F0DE4}" destId="{67A45F08-3561-407E-A471-74433B1F1DC0}" srcOrd="0" destOrd="0" presId="urn:microsoft.com/office/officeart/2005/8/layout/vList4"/>
    <dgm:cxn modelId="{D6CA5C92-AEDD-401B-84B1-7BEC81731491}" type="presParOf" srcId="{B2A6031F-5B30-4035-B803-FFED9BA0E7C2}" destId="{F79F41D1-B6C7-4966-A5FF-D8A4358C3423}" srcOrd="0" destOrd="0" presId="urn:microsoft.com/office/officeart/2005/8/layout/vList4"/>
    <dgm:cxn modelId="{55AC3086-C864-4E26-B169-1CC50AD4794D}" type="presParOf" srcId="{F79F41D1-B6C7-4966-A5FF-D8A4358C3423}" destId="{356EEC3D-96C3-46FB-ADE5-71BF18A4133A}" srcOrd="0" destOrd="0" presId="urn:microsoft.com/office/officeart/2005/8/layout/vList4"/>
    <dgm:cxn modelId="{5946D9D8-79FB-46F2-95AB-6877CFB5AE37}" type="presParOf" srcId="{F79F41D1-B6C7-4966-A5FF-D8A4358C3423}" destId="{D04BCE79-BC79-4E1B-9EF0-AF6946A5955E}" srcOrd="1" destOrd="0" presId="urn:microsoft.com/office/officeart/2005/8/layout/vList4"/>
    <dgm:cxn modelId="{C1E940C9-D44A-483E-B23A-20BC275C46BF}" type="presParOf" srcId="{F79F41D1-B6C7-4966-A5FF-D8A4358C3423}" destId="{C54DB65F-2234-4215-BE76-ECBEA226E954}" srcOrd="2" destOrd="0" presId="urn:microsoft.com/office/officeart/2005/8/layout/vList4"/>
    <dgm:cxn modelId="{1C5D6904-7E83-4623-B0EF-5ADCEB385A94}" type="presParOf" srcId="{B2A6031F-5B30-4035-B803-FFED9BA0E7C2}" destId="{F3A8EAF6-27CB-4D28-8A3E-A09980A816E6}" srcOrd="1" destOrd="0" presId="urn:microsoft.com/office/officeart/2005/8/layout/vList4"/>
    <dgm:cxn modelId="{56DE99FD-9666-4AB2-8AC2-77C13A562F97}" type="presParOf" srcId="{B2A6031F-5B30-4035-B803-FFED9BA0E7C2}" destId="{B9A68133-C3A2-4466-9AEA-BDBDBD9BBF72}" srcOrd="2" destOrd="0" presId="urn:microsoft.com/office/officeart/2005/8/layout/vList4"/>
    <dgm:cxn modelId="{A521D844-82C5-434C-B892-5E2ED5B80428}" type="presParOf" srcId="{B9A68133-C3A2-4466-9AEA-BDBDBD9BBF72}" destId="{37048687-8564-41E5-A862-3B27DC275921}" srcOrd="0" destOrd="0" presId="urn:microsoft.com/office/officeart/2005/8/layout/vList4"/>
    <dgm:cxn modelId="{7AEAC6D0-4E5D-414B-AAAD-D9F272ED15D1}" type="presParOf" srcId="{B9A68133-C3A2-4466-9AEA-BDBDBD9BBF72}" destId="{BAEC5A5C-0560-4D25-A6CE-A0655752E423}" srcOrd="1" destOrd="0" presId="urn:microsoft.com/office/officeart/2005/8/layout/vList4"/>
    <dgm:cxn modelId="{ABCC9761-8519-46EE-B540-E30B80D63F87}" type="presParOf" srcId="{B9A68133-C3A2-4466-9AEA-BDBDBD9BBF72}" destId="{1235532D-0D70-4CDB-AA51-C132CD4242D0}" srcOrd="2" destOrd="0" presId="urn:microsoft.com/office/officeart/2005/8/layout/vList4"/>
    <dgm:cxn modelId="{FDD437F9-0141-41B2-B01C-33012AB8D144}" type="presParOf" srcId="{B2A6031F-5B30-4035-B803-FFED9BA0E7C2}" destId="{E7F0763E-AAE7-45B5-8A15-5C095C08162E}" srcOrd="3" destOrd="0" presId="urn:microsoft.com/office/officeart/2005/8/layout/vList4"/>
    <dgm:cxn modelId="{94628837-4310-4C80-8345-772935EBA07F}" type="presParOf" srcId="{B2A6031F-5B30-4035-B803-FFED9BA0E7C2}" destId="{7337B64E-DBAE-4176-85EB-2EFA3502D95D}" srcOrd="4" destOrd="0" presId="urn:microsoft.com/office/officeart/2005/8/layout/vList4"/>
    <dgm:cxn modelId="{F7012A38-18C9-4CF9-80D7-E90A7E97F774}" type="presParOf" srcId="{7337B64E-DBAE-4176-85EB-2EFA3502D95D}" destId="{67A45F08-3561-407E-A471-74433B1F1DC0}" srcOrd="0" destOrd="0" presId="urn:microsoft.com/office/officeart/2005/8/layout/vList4"/>
    <dgm:cxn modelId="{2E42B16A-1FFC-4404-83AF-E64C54CCA659}" type="presParOf" srcId="{7337B64E-DBAE-4176-85EB-2EFA3502D95D}" destId="{3A9C6BCE-5538-4E84-A3A8-2B5DFB24E0AF}" srcOrd="1" destOrd="0" presId="urn:microsoft.com/office/officeart/2005/8/layout/vList4"/>
    <dgm:cxn modelId="{CEB3C091-F7BE-4119-9648-DB634D935EB8}" type="presParOf" srcId="{7337B64E-DBAE-4176-85EB-2EFA3502D95D}" destId="{037BACAC-D193-4205-9914-81D09EB8ADB9}" srcOrd="2" destOrd="0" presId="urn:microsoft.com/office/officeart/2005/8/layout/vList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C4CB30-9566-4219-AB7E-4868CAF58E58}" type="doc">
      <dgm:prSet loTypeId="urn:microsoft.com/office/officeart/2005/8/layout/equation1" loCatId="process" qsTypeId="urn:microsoft.com/office/officeart/2005/8/quickstyle/simple1" qsCatId="simple" csTypeId="urn:microsoft.com/office/officeart/2005/8/colors/accent0_2" csCatId="mainScheme" phldr="1"/>
      <dgm:spPr/>
    </dgm:pt>
    <dgm:pt modelId="{50F54637-5350-437A-B3AD-946EC34AF5D4}">
      <dgm:prSet phldrT="[Text]" custT="1"/>
      <dgm:spPr>
        <a:ln w="19050">
          <a:solidFill>
            <a:srgbClr val="EE7421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Myriad Pro" panose="020B0503030403020204"/>
            </a:rPr>
            <a:t>High Wage</a:t>
          </a:r>
        </a:p>
      </dgm:t>
    </dgm:pt>
    <dgm:pt modelId="{F367EF6B-28E5-42C6-84FC-7B211F6A7E33}" type="parTrans" cxnId="{43D3C516-36EE-4F21-B961-A2C41164AD4C}">
      <dgm:prSet/>
      <dgm:spPr/>
      <dgm:t>
        <a:bodyPr/>
        <a:lstStyle/>
        <a:p>
          <a:endParaRPr lang="en-US"/>
        </a:p>
      </dgm:t>
    </dgm:pt>
    <dgm:pt modelId="{A8177A39-BFF1-4072-9B0B-BCDF55BED2CC}" type="sibTrans" cxnId="{43D3C516-36EE-4F21-B961-A2C41164AD4C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C9002E96-AEFF-473A-B877-BA42CE3CFCD2}">
      <dgm:prSet phldrT="[Text]" custT="1"/>
      <dgm:spPr>
        <a:ln w="19050">
          <a:solidFill>
            <a:srgbClr val="EE7421"/>
          </a:solidFill>
        </a:ln>
        <a:effectLst/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Myriad Pro" panose="020B0503030403020204"/>
            </a:rPr>
            <a:t>High Demand</a:t>
          </a:r>
        </a:p>
      </dgm:t>
    </dgm:pt>
    <dgm:pt modelId="{634D8E3D-6A0F-440C-BB94-6C07929A52B0}" type="parTrans" cxnId="{6AACEC79-E458-48A3-8127-C9F89F616A17}">
      <dgm:prSet/>
      <dgm:spPr/>
      <dgm:t>
        <a:bodyPr/>
        <a:lstStyle/>
        <a:p>
          <a:endParaRPr lang="en-US"/>
        </a:p>
      </dgm:t>
    </dgm:pt>
    <dgm:pt modelId="{A28B407B-88D3-4FE3-9A51-4DA8E848F868}" type="sibTrans" cxnId="{6AACEC79-E458-48A3-8127-C9F89F616A17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C680EAD6-39EB-45F3-B228-41C1AC49ABCD}">
      <dgm:prSet phldrT="[Text]"/>
      <dgm:spPr>
        <a:ln w="19050">
          <a:solidFill>
            <a:srgbClr val="EE742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yriad Pro" panose="020B0503030403020204"/>
            </a:rPr>
            <a:t>H3</a:t>
          </a:r>
        </a:p>
      </dgm:t>
    </dgm:pt>
    <dgm:pt modelId="{782F38CF-7680-4DEF-843C-56A30CA90760}" type="parTrans" cxnId="{BF046E3A-5B29-4053-85B2-BF5BFDCBCAC3}">
      <dgm:prSet/>
      <dgm:spPr/>
      <dgm:t>
        <a:bodyPr/>
        <a:lstStyle/>
        <a:p>
          <a:endParaRPr lang="en-US"/>
        </a:p>
      </dgm:t>
    </dgm:pt>
    <dgm:pt modelId="{C810CCA0-9628-4DEE-B027-46AD70DF1AD1}" type="sibTrans" cxnId="{BF046E3A-5B29-4053-85B2-BF5BFDCBCAC3}">
      <dgm:prSet/>
      <dgm:spPr/>
      <dgm:t>
        <a:bodyPr/>
        <a:lstStyle/>
        <a:p>
          <a:endParaRPr lang="en-US"/>
        </a:p>
      </dgm:t>
    </dgm:pt>
    <dgm:pt modelId="{9A41C8DA-9FDB-4275-9C40-9DA7F78585D0}">
      <dgm:prSet custT="1"/>
      <dgm:spPr>
        <a:ln w="19050">
          <a:solidFill>
            <a:srgbClr val="EE7421"/>
          </a:solidFill>
        </a:ln>
        <a:effectLst/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Myriad Pro" panose="020B0503030403020204"/>
            </a:rPr>
            <a:t>High Skill</a:t>
          </a:r>
        </a:p>
      </dgm:t>
    </dgm:pt>
    <dgm:pt modelId="{03FA12EE-A07F-4062-989C-C4F86FC5BD35}" type="parTrans" cxnId="{5562143A-4264-46C8-8120-8E484403841B}">
      <dgm:prSet/>
      <dgm:spPr/>
      <dgm:t>
        <a:bodyPr/>
        <a:lstStyle/>
        <a:p>
          <a:endParaRPr lang="en-US"/>
        </a:p>
      </dgm:t>
    </dgm:pt>
    <dgm:pt modelId="{38C3C0E1-AFFD-4F4F-A5BD-10B99D03A1E9}" type="sibTrans" cxnId="{5562143A-4264-46C8-8120-8E484403841B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0D46A9C5-56EB-4FE6-A07D-DB7B8C88A33C}" type="pres">
      <dgm:prSet presAssocID="{61C4CB30-9566-4219-AB7E-4868CAF58E58}" presName="linearFlow" presStyleCnt="0">
        <dgm:presLayoutVars>
          <dgm:dir/>
          <dgm:resizeHandles val="exact"/>
        </dgm:presLayoutVars>
      </dgm:prSet>
      <dgm:spPr/>
    </dgm:pt>
    <dgm:pt modelId="{610989D2-53E9-409F-8789-8F87A57ABA7F}" type="pres">
      <dgm:prSet presAssocID="{50F54637-5350-437A-B3AD-946EC34AF5D4}" presName="node" presStyleLbl="node1" presStyleIdx="0" presStyleCnt="4">
        <dgm:presLayoutVars>
          <dgm:bulletEnabled val="1"/>
        </dgm:presLayoutVars>
      </dgm:prSet>
      <dgm:spPr/>
    </dgm:pt>
    <dgm:pt modelId="{B6FE1CDE-FC40-4B22-8027-525595A34C3E}" type="pres">
      <dgm:prSet presAssocID="{A8177A39-BFF1-4072-9B0B-BCDF55BED2CC}" presName="spacerL" presStyleCnt="0"/>
      <dgm:spPr/>
    </dgm:pt>
    <dgm:pt modelId="{0136063F-6A40-4F75-95D6-8CE79EA11C45}" type="pres">
      <dgm:prSet presAssocID="{A8177A39-BFF1-4072-9B0B-BCDF55BED2CC}" presName="sibTrans" presStyleLbl="sibTrans2D1" presStyleIdx="0" presStyleCnt="3"/>
      <dgm:spPr/>
    </dgm:pt>
    <dgm:pt modelId="{A423B8C9-0394-447B-B3B2-F56783C9BFDA}" type="pres">
      <dgm:prSet presAssocID="{A8177A39-BFF1-4072-9B0B-BCDF55BED2CC}" presName="spacerR" presStyleCnt="0"/>
      <dgm:spPr/>
    </dgm:pt>
    <dgm:pt modelId="{1A291CC1-5338-4FCB-AF03-FF45F7FD33B9}" type="pres">
      <dgm:prSet presAssocID="{9A41C8DA-9FDB-4275-9C40-9DA7F78585D0}" presName="node" presStyleLbl="node1" presStyleIdx="1" presStyleCnt="4">
        <dgm:presLayoutVars>
          <dgm:bulletEnabled val="1"/>
        </dgm:presLayoutVars>
      </dgm:prSet>
      <dgm:spPr/>
    </dgm:pt>
    <dgm:pt modelId="{CAE8DC60-0A38-4004-ACA9-AE1F3B5E2A9D}" type="pres">
      <dgm:prSet presAssocID="{38C3C0E1-AFFD-4F4F-A5BD-10B99D03A1E9}" presName="spacerL" presStyleCnt="0"/>
      <dgm:spPr/>
    </dgm:pt>
    <dgm:pt modelId="{EFF2D8B0-B8E7-4592-83D3-B872FEDBF048}" type="pres">
      <dgm:prSet presAssocID="{38C3C0E1-AFFD-4F4F-A5BD-10B99D03A1E9}" presName="sibTrans" presStyleLbl="sibTrans2D1" presStyleIdx="1" presStyleCnt="3"/>
      <dgm:spPr/>
    </dgm:pt>
    <dgm:pt modelId="{FFF227D2-99EF-4FD7-ACB8-D20C81211715}" type="pres">
      <dgm:prSet presAssocID="{38C3C0E1-AFFD-4F4F-A5BD-10B99D03A1E9}" presName="spacerR" presStyleCnt="0"/>
      <dgm:spPr/>
    </dgm:pt>
    <dgm:pt modelId="{FE8D4B2B-051F-4FEF-9E44-3185FF534DDD}" type="pres">
      <dgm:prSet presAssocID="{C9002E96-AEFF-473A-B877-BA42CE3CFCD2}" presName="node" presStyleLbl="node1" presStyleIdx="2" presStyleCnt="4">
        <dgm:presLayoutVars>
          <dgm:bulletEnabled val="1"/>
        </dgm:presLayoutVars>
      </dgm:prSet>
      <dgm:spPr/>
    </dgm:pt>
    <dgm:pt modelId="{737548E7-F9DE-4321-A994-974BE3A36C88}" type="pres">
      <dgm:prSet presAssocID="{A28B407B-88D3-4FE3-9A51-4DA8E848F868}" presName="spacerL" presStyleCnt="0"/>
      <dgm:spPr/>
    </dgm:pt>
    <dgm:pt modelId="{20384DA3-3D1F-45DA-B0D7-51C5B6EA889C}" type="pres">
      <dgm:prSet presAssocID="{A28B407B-88D3-4FE3-9A51-4DA8E848F868}" presName="sibTrans" presStyleLbl="sibTrans2D1" presStyleIdx="2" presStyleCnt="3"/>
      <dgm:spPr/>
    </dgm:pt>
    <dgm:pt modelId="{806CBCDE-0CBA-40E1-88BE-78E9AC0C7FBF}" type="pres">
      <dgm:prSet presAssocID="{A28B407B-88D3-4FE3-9A51-4DA8E848F868}" presName="spacerR" presStyleCnt="0"/>
      <dgm:spPr/>
    </dgm:pt>
    <dgm:pt modelId="{9420ECE0-370D-4091-9265-57A15A7AC699}" type="pres">
      <dgm:prSet presAssocID="{C680EAD6-39EB-45F3-B228-41C1AC49ABCD}" presName="node" presStyleLbl="node1" presStyleIdx="3" presStyleCnt="4">
        <dgm:presLayoutVars>
          <dgm:bulletEnabled val="1"/>
        </dgm:presLayoutVars>
      </dgm:prSet>
      <dgm:spPr/>
    </dgm:pt>
  </dgm:ptLst>
  <dgm:cxnLst>
    <dgm:cxn modelId="{7AAE5500-0888-42A8-8936-CED598B521B4}" type="presOf" srcId="{A8177A39-BFF1-4072-9B0B-BCDF55BED2CC}" destId="{0136063F-6A40-4F75-95D6-8CE79EA11C45}" srcOrd="0" destOrd="0" presId="urn:microsoft.com/office/officeart/2005/8/layout/equation1"/>
    <dgm:cxn modelId="{D1EB5906-120C-4CB7-9799-2CC5023C5ECB}" type="presOf" srcId="{9A41C8DA-9FDB-4275-9C40-9DA7F78585D0}" destId="{1A291CC1-5338-4FCB-AF03-FF45F7FD33B9}" srcOrd="0" destOrd="0" presId="urn:microsoft.com/office/officeart/2005/8/layout/equation1"/>
    <dgm:cxn modelId="{D346E811-E4DD-45A1-8FC2-B1414C7A5989}" type="presOf" srcId="{61C4CB30-9566-4219-AB7E-4868CAF58E58}" destId="{0D46A9C5-56EB-4FE6-A07D-DB7B8C88A33C}" srcOrd="0" destOrd="0" presId="urn:microsoft.com/office/officeart/2005/8/layout/equation1"/>
    <dgm:cxn modelId="{45581514-2570-494E-ACC5-1DB0BC5CE1CD}" type="presOf" srcId="{50F54637-5350-437A-B3AD-946EC34AF5D4}" destId="{610989D2-53E9-409F-8789-8F87A57ABA7F}" srcOrd="0" destOrd="0" presId="urn:microsoft.com/office/officeart/2005/8/layout/equation1"/>
    <dgm:cxn modelId="{43D3C516-36EE-4F21-B961-A2C41164AD4C}" srcId="{61C4CB30-9566-4219-AB7E-4868CAF58E58}" destId="{50F54637-5350-437A-B3AD-946EC34AF5D4}" srcOrd="0" destOrd="0" parTransId="{F367EF6B-28E5-42C6-84FC-7B211F6A7E33}" sibTransId="{A8177A39-BFF1-4072-9B0B-BCDF55BED2CC}"/>
    <dgm:cxn modelId="{5562143A-4264-46C8-8120-8E484403841B}" srcId="{61C4CB30-9566-4219-AB7E-4868CAF58E58}" destId="{9A41C8DA-9FDB-4275-9C40-9DA7F78585D0}" srcOrd="1" destOrd="0" parTransId="{03FA12EE-A07F-4062-989C-C4F86FC5BD35}" sibTransId="{38C3C0E1-AFFD-4F4F-A5BD-10B99D03A1E9}"/>
    <dgm:cxn modelId="{BF046E3A-5B29-4053-85B2-BF5BFDCBCAC3}" srcId="{61C4CB30-9566-4219-AB7E-4868CAF58E58}" destId="{C680EAD6-39EB-45F3-B228-41C1AC49ABCD}" srcOrd="3" destOrd="0" parTransId="{782F38CF-7680-4DEF-843C-56A30CA90760}" sibTransId="{C810CCA0-9628-4DEE-B027-46AD70DF1AD1}"/>
    <dgm:cxn modelId="{5F74134A-D318-43A9-8090-DD1A98DD7339}" type="presOf" srcId="{C680EAD6-39EB-45F3-B228-41C1AC49ABCD}" destId="{9420ECE0-370D-4091-9265-57A15A7AC699}" srcOrd="0" destOrd="0" presId="urn:microsoft.com/office/officeart/2005/8/layout/equation1"/>
    <dgm:cxn modelId="{23EC0B75-3A16-43D6-B79C-1D23987F0777}" type="presOf" srcId="{A28B407B-88D3-4FE3-9A51-4DA8E848F868}" destId="{20384DA3-3D1F-45DA-B0D7-51C5B6EA889C}" srcOrd="0" destOrd="0" presId="urn:microsoft.com/office/officeart/2005/8/layout/equation1"/>
    <dgm:cxn modelId="{6AACEC79-E458-48A3-8127-C9F89F616A17}" srcId="{61C4CB30-9566-4219-AB7E-4868CAF58E58}" destId="{C9002E96-AEFF-473A-B877-BA42CE3CFCD2}" srcOrd="2" destOrd="0" parTransId="{634D8E3D-6A0F-440C-BB94-6C07929A52B0}" sibTransId="{A28B407B-88D3-4FE3-9A51-4DA8E848F868}"/>
    <dgm:cxn modelId="{A25F1CD7-396F-44E2-8C60-6AA2748CAAB9}" type="presOf" srcId="{C9002E96-AEFF-473A-B877-BA42CE3CFCD2}" destId="{FE8D4B2B-051F-4FEF-9E44-3185FF534DDD}" srcOrd="0" destOrd="0" presId="urn:microsoft.com/office/officeart/2005/8/layout/equation1"/>
    <dgm:cxn modelId="{302C32E9-A9EB-4A09-B802-755FEA41D232}" type="presOf" srcId="{38C3C0E1-AFFD-4F4F-A5BD-10B99D03A1E9}" destId="{EFF2D8B0-B8E7-4592-83D3-B872FEDBF048}" srcOrd="0" destOrd="0" presId="urn:microsoft.com/office/officeart/2005/8/layout/equation1"/>
    <dgm:cxn modelId="{6A4A6257-A28B-476E-B22B-F0C51B6F56D4}" type="presParOf" srcId="{0D46A9C5-56EB-4FE6-A07D-DB7B8C88A33C}" destId="{610989D2-53E9-409F-8789-8F87A57ABA7F}" srcOrd="0" destOrd="0" presId="urn:microsoft.com/office/officeart/2005/8/layout/equation1"/>
    <dgm:cxn modelId="{2FBA0DA9-CB6C-4890-8B3D-52E7E51445AE}" type="presParOf" srcId="{0D46A9C5-56EB-4FE6-A07D-DB7B8C88A33C}" destId="{B6FE1CDE-FC40-4B22-8027-525595A34C3E}" srcOrd="1" destOrd="0" presId="urn:microsoft.com/office/officeart/2005/8/layout/equation1"/>
    <dgm:cxn modelId="{8775FC05-A1E9-4704-A2EC-2F9A8F515171}" type="presParOf" srcId="{0D46A9C5-56EB-4FE6-A07D-DB7B8C88A33C}" destId="{0136063F-6A40-4F75-95D6-8CE79EA11C45}" srcOrd="2" destOrd="0" presId="urn:microsoft.com/office/officeart/2005/8/layout/equation1"/>
    <dgm:cxn modelId="{3B7C07E4-79A3-4160-9F42-77171C43650A}" type="presParOf" srcId="{0D46A9C5-56EB-4FE6-A07D-DB7B8C88A33C}" destId="{A423B8C9-0394-447B-B3B2-F56783C9BFDA}" srcOrd="3" destOrd="0" presId="urn:microsoft.com/office/officeart/2005/8/layout/equation1"/>
    <dgm:cxn modelId="{3CD5780B-9524-4FF6-89FE-828E90D4E896}" type="presParOf" srcId="{0D46A9C5-56EB-4FE6-A07D-DB7B8C88A33C}" destId="{1A291CC1-5338-4FCB-AF03-FF45F7FD33B9}" srcOrd="4" destOrd="0" presId="urn:microsoft.com/office/officeart/2005/8/layout/equation1"/>
    <dgm:cxn modelId="{F38CA9CD-6CB0-492F-A80E-ED498A1A1A41}" type="presParOf" srcId="{0D46A9C5-56EB-4FE6-A07D-DB7B8C88A33C}" destId="{CAE8DC60-0A38-4004-ACA9-AE1F3B5E2A9D}" srcOrd="5" destOrd="0" presId="urn:microsoft.com/office/officeart/2005/8/layout/equation1"/>
    <dgm:cxn modelId="{CD31B696-857F-4966-82AF-DF19604657A9}" type="presParOf" srcId="{0D46A9C5-56EB-4FE6-A07D-DB7B8C88A33C}" destId="{EFF2D8B0-B8E7-4592-83D3-B872FEDBF048}" srcOrd="6" destOrd="0" presId="urn:microsoft.com/office/officeart/2005/8/layout/equation1"/>
    <dgm:cxn modelId="{22DAF0BF-B528-474B-BB7E-FD2DA706BA9A}" type="presParOf" srcId="{0D46A9C5-56EB-4FE6-A07D-DB7B8C88A33C}" destId="{FFF227D2-99EF-4FD7-ACB8-D20C81211715}" srcOrd="7" destOrd="0" presId="urn:microsoft.com/office/officeart/2005/8/layout/equation1"/>
    <dgm:cxn modelId="{42084DB0-9A32-4020-A75F-3379EB9F91B3}" type="presParOf" srcId="{0D46A9C5-56EB-4FE6-A07D-DB7B8C88A33C}" destId="{FE8D4B2B-051F-4FEF-9E44-3185FF534DDD}" srcOrd="8" destOrd="0" presId="urn:microsoft.com/office/officeart/2005/8/layout/equation1"/>
    <dgm:cxn modelId="{28A052DD-8E44-480C-8BA6-C5D17C48EA38}" type="presParOf" srcId="{0D46A9C5-56EB-4FE6-A07D-DB7B8C88A33C}" destId="{737548E7-F9DE-4321-A994-974BE3A36C88}" srcOrd="9" destOrd="0" presId="urn:microsoft.com/office/officeart/2005/8/layout/equation1"/>
    <dgm:cxn modelId="{2FA062EC-2D1F-4ED0-9388-3DF920806058}" type="presParOf" srcId="{0D46A9C5-56EB-4FE6-A07D-DB7B8C88A33C}" destId="{20384DA3-3D1F-45DA-B0D7-51C5B6EA889C}" srcOrd="10" destOrd="0" presId="urn:microsoft.com/office/officeart/2005/8/layout/equation1"/>
    <dgm:cxn modelId="{8F04A06B-67D0-4BF8-BEB7-3A7563005331}" type="presParOf" srcId="{0D46A9C5-56EB-4FE6-A07D-DB7B8C88A33C}" destId="{806CBCDE-0CBA-40E1-88BE-78E9AC0C7FBF}" srcOrd="11" destOrd="0" presId="urn:microsoft.com/office/officeart/2005/8/layout/equation1"/>
    <dgm:cxn modelId="{8E7010C0-13CC-4D26-BD87-4C8611EE23CD}" type="presParOf" srcId="{0D46A9C5-56EB-4FE6-A07D-DB7B8C88A33C}" destId="{9420ECE0-370D-4091-9265-57A15A7AC699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1C4CB30-9566-4219-AB7E-4868CAF58E58}" type="doc">
      <dgm:prSet loTypeId="urn:microsoft.com/office/officeart/2005/8/layout/equation1" loCatId="process" qsTypeId="urn:microsoft.com/office/officeart/2005/8/quickstyle/simple1" qsCatId="simple" csTypeId="urn:microsoft.com/office/officeart/2005/8/colors/accent0_2" csCatId="mainScheme" phldr="1"/>
      <dgm:spPr/>
    </dgm:pt>
    <dgm:pt modelId="{50F54637-5350-437A-B3AD-946EC34AF5D4}">
      <dgm:prSet phldrT="[Text]" custT="1"/>
      <dgm:spPr>
        <a:ln>
          <a:solidFill>
            <a:srgbClr val="EE7421"/>
          </a:solidFill>
        </a:ln>
        <a:effectLst/>
      </dgm:spPr>
      <dgm:t>
        <a:bodyPr/>
        <a:lstStyle/>
        <a:p>
          <a:r>
            <a:rPr lang="en-US" sz="1600" dirty="0">
              <a:solidFill>
                <a:schemeClr val="tx1"/>
              </a:solidFill>
              <a:latin typeface="Myriad Pro" panose="020B0503030403020204"/>
            </a:rPr>
            <a:t>High Wage</a:t>
          </a:r>
        </a:p>
      </dgm:t>
    </dgm:pt>
    <dgm:pt modelId="{F367EF6B-28E5-42C6-84FC-7B211F6A7E33}" type="parTrans" cxnId="{43D3C516-36EE-4F21-B961-A2C41164AD4C}">
      <dgm:prSet/>
      <dgm:spPr/>
      <dgm:t>
        <a:bodyPr/>
        <a:lstStyle/>
        <a:p>
          <a:endParaRPr lang="en-US"/>
        </a:p>
      </dgm:t>
    </dgm:pt>
    <dgm:pt modelId="{A8177A39-BFF1-4072-9B0B-BCDF55BED2CC}" type="sibTrans" cxnId="{43D3C516-36EE-4F21-B961-A2C41164AD4C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C9002E96-AEFF-473A-B877-BA42CE3CFCD2}">
      <dgm:prSet phldrT="[Text]" custT="1"/>
      <dgm:spPr>
        <a:noFill/>
        <a:ln>
          <a:solidFill>
            <a:srgbClr val="EE7421"/>
          </a:solidFill>
        </a:ln>
        <a:effectLst/>
      </dgm:spPr>
      <dgm:t>
        <a:bodyPr/>
        <a:lstStyle/>
        <a:p>
          <a:r>
            <a:rPr lang="en-US" sz="1200" dirty="0">
              <a:solidFill>
                <a:schemeClr val="tx1"/>
              </a:solidFill>
              <a:latin typeface="Myriad Pro" panose="020B0503030403020204"/>
            </a:rPr>
            <a:t>High Demand</a:t>
          </a:r>
        </a:p>
      </dgm:t>
    </dgm:pt>
    <dgm:pt modelId="{634D8E3D-6A0F-440C-BB94-6C07929A52B0}" type="parTrans" cxnId="{6AACEC79-E458-48A3-8127-C9F89F616A17}">
      <dgm:prSet/>
      <dgm:spPr/>
      <dgm:t>
        <a:bodyPr/>
        <a:lstStyle/>
        <a:p>
          <a:endParaRPr lang="en-US"/>
        </a:p>
      </dgm:t>
    </dgm:pt>
    <dgm:pt modelId="{A28B407B-88D3-4FE3-9A51-4DA8E848F868}" type="sibTrans" cxnId="{6AACEC79-E458-48A3-8127-C9F89F616A17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C680EAD6-39EB-45F3-B228-41C1AC49ABCD}">
      <dgm:prSet phldrT="[Text]"/>
      <dgm:spPr>
        <a:ln>
          <a:solidFill>
            <a:srgbClr val="EE7421"/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Myriad Pro" panose="020B0503030403020204"/>
            </a:rPr>
            <a:t>H3</a:t>
          </a:r>
        </a:p>
      </dgm:t>
    </dgm:pt>
    <dgm:pt modelId="{782F38CF-7680-4DEF-843C-56A30CA90760}" type="parTrans" cxnId="{BF046E3A-5B29-4053-85B2-BF5BFDCBCAC3}">
      <dgm:prSet/>
      <dgm:spPr/>
      <dgm:t>
        <a:bodyPr/>
        <a:lstStyle/>
        <a:p>
          <a:endParaRPr lang="en-US"/>
        </a:p>
      </dgm:t>
    </dgm:pt>
    <dgm:pt modelId="{C810CCA0-9628-4DEE-B027-46AD70DF1AD1}" type="sibTrans" cxnId="{BF046E3A-5B29-4053-85B2-BF5BFDCBCAC3}">
      <dgm:prSet/>
      <dgm:spPr/>
      <dgm:t>
        <a:bodyPr/>
        <a:lstStyle/>
        <a:p>
          <a:endParaRPr lang="en-US"/>
        </a:p>
      </dgm:t>
    </dgm:pt>
    <dgm:pt modelId="{9A41C8DA-9FDB-4275-9C40-9DA7F78585D0}">
      <dgm:prSet custT="1"/>
      <dgm:spPr>
        <a:ln>
          <a:solidFill>
            <a:srgbClr val="EE7421"/>
          </a:solidFill>
        </a:ln>
        <a:effectLst/>
      </dgm:spPr>
      <dgm:t>
        <a:bodyPr/>
        <a:lstStyle/>
        <a:p>
          <a:r>
            <a:rPr lang="en-US" sz="2000" dirty="0">
              <a:solidFill>
                <a:schemeClr val="tx1"/>
              </a:solidFill>
              <a:latin typeface="Myriad Pro" panose="020B0503030403020204"/>
            </a:rPr>
            <a:t>High Skill</a:t>
          </a:r>
        </a:p>
      </dgm:t>
    </dgm:pt>
    <dgm:pt modelId="{03FA12EE-A07F-4062-989C-C4F86FC5BD35}" type="parTrans" cxnId="{5562143A-4264-46C8-8120-8E484403841B}">
      <dgm:prSet/>
      <dgm:spPr/>
      <dgm:t>
        <a:bodyPr/>
        <a:lstStyle/>
        <a:p>
          <a:endParaRPr lang="en-US"/>
        </a:p>
      </dgm:t>
    </dgm:pt>
    <dgm:pt modelId="{38C3C0E1-AFFD-4F4F-A5BD-10B99D03A1E9}" type="sibTrans" cxnId="{5562143A-4264-46C8-8120-8E484403841B}">
      <dgm:prSet/>
      <dgm:spPr>
        <a:solidFill>
          <a:srgbClr val="0099A7"/>
        </a:solidFill>
      </dgm:spPr>
      <dgm:t>
        <a:bodyPr/>
        <a:lstStyle/>
        <a:p>
          <a:endParaRPr lang="en-US"/>
        </a:p>
      </dgm:t>
    </dgm:pt>
    <dgm:pt modelId="{0D46A9C5-56EB-4FE6-A07D-DB7B8C88A33C}" type="pres">
      <dgm:prSet presAssocID="{61C4CB30-9566-4219-AB7E-4868CAF58E58}" presName="linearFlow" presStyleCnt="0">
        <dgm:presLayoutVars>
          <dgm:dir/>
          <dgm:resizeHandles val="exact"/>
        </dgm:presLayoutVars>
      </dgm:prSet>
      <dgm:spPr/>
    </dgm:pt>
    <dgm:pt modelId="{610989D2-53E9-409F-8789-8F87A57ABA7F}" type="pres">
      <dgm:prSet presAssocID="{50F54637-5350-437A-B3AD-946EC34AF5D4}" presName="node" presStyleLbl="node1" presStyleIdx="0" presStyleCnt="4">
        <dgm:presLayoutVars>
          <dgm:bulletEnabled val="1"/>
        </dgm:presLayoutVars>
      </dgm:prSet>
      <dgm:spPr/>
    </dgm:pt>
    <dgm:pt modelId="{B6FE1CDE-FC40-4B22-8027-525595A34C3E}" type="pres">
      <dgm:prSet presAssocID="{A8177A39-BFF1-4072-9B0B-BCDF55BED2CC}" presName="spacerL" presStyleCnt="0"/>
      <dgm:spPr/>
    </dgm:pt>
    <dgm:pt modelId="{0136063F-6A40-4F75-95D6-8CE79EA11C45}" type="pres">
      <dgm:prSet presAssocID="{A8177A39-BFF1-4072-9B0B-BCDF55BED2CC}" presName="sibTrans" presStyleLbl="sibTrans2D1" presStyleIdx="0" presStyleCnt="3"/>
      <dgm:spPr/>
    </dgm:pt>
    <dgm:pt modelId="{A423B8C9-0394-447B-B3B2-F56783C9BFDA}" type="pres">
      <dgm:prSet presAssocID="{A8177A39-BFF1-4072-9B0B-BCDF55BED2CC}" presName="spacerR" presStyleCnt="0"/>
      <dgm:spPr/>
    </dgm:pt>
    <dgm:pt modelId="{1A291CC1-5338-4FCB-AF03-FF45F7FD33B9}" type="pres">
      <dgm:prSet presAssocID="{9A41C8DA-9FDB-4275-9C40-9DA7F78585D0}" presName="node" presStyleLbl="node1" presStyleIdx="1" presStyleCnt="4">
        <dgm:presLayoutVars>
          <dgm:bulletEnabled val="1"/>
        </dgm:presLayoutVars>
      </dgm:prSet>
      <dgm:spPr/>
    </dgm:pt>
    <dgm:pt modelId="{CAE8DC60-0A38-4004-ACA9-AE1F3B5E2A9D}" type="pres">
      <dgm:prSet presAssocID="{38C3C0E1-AFFD-4F4F-A5BD-10B99D03A1E9}" presName="spacerL" presStyleCnt="0"/>
      <dgm:spPr/>
    </dgm:pt>
    <dgm:pt modelId="{EFF2D8B0-B8E7-4592-83D3-B872FEDBF048}" type="pres">
      <dgm:prSet presAssocID="{38C3C0E1-AFFD-4F4F-A5BD-10B99D03A1E9}" presName="sibTrans" presStyleLbl="sibTrans2D1" presStyleIdx="1" presStyleCnt="3"/>
      <dgm:spPr/>
    </dgm:pt>
    <dgm:pt modelId="{FFF227D2-99EF-4FD7-ACB8-D20C81211715}" type="pres">
      <dgm:prSet presAssocID="{38C3C0E1-AFFD-4F4F-A5BD-10B99D03A1E9}" presName="spacerR" presStyleCnt="0"/>
      <dgm:spPr/>
    </dgm:pt>
    <dgm:pt modelId="{FE8D4B2B-051F-4FEF-9E44-3185FF534DDD}" type="pres">
      <dgm:prSet presAssocID="{C9002E96-AEFF-473A-B877-BA42CE3CFCD2}" presName="node" presStyleLbl="node1" presStyleIdx="2" presStyleCnt="4">
        <dgm:presLayoutVars>
          <dgm:bulletEnabled val="1"/>
        </dgm:presLayoutVars>
      </dgm:prSet>
      <dgm:spPr/>
    </dgm:pt>
    <dgm:pt modelId="{737548E7-F9DE-4321-A994-974BE3A36C88}" type="pres">
      <dgm:prSet presAssocID="{A28B407B-88D3-4FE3-9A51-4DA8E848F868}" presName="spacerL" presStyleCnt="0"/>
      <dgm:spPr/>
    </dgm:pt>
    <dgm:pt modelId="{20384DA3-3D1F-45DA-B0D7-51C5B6EA889C}" type="pres">
      <dgm:prSet presAssocID="{A28B407B-88D3-4FE3-9A51-4DA8E848F868}" presName="sibTrans" presStyleLbl="sibTrans2D1" presStyleIdx="2" presStyleCnt="3"/>
      <dgm:spPr/>
    </dgm:pt>
    <dgm:pt modelId="{806CBCDE-0CBA-40E1-88BE-78E9AC0C7FBF}" type="pres">
      <dgm:prSet presAssocID="{A28B407B-88D3-4FE3-9A51-4DA8E848F868}" presName="spacerR" presStyleCnt="0"/>
      <dgm:spPr/>
    </dgm:pt>
    <dgm:pt modelId="{9420ECE0-370D-4091-9265-57A15A7AC699}" type="pres">
      <dgm:prSet presAssocID="{C680EAD6-39EB-45F3-B228-41C1AC49ABCD}" presName="node" presStyleLbl="node1" presStyleIdx="3" presStyleCnt="4">
        <dgm:presLayoutVars>
          <dgm:bulletEnabled val="1"/>
        </dgm:presLayoutVars>
      </dgm:prSet>
      <dgm:spPr/>
    </dgm:pt>
  </dgm:ptLst>
  <dgm:cxnLst>
    <dgm:cxn modelId="{7AAE5500-0888-42A8-8936-CED598B521B4}" type="presOf" srcId="{A8177A39-BFF1-4072-9B0B-BCDF55BED2CC}" destId="{0136063F-6A40-4F75-95D6-8CE79EA11C45}" srcOrd="0" destOrd="0" presId="urn:microsoft.com/office/officeart/2005/8/layout/equation1"/>
    <dgm:cxn modelId="{D1EB5906-120C-4CB7-9799-2CC5023C5ECB}" type="presOf" srcId="{9A41C8DA-9FDB-4275-9C40-9DA7F78585D0}" destId="{1A291CC1-5338-4FCB-AF03-FF45F7FD33B9}" srcOrd="0" destOrd="0" presId="urn:microsoft.com/office/officeart/2005/8/layout/equation1"/>
    <dgm:cxn modelId="{D346E811-E4DD-45A1-8FC2-B1414C7A5989}" type="presOf" srcId="{61C4CB30-9566-4219-AB7E-4868CAF58E58}" destId="{0D46A9C5-56EB-4FE6-A07D-DB7B8C88A33C}" srcOrd="0" destOrd="0" presId="urn:microsoft.com/office/officeart/2005/8/layout/equation1"/>
    <dgm:cxn modelId="{45581514-2570-494E-ACC5-1DB0BC5CE1CD}" type="presOf" srcId="{50F54637-5350-437A-B3AD-946EC34AF5D4}" destId="{610989D2-53E9-409F-8789-8F87A57ABA7F}" srcOrd="0" destOrd="0" presId="urn:microsoft.com/office/officeart/2005/8/layout/equation1"/>
    <dgm:cxn modelId="{43D3C516-36EE-4F21-B961-A2C41164AD4C}" srcId="{61C4CB30-9566-4219-AB7E-4868CAF58E58}" destId="{50F54637-5350-437A-B3AD-946EC34AF5D4}" srcOrd="0" destOrd="0" parTransId="{F367EF6B-28E5-42C6-84FC-7B211F6A7E33}" sibTransId="{A8177A39-BFF1-4072-9B0B-BCDF55BED2CC}"/>
    <dgm:cxn modelId="{5562143A-4264-46C8-8120-8E484403841B}" srcId="{61C4CB30-9566-4219-AB7E-4868CAF58E58}" destId="{9A41C8DA-9FDB-4275-9C40-9DA7F78585D0}" srcOrd="1" destOrd="0" parTransId="{03FA12EE-A07F-4062-989C-C4F86FC5BD35}" sibTransId="{38C3C0E1-AFFD-4F4F-A5BD-10B99D03A1E9}"/>
    <dgm:cxn modelId="{BF046E3A-5B29-4053-85B2-BF5BFDCBCAC3}" srcId="{61C4CB30-9566-4219-AB7E-4868CAF58E58}" destId="{C680EAD6-39EB-45F3-B228-41C1AC49ABCD}" srcOrd="3" destOrd="0" parTransId="{782F38CF-7680-4DEF-843C-56A30CA90760}" sibTransId="{C810CCA0-9628-4DEE-B027-46AD70DF1AD1}"/>
    <dgm:cxn modelId="{5F74134A-D318-43A9-8090-DD1A98DD7339}" type="presOf" srcId="{C680EAD6-39EB-45F3-B228-41C1AC49ABCD}" destId="{9420ECE0-370D-4091-9265-57A15A7AC699}" srcOrd="0" destOrd="0" presId="urn:microsoft.com/office/officeart/2005/8/layout/equation1"/>
    <dgm:cxn modelId="{23EC0B75-3A16-43D6-B79C-1D23987F0777}" type="presOf" srcId="{A28B407B-88D3-4FE3-9A51-4DA8E848F868}" destId="{20384DA3-3D1F-45DA-B0D7-51C5B6EA889C}" srcOrd="0" destOrd="0" presId="urn:microsoft.com/office/officeart/2005/8/layout/equation1"/>
    <dgm:cxn modelId="{6AACEC79-E458-48A3-8127-C9F89F616A17}" srcId="{61C4CB30-9566-4219-AB7E-4868CAF58E58}" destId="{C9002E96-AEFF-473A-B877-BA42CE3CFCD2}" srcOrd="2" destOrd="0" parTransId="{634D8E3D-6A0F-440C-BB94-6C07929A52B0}" sibTransId="{A28B407B-88D3-4FE3-9A51-4DA8E848F868}"/>
    <dgm:cxn modelId="{A25F1CD7-396F-44E2-8C60-6AA2748CAAB9}" type="presOf" srcId="{C9002E96-AEFF-473A-B877-BA42CE3CFCD2}" destId="{FE8D4B2B-051F-4FEF-9E44-3185FF534DDD}" srcOrd="0" destOrd="0" presId="urn:microsoft.com/office/officeart/2005/8/layout/equation1"/>
    <dgm:cxn modelId="{302C32E9-A9EB-4A09-B802-755FEA41D232}" type="presOf" srcId="{38C3C0E1-AFFD-4F4F-A5BD-10B99D03A1E9}" destId="{EFF2D8B0-B8E7-4592-83D3-B872FEDBF048}" srcOrd="0" destOrd="0" presId="urn:microsoft.com/office/officeart/2005/8/layout/equation1"/>
    <dgm:cxn modelId="{6A4A6257-A28B-476E-B22B-F0C51B6F56D4}" type="presParOf" srcId="{0D46A9C5-56EB-4FE6-A07D-DB7B8C88A33C}" destId="{610989D2-53E9-409F-8789-8F87A57ABA7F}" srcOrd="0" destOrd="0" presId="urn:microsoft.com/office/officeart/2005/8/layout/equation1"/>
    <dgm:cxn modelId="{2FBA0DA9-CB6C-4890-8B3D-52E7E51445AE}" type="presParOf" srcId="{0D46A9C5-56EB-4FE6-A07D-DB7B8C88A33C}" destId="{B6FE1CDE-FC40-4B22-8027-525595A34C3E}" srcOrd="1" destOrd="0" presId="urn:microsoft.com/office/officeart/2005/8/layout/equation1"/>
    <dgm:cxn modelId="{8775FC05-A1E9-4704-A2EC-2F9A8F515171}" type="presParOf" srcId="{0D46A9C5-56EB-4FE6-A07D-DB7B8C88A33C}" destId="{0136063F-6A40-4F75-95D6-8CE79EA11C45}" srcOrd="2" destOrd="0" presId="urn:microsoft.com/office/officeart/2005/8/layout/equation1"/>
    <dgm:cxn modelId="{3B7C07E4-79A3-4160-9F42-77171C43650A}" type="presParOf" srcId="{0D46A9C5-56EB-4FE6-A07D-DB7B8C88A33C}" destId="{A423B8C9-0394-447B-B3B2-F56783C9BFDA}" srcOrd="3" destOrd="0" presId="urn:microsoft.com/office/officeart/2005/8/layout/equation1"/>
    <dgm:cxn modelId="{3CD5780B-9524-4FF6-89FE-828E90D4E896}" type="presParOf" srcId="{0D46A9C5-56EB-4FE6-A07D-DB7B8C88A33C}" destId="{1A291CC1-5338-4FCB-AF03-FF45F7FD33B9}" srcOrd="4" destOrd="0" presId="urn:microsoft.com/office/officeart/2005/8/layout/equation1"/>
    <dgm:cxn modelId="{F38CA9CD-6CB0-492F-A80E-ED498A1A1A41}" type="presParOf" srcId="{0D46A9C5-56EB-4FE6-A07D-DB7B8C88A33C}" destId="{CAE8DC60-0A38-4004-ACA9-AE1F3B5E2A9D}" srcOrd="5" destOrd="0" presId="urn:microsoft.com/office/officeart/2005/8/layout/equation1"/>
    <dgm:cxn modelId="{CD31B696-857F-4966-82AF-DF19604657A9}" type="presParOf" srcId="{0D46A9C5-56EB-4FE6-A07D-DB7B8C88A33C}" destId="{EFF2D8B0-B8E7-4592-83D3-B872FEDBF048}" srcOrd="6" destOrd="0" presId="urn:microsoft.com/office/officeart/2005/8/layout/equation1"/>
    <dgm:cxn modelId="{22DAF0BF-B528-474B-BB7E-FD2DA706BA9A}" type="presParOf" srcId="{0D46A9C5-56EB-4FE6-A07D-DB7B8C88A33C}" destId="{FFF227D2-99EF-4FD7-ACB8-D20C81211715}" srcOrd="7" destOrd="0" presId="urn:microsoft.com/office/officeart/2005/8/layout/equation1"/>
    <dgm:cxn modelId="{42084DB0-9A32-4020-A75F-3379EB9F91B3}" type="presParOf" srcId="{0D46A9C5-56EB-4FE6-A07D-DB7B8C88A33C}" destId="{FE8D4B2B-051F-4FEF-9E44-3185FF534DDD}" srcOrd="8" destOrd="0" presId="urn:microsoft.com/office/officeart/2005/8/layout/equation1"/>
    <dgm:cxn modelId="{28A052DD-8E44-480C-8BA6-C5D17C48EA38}" type="presParOf" srcId="{0D46A9C5-56EB-4FE6-A07D-DB7B8C88A33C}" destId="{737548E7-F9DE-4321-A994-974BE3A36C88}" srcOrd="9" destOrd="0" presId="urn:microsoft.com/office/officeart/2005/8/layout/equation1"/>
    <dgm:cxn modelId="{2FA062EC-2D1F-4ED0-9388-3DF920806058}" type="presParOf" srcId="{0D46A9C5-56EB-4FE6-A07D-DB7B8C88A33C}" destId="{20384DA3-3D1F-45DA-B0D7-51C5B6EA889C}" srcOrd="10" destOrd="0" presId="urn:microsoft.com/office/officeart/2005/8/layout/equation1"/>
    <dgm:cxn modelId="{8F04A06B-67D0-4BF8-BEB7-3A7563005331}" type="presParOf" srcId="{0D46A9C5-56EB-4FE6-A07D-DB7B8C88A33C}" destId="{806CBCDE-0CBA-40E1-88BE-78E9AC0C7FBF}" srcOrd="11" destOrd="0" presId="urn:microsoft.com/office/officeart/2005/8/layout/equation1"/>
    <dgm:cxn modelId="{8E7010C0-13CC-4D26-BD87-4C8611EE23CD}" type="presParOf" srcId="{0D46A9C5-56EB-4FE6-A07D-DB7B8C88A33C}" destId="{9420ECE0-370D-4091-9265-57A15A7AC699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989D2-53E9-409F-8789-8F87A57ABA7F}">
      <dsp:nvSpPr>
        <dsp:cNvPr id="0" name=""/>
        <dsp:cNvSpPr/>
      </dsp:nvSpPr>
      <dsp:spPr>
        <a:xfrm>
          <a:off x="5173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Myriad Pro" panose="020B0503030403020204"/>
            </a:rPr>
            <a:t>High Wage</a:t>
          </a:r>
        </a:p>
      </dsp:txBody>
      <dsp:txXfrm>
        <a:off x="215671" y="399295"/>
        <a:ext cx="1016371" cy="1016371"/>
      </dsp:txXfrm>
    </dsp:sp>
    <dsp:sp modelId="{0136063F-6A40-4F75-95D6-8CE79EA11C45}">
      <dsp:nvSpPr>
        <dsp:cNvPr id="0" name=""/>
        <dsp:cNvSpPr/>
      </dsp:nvSpPr>
      <dsp:spPr>
        <a:xfrm>
          <a:off x="1559255" y="490645"/>
          <a:ext cx="833672" cy="833672"/>
        </a:xfrm>
        <a:prstGeom prst="mathPlus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669758" y="809441"/>
        <a:ext cx="612666" cy="196080"/>
      </dsp:txXfrm>
    </dsp:sp>
    <dsp:sp modelId="{1A291CC1-5338-4FCB-AF03-FF45F7FD33B9}">
      <dsp:nvSpPr>
        <dsp:cNvPr id="0" name=""/>
        <dsp:cNvSpPr/>
      </dsp:nvSpPr>
      <dsp:spPr>
        <a:xfrm>
          <a:off x="2509642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Myriad Pro" panose="020B0503030403020204"/>
            </a:rPr>
            <a:t>High Skill</a:t>
          </a:r>
        </a:p>
      </dsp:txBody>
      <dsp:txXfrm>
        <a:off x="2720140" y="399295"/>
        <a:ext cx="1016371" cy="1016371"/>
      </dsp:txXfrm>
    </dsp:sp>
    <dsp:sp modelId="{EFF2D8B0-B8E7-4592-83D3-B872FEDBF048}">
      <dsp:nvSpPr>
        <dsp:cNvPr id="0" name=""/>
        <dsp:cNvSpPr/>
      </dsp:nvSpPr>
      <dsp:spPr>
        <a:xfrm>
          <a:off x="4063723" y="490645"/>
          <a:ext cx="833672" cy="833672"/>
        </a:xfrm>
        <a:prstGeom prst="mathPlus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174226" y="809441"/>
        <a:ext cx="612666" cy="196080"/>
      </dsp:txXfrm>
    </dsp:sp>
    <dsp:sp modelId="{FE8D4B2B-051F-4FEF-9E44-3185FF534DDD}">
      <dsp:nvSpPr>
        <dsp:cNvPr id="0" name=""/>
        <dsp:cNvSpPr/>
      </dsp:nvSpPr>
      <dsp:spPr>
        <a:xfrm>
          <a:off x="5014110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Myriad Pro" panose="020B0503030403020204"/>
            </a:rPr>
            <a:t>High Demand</a:t>
          </a:r>
        </a:p>
      </dsp:txBody>
      <dsp:txXfrm>
        <a:off x="5224608" y="399295"/>
        <a:ext cx="1016371" cy="1016371"/>
      </dsp:txXfrm>
    </dsp:sp>
    <dsp:sp modelId="{20384DA3-3D1F-45DA-B0D7-51C5B6EA889C}">
      <dsp:nvSpPr>
        <dsp:cNvPr id="0" name=""/>
        <dsp:cNvSpPr/>
      </dsp:nvSpPr>
      <dsp:spPr>
        <a:xfrm>
          <a:off x="6568192" y="490645"/>
          <a:ext cx="833672" cy="833672"/>
        </a:xfrm>
        <a:prstGeom prst="mathEqual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6678695" y="662381"/>
        <a:ext cx="612666" cy="490200"/>
      </dsp:txXfrm>
    </dsp:sp>
    <dsp:sp modelId="{9420ECE0-370D-4091-9265-57A15A7AC699}">
      <dsp:nvSpPr>
        <dsp:cNvPr id="0" name=""/>
        <dsp:cNvSpPr/>
      </dsp:nvSpPr>
      <dsp:spPr>
        <a:xfrm>
          <a:off x="7518579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>
          <a:glow rad="1397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solidFill>
                <a:schemeClr val="tx1"/>
              </a:solidFill>
              <a:latin typeface="Myriad Pro" panose="020B0503030403020204"/>
            </a:rPr>
            <a:t>H3</a:t>
          </a:r>
        </a:p>
      </dsp:txBody>
      <dsp:txXfrm>
        <a:off x="7729077" y="399295"/>
        <a:ext cx="1016371" cy="10163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989D2-53E9-409F-8789-8F87A57ABA7F}">
      <dsp:nvSpPr>
        <dsp:cNvPr id="0" name=""/>
        <dsp:cNvSpPr/>
      </dsp:nvSpPr>
      <dsp:spPr>
        <a:xfrm>
          <a:off x="5173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Myriad Pro" panose="020B0503030403020204"/>
            </a:rPr>
            <a:t>High Wage</a:t>
          </a:r>
        </a:p>
      </dsp:txBody>
      <dsp:txXfrm>
        <a:off x="215671" y="399295"/>
        <a:ext cx="1016371" cy="1016371"/>
      </dsp:txXfrm>
    </dsp:sp>
    <dsp:sp modelId="{0136063F-6A40-4F75-95D6-8CE79EA11C45}">
      <dsp:nvSpPr>
        <dsp:cNvPr id="0" name=""/>
        <dsp:cNvSpPr/>
      </dsp:nvSpPr>
      <dsp:spPr>
        <a:xfrm>
          <a:off x="1559255" y="490645"/>
          <a:ext cx="833672" cy="833672"/>
        </a:xfrm>
        <a:prstGeom prst="mathPlus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669758" y="809441"/>
        <a:ext cx="612666" cy="196080"/>
      </dsp:txXfrm>
    </dsp:sp>
    <dsp:sp modelId="{1A291CC1-5338-4FCB-AF03-FF45F7FD33B9}">
      <dsp:nvSpPr>
        <dsp:cNvPr id="0" name=""/>
        <dsp:cNvSpPr/>
      </dsp:nvSpPr>
      <dsp:spPr>
        <a:xfrm>
          <a:off x="2509642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Myriad Pro" panose="020B0503030403020204"/>
            </a:rPr>
            <a:t>High Skill</a:t>
          </a:r>
        </a:p>
      </dsp:txBody>
      <dsp:txXfrm>
        <a:off x="2720140" y="399295"/>
        <a:ext cx="1016371" cy="1016371"/>
      </dsp:txXfrm>
    </dsp:sp>
    <dsp:sp modelId="{EFF2D8B0-B8E7-4592-83D3-B872FEDBF048}">
      <dsp:nvSpPr>
        <dsp:cNvPr id="0" name=""/>
        <dsp:cNvSpPr/>
      </dsp:nvSpPr>
      <dsp:spPr>
        <a:xfrm>
          <a:off x="4063723" y="490645"/>
          <a:ext cx="833672" cy="833672"/>
        </a:xfrm>
        <a:prstGeom prst="mathPlus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174226" y="809441"/>
        <a:ext cx="612666" cy="196080"/>
      </dsp:txXfrm>
    </dsp:sp>
    <dsp:sp modelId="{FE8D4B2B-051F-4FEF-9E44-3185FF534DDD}">
      <dsp:nvSpPr>
        <dsp:cNvPr id="0" name=""/>
        <dsp:cNvSpPr/>
      </dsp:nvSpPr>
      <dsp:spPr>
        <a:xfrm>
          <a:off x="5014110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>
          <a:glow rad="1397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Myriad Pro" panose="020B0503030403020204"/>
            </a:rPr>
            <a:t>High Demand</a:t>
          </a:r>
        </a:p>
      </dsp:txBody>
      <dsp:txXfrm>
        <a:off x="5224608" y="399295"/>
        <a:ext cx="1016371" cy="1016371"/>
      </dsp:txXfrm>
    </dsp:sp>
    <dsp:sp modelId="{20384DA3-3D1F-45DA-B0D7-51C5B6EA889C}">
      <dsp:nvSpPr>
        <dsp:cNvPr id="0" name=""/>
        <dsp:cNvSpPr/>
      </dsp:nvSpPr>
      <dsp:spPr>
        <a:xfrm>
          <a:off x="6568192" y="490645"/>
          <a:ext cx="833672" cy="833672"/>
        </a:xfrm>
        <a:prstGeom prst="mathEqual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6678695" y="662381"/>
        <a:ext cx="612666" cy="490200"/>
      </dsp:txXfrm>
    </dsp:sp>
    <dsp:sp modelId="{9420ECE0-370D-4091-9265-57A15A7AC699}">
      <dsp:nvSpPr>
        <dsp:cNvPr id="0" name=""/>
        <dsp:cNvSpPr/>
      </dsp:nvSpPr>
      <dsp:spPr>
        <a:xfrm>
          <a:off x="7518579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solidFill>
                <a:schemeClr val="tx1"/>
              </a:solidFill>
              <a:latin typeface="Myriad Pro" panose="020B0503030403020204"/>
            </a:rPr>
            <a:t>H3</a:t>
          </a:r>
        </a:p>
      </dsp:txBody>
      <dsp:txXfrm>
        <a:off x="7729077" y="399295"/>
        <a:ext cx="1016371" cy="10163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636EEA-14B4-4D22-B739-688D41AD4827}">
      <dsp:nvSpPr>
        <dsp:cNvPr id="0" name=""/>
        <dsp:cNvSpPr/>
      </dsp:nvSpPr>
      <dsp:spPr>
        <a:xfrm>
          <a:off x="346469" y="862736"/>
          <a:ext cx="2009972" cy="1657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kern="1200" dirty="0">
              <a:latin typeface="Myriad Pro" panose="020B0503030403020204"/>
            </a:rPr>
            <a:t>The projected number of workers leaving an occupation and exiting the labor force entirely</a:t>
          </a:r>
        </a:p>
      </dsp:txBody>
      <dsp:txXfrm>
        <a:off x="384620" y="900887"/>
        <a:ext cx="1933670" cy="1226260"/>
      </dsp:txXfrm>
    </dsp:sp>
    <dsp:sp modelId="{7D9B6B13-FEAE-4FE3-B34E-D43403FB8418}">
      <dsp:nvSpPr>
        <dsp:cNvPr id="0" name=""/>
        <dsp:cNvSpPr/>
      </dsp:nvSpPr>
      <dsp:spPr>
        <a:xfrm>
          <a:off x="1452499" y="1173092"/>
          <a:ext cx="2341431" cy="2341431"/>
        </a:xfrm>
        <a:prstGeom prst="leftCircularArrow">
          <a:avLst>
            <a:gd name="adj1" fmla="val 3684"/>
            <a:gd name="adj2" fmla="val 459067"/>
            <a:gd name="adj3" fmla="val 2234578"/>
            <a:gd name="adj4" fmla="val 9024489"/>
            <a:gd name="adj5" fmla="val 4298"/>
          </a:avLst>
        </a:prstGeom>
        <a:solidFill>
          <a:srgbClr val="EE7421"/>
        </a:solidFill>
        <a:ln>
          <a:solidFill>
            <a:srgbClr val="EE742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5D7AE-94F3-47CF-BA75-52AF59BA5543}">
      <dsp:nvSpPr>
        <dsp:cNvPr id="0" name=""/>
        <dsp:cNvSpPr/>
      </dsp:nvSpPr>
      <dsp:spPr>
        <a:xfrm>
          <a:off x="793129" y="2165299"/>
          <a:ext cx="1786642" cy="710488"/>
        </a:xfrm>
        <a:prstGeom prst="roundRect">
          <a:avLst>
            <a:gd name="adj" fmla="val 10000"/>
          </a:avLst>
        </a:prstGeom>
        <a:solidFill>
          <a:srgbClr val="EE742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yriad Pro" panose="020B0503030403020204"/>
            </a:rPr>
            <a:t>Labor Force Exits</a:t>
          </a:r>
        </a:p>
      </dsp:txBody>
      <dsp:txXfrm>
        <a:off x="813938" y="2186108"/>
        <a:ext cx="1745024" cy="668870"/>
      </dsp:txXfrm>
    </dsp:sp>
    <dsp:sp modelId="{F44FB72D-89BC-4DC4-88D2-222C0655DC53}">
      <dsp:nvSpPr>
        <dsp:cNvPr id="0" name=""/>
        <dsp:cNvSpPr/>
      </dsp:nvSpPr>
      <dsp:spPr>
        <a:xfrm>
          <a:off x="2990485" y="862736"/>
          <a:ext cx="2009972" cy="1657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9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kern="1200" dirty="0">
              <a:latin typeface="Myriad Pro" panose="020B0503030403020204"/>
            </a:rPr>
            <a:t>The projected number of workers leaving an occupation and transferring to a different occupation</a:t>
          </a:r>
        </a:p>
      </dsp:txBody>
      <dsp:txXfrm>
        <a:off x="3028636" y="1256131"/>
        <a:ext cx="1933670" cy="1226260"/>
      </dsp:txXfrm>
    </dsp:sp>
    <dsp:sp modelId="{17BF8346-F0B8-4850-9BD9-15BD33101D9E}">
      <dsp:nvSpPr>
        <dsp:cNvPr id="0" name=""/>
        <dsp:cNvSpPr/>
      </dsp:nvSpPr>
      <dsp:spPr>
        <a:xfrm>
          <a:off x="4079766" y="-196245"/>
          <a:ext cx="2598261" cy="2598261"/>
        </a:xfrm>
        <a:prstGeom prst="circularArrow">
          <a:avLst>
            <a:gd name="adj1" fmla="val 3320"/>
            <a:gd name="adj2" fmla="val 410111"/>
            <a:gd name="adj3" fmla="val 19414378"/>
            <a:gd name="adj4" fmla="val 12575511"/>
            <a:gd name="adj5" fmla="val 3873"/>
          </a:avLst>
        </a:prstGeom>
        <a:solidFill>
          <a:srgbClr val="0099A7"/>
        </a:solidFill>
        <a:ln>
          <a:solidFill>
            <a:srgbClr val="0099A7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E54129-A7FF-4194-9745-6541C26797EA}">
      <dsp:nvSpPr>
        <dsp:cNvPr id="0" name=""/>
        <dsp:cNvSpPr/>
      </dsp:nvSpPr>
      <dsp:spPr>
        <a:xfrm>
          <a:off x="3437146" y="507492"/>
          <a:ext cx="1786642" cy="710488"/>
        </a:xfrm>
        <a:prstGeom prst="roundRect">
          <a:avLst>
            <a:gd name="adj" fmla="val 10000"/>
          </a:avLst>
        </a:prstGeom>
        <a:solidFill>
          <a:srgbClr val="0099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yriad Pro" panose="020B0503030403020204"/>
            </a:rPr>
            <a:t>Occupational Transfers</a:t>
          </a:r>
        </a:p>
      </dsp:txBody>
      <dsp:txXfrm>
        <a:off x="3457955" y="528301"/>
        <a:ext cx="1745024" cy="668870"/>
      </dsp:txXfrm>
    </dsp:sp>
    <dsp:sp modelId="{894BE720-D485-43E5-8B12-CC429081D716}">
      <dsp:nvSpPr>
        <dsp:cNvPr id="0" name=""/>
        <dsp:cNvSpPr/>
      </dsp:nvSpPr>
      <dsp:spPr>
        <a:xfrm>
          <a:off x="5634502" y="862736"/>
          <a:ext cx="2009972" cy="1657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6BB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400" kern="1200" dirty="0">
              <a:latin typeface="Myriad Pro" panose="020B0503030403020204"/>
            </a:rPr>
            <a:t>The difference between the employment level now and what we project it to be (Net change)</a:t>
          </a:r>
        </a:p>
      </dsp:txBody>
      <dsp:txXfrm>
        <a:off x="5672653" y="900887"/>
        <a:ext cx="1933670" cy="1226260"/>
      </dsp:txXfrm>
    </dsp:sp>
    <dsp:sp modelId="{09F2BE28-6815-4639-9F7E-E633F9040918}">
      <dsp:nvSpPr>
        <dsp:cNvPr id="0" name=""/>
        <dsp:cNvSpPr/>
      </dsp:nvSpPr>
      <dsp:spPr>
        <a:xfrm>
          <a:off x="6081163" y="2165299"/>
          <a:ext cx="1786642" cy="710488"/>
        </a:xfrm>
        <a:prstGeom prst="roundRect">
          <a:avLst>
            <a:gd name="adj" fmla="val 10000"/>
          </a:avLst>
        </a:prstGeom>
        <a:solidFill>
          <a:srgbClr val="76BB20"/>
        </a:solidFill>
        <a:ln w="12700" cap="flat" cmpd="sng" algn="ctr">
          <a:solidFill>
            <a:srgbClr val="76BB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Myriad Pro" panose="020B0503030403020204"/>
            </a:rPr>
            <a:t>Growth Openings</a:t>
          </a:r>
        </a:p>
      </dsp:txBody>
      <dsp:txXfrm>
        <a:off x="6101972" y="2186108"/>
        <a:ext cx="1745024" cy="6688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989D2-53E9-409F-8789-8F87A57ABA7F}">
      <dsp:nvSpPr>
        <dsp:cNvPr id="0" name=""/>
        <dsp:cNvSpPr/>
      </dsp:nvSpPr>
      <dsp:spPr>
        <a:xfrm>
          <a:off x="5173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Myriad Pro" panose="020B0503030403020204"/>
            </a:rPr>
            <a:t>High Wage</a:t>
          </a:r>
        </a:p>
      </dsp:txBody>
      <dsp:txXfrm>
        <a:off x="215671" y="399295"/>
        <a:ext cx="1016371" cy="1016371"/>
      </dsp:txXfrm>
    </dsp:sp>
    <dsp:sp modelId="{0136063F-6A40-4F75-95D6-8CE79EA11C45}">
      <dsp:nvSpPr>
        <dsp:cNvPr id="0" name=""/>
        <dsp:cNvSpPr/>
      </dsp:nvSpPr>
      <dsp:spPr>
        <a:xfrm>
          <a:off x="1559255" y="490645"/>
          <a:ext cx="833672" cy="833672"/>
        </a:xfrm>
        <a:prstGeom prst="mathPlus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669758" y="809441"/>
        <a:ext cx="612666" cy="196080"/>
      </dsp:txXfrm>
    </dsp:sp>
    <dsp:sp modelId="{1A291CC1-5338-4FCB-AF03-FF45F7FD33B9}">
      <dsp:nvSpPr>
        <dsp:cNvPr id="0" name=""/>
        <dsp:cNvSpPr/>
      </dsp:nvSpPr>
      <dsp:spPr>
        <a:xfrm>
          <a:off x="2509642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>
          <a:glow rad="1397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Myriad Pro" panose="020B0503030403020204"/>
            </a:rPr>
            <a:t>High Skill</a:t>
          </a:r>
        </a:p>
      </dsp:txBody>
      <dsp:txXfrm>
        <a:off x="2720140" y="399295"/>
        <a:ext cx="1016371" cy="1016371"/>
      </dsp:txXfrm>
    </dsp:sp>
    <dsp:sp modelId="{EFF2D8B0-B8E7-4592-83D3-B872FEDBF048}">
      <dsp:nvSpPr>
        <dsp:cNvPr id="0" name=""/>
        <dsp:cNvSpPr/>
      </dsp:nvSpPr>
      <dsp:spPr>
        <a:xfrm>
          <a:off x="4063723" y="490645"/>
          <a:ext cx="833672" cy="833672"/>
        </a:xfrm>
        <a:prstGeom prst="mathPlus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174226" y="809441"/>
        <a:ext cx="612666" cy="196080"/>
      </dsp:txXfrm>
    </dsp:sp>
    <dsp:sp modelId="{FE8D4B2B-051F-4FEF-9E44-3185FF534DDD}">
      <dsp:nvSpPr>
        <dsp:cNvPr id="0" name=""/>
        <dsp:cNvSpPr/>
      </dsp:nvSpPr>
      <dsp:spPr>
        <a:xfrm>
          <a:off x="5014110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Myriad Pro" panose="020B0503030403020204"/>
            </a:rPr>
            <a:t>High Demand</a:t>
          </a:r>
        </a:p>
      </dsp:txBody>
      <dsp:txXfrm>
        <a:off x="5224608" y="399295"/>
        <a:ext cx="1016371" cy="1016371"/>
      </dsp:txXfrm>
    </dsp:sp>
    <dsp:sp modelId="{20384DA3-3D1F-45DA-B0D7-51C5B6EA889C}">
      <dsp:nvSpPr>
        <dsp:cNvPr id="0" name=""/>
        <dsp:cNvSpPr/>
      </dsp:nvSpPr>
      <dsp:spPr>
        <a:xfrm>
          <a:off x="6568192" y="490645"/>
          <a:ext cx="833672" cy="833672"/>
        </a:xfrm>
        <a:prstGeom prst="mathEqual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6678695" y="662381"/>
        <a:ext cx="612666" cy="490200"/>
      </dsp:txXfrm>
    </dsp:sp>
    <dsp:sp modelId="{9420ECE0-370D-4091-9265-57A15A7AC699}">
      <dsp:nvSpPr>
        <dsp:cNvPr id="0" name=""/>
        <dsp:cNvSpPr/>
      </dsp:nvSpPr>
      <dsp:spPr>
        <a:xfrm>
          <a:off x="7518579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solidFill>
                <a:schemeClr val="tx1"/>
              </a:solidFill>
              <a:latin typeface="Myriad Pro" panose="020B0503030403020204"/>
            </a:rPr>
            <a:t>H3</a:t>
          </a:r>
        </a:p>
      </dsp:txBody>
      <dsp:txXfrm>
        <a:off x="7729077" y="399295"/>
        <a:ext cx="1016371" cy="10163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EEC3D-96C3-46FB-ADE5-71BF18A4133A}">
      <dsp:nvSpPr>
        <dsp:cNvPr id="0" name=""/>
        <dsp:cNvSpPr/>
      </dsp:nvSpPr>
      <dsp:spPr>
        <a:xfrm>
          <a:off x="0" y="0"/>
          <a:ext cx="7315200" cy="1142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9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High School Degree + On-the-job Training or Apprenticeship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Claims Adjusters ($31.30)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Plumbers ($28.56)</a:t>
          </a:r>
        </a:p>
      </dsp:txBody>
      <dsp:txXfrm>
        <a:off x="1577340" y="0"/>
        <a:ext cx="5737860" cy="1142999"/>
      </dsp:txXfrm>
    </dsp:sp>
    <dsp:sp modelId="{D04BCE79-BC79-4E1B-9EF0-AF6946A5955E}">
      <dsp:nvSpPr>
        <dsp:cNvPr id="0" name=""/>
        <dsp:cNvSpPr/>
      </dsp:nvSpPr>
      <dsp:spPr>
        <a:xfrm>
          <a:off x="114299" y="114299"/>
          <a:ext cx="1463040" cy="91439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463" r="14463"/>
          </a:stretch>
        </a:blipFill>
        <a:ln w="12700" cap="flat" cmpd="sng" algn="ctr">
          <a:solidFill>
            <a:srgbClr val="0099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48687-8564-41E5-A862-3B27DC275921}">
      <dsp:nvSpPr>
        <dsp:cNvPr id="0" name=""/>
        <dsp:cNvSpPr/>
      </dsp:nvSpPr>
      <dsp:spPr>
        <a:xfrm>
          <a:off x="0" y="1257299"/>
          <a:ext cx="7315200" cy="1142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9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Postsecondary Non-Degree Award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Aircraft Mechanics ($25.07)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Telecommunications Equipment Installers and Repairers ($25.70)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Firefighters ($24.54)</a:t>
          </a:r>
        </a:p>
      </dsp:txBody>
      <dsp:txXfrm>
        <a:off x="1577340" y="1257299"/>
        <a:ext cx="5737860" cy="1142999"/>
      </dsp:txXfrm>
    </dsp:sp>
    <dsp:sp modelId="{BAEC5A5C-0560-4D25-A6CE-A0655752E423}">
      <dsp:nvSpPr>
        <dsp:cNvPr id="0" name=""/>
        <dsp:cNvSpPr/>
      </dsp:nvSpPr>
      <dsp:spPr>
        <a:xfrm>
          <a:off x="114299" y="1371599"/>
          <a:ext cx="1463040" cy="91439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9272" b="9272"/>
          </a:stretch>
        </a:blipFill>
        <a:ln w="12700" cap="flat" cmpd="sng" algn="ctr">
          <a:solidFill>
            <a:srgbClr val="0099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45F08-3561-407E-A471-74433B1F1DC0}">
      <dsp:nvSpPr>
        <dsp:cNvPr id="0" name=""/>
        <dsp:cNvSpPr/>
      </dsp:nvSpPr>
      <dsp:spPr>
        <a:xfrm>
          <a:off x="0" y="2514599"/>
          <a:ext cx="7315200" cy="1142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99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Associate’s Degree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Web Developers ($30.11)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Diagnostic Medical Sonographers ($31.61)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Dental Hygienists ($32.24)</a:t>
          </a:r>
        </a:p>
      </dsp:txBody>
      <dsp:txXfrm>
        <a:off x="1577340" y="2514599"/>
        <a:ext cx="5737860" cy="1142999"/>
      </dsp:txXfrm>
    </dsp:sp>
    <dsp:sp modelId="{3A9C6BCE-5538-4E84-A3A8-2B5DFB24E0AF}">
      <dsp:nvSpPr>
        <dsp:cNvPr id="0" name=""/>
        <dsp:cNvSpPr/>
      </dsp:nvSpPr>
      <dsp:spPr>
        <a:xfrm>
          <a:off x="114299" y="2628899"/>
          <a:ext cx="1463040" cy="91439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139" r="14139"/>
          </a:stretch>
        </a:blipFill>
        <a:ln w="12700" cap="flat" cmpd="sng" algn="ctr">
          <a:solidFill>
            <a:srgbClr val="0099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989D2-53E9-409F-8789-8F87A57ABA7F}">
      <dsp:nvSpPr>
        <dsp:cNvPr id="0" name=""/>
        <dsp:cNvSpPr/>
      </dsp:nvSpPr>
      <dsp:spPr>
        <a:xfrm>
          <a:off x="5173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>
          <a:glow rad="1397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Myriad Pro" panose="020B0503030403020204"/>
            </a:rPr>
            <a:t>High Wage</a:t>
          </a:r>
        </a:p>
      </dsp:txBody>
      <dsp:txXfrm>
        <a:off x="215671" y="399295"/>
        <a:ext cx="1016371" cy="1016371"/>
      </dsp:txXfrm>
    </dsp:sp>
    <dsp:sp modelId="{0136063F-6A40-4F75-95D6-8CE79EA11C45}">
      <dsp:nvSpPr>
        <dsp:cNvPr id="0" name=""/>
        <dsp:cNvSpPr/>
      </dsp:nvSpPr>
      <dsp:spPr>
        <a:xfrm>
          <a:off x="1559255" y="490645"/>
          <a:ext cx="833672" cy="833672"/>
        </a:xfrm>
        <a:prstGeom prst="mathPlus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669758" y="809441"/>
        <a:ext cx="612666" cy="196080"/>
      </dsp:txXfrm>
    </dsp:sp>
    <dsp:sp modelId="{1A291CC1-5338-4FCB-AF03-FF45F7FD33B9}">
      <dsp:nvSpPr>
        <dsp:cNvPr id="0" name=""/>
        <dsp:cNvSpPr/>
      </dsp:nvSpPr>
      <dsp:spPr>
        <a:xfrm>
          <a:off x="2509642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Myriad Pro" panose="020B0503030403020204"/>
            </a:rPr>
            <a:t>High Skill</a:t>
          </a:r>
        </a:p>
      </dsp:txBody>
      <dsp:txXfrm>
        <a:off x="2720140" y="399295"/>
        <a:ext cx="1016371" cy="1016371"/>
      </dsp:txXfrm>
    </dsp:sp>
    <dsp:sp modelId="{EFF2D8B0-B8E7-4592-83D3-B872FEDBF048}">
      <dsp:nvSpPr>
        <dsp:cNvPr id="0" name=""/>
        <dsp:cNvSpPr/>
      </dsp:nvSpPr>
      <dsp:spPr>
        <a:xfrm>
          <a:off x="4063723" y="490645"/>
          <a:ext cx="833672" cy="833672"/>
        </a:xfrm>
        <a:prstGeom prst="mathPlus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174226" y="809441"/>
        <a:ext cx="612666" cy="196080"/>
      </dsp:txXfrm>
    </dsp:sp>
    <dsp:sp modelId="{FE8D4B2B-051F-4FEF-9E44-3185FF534DDD}">
      <dsp:nvSpPr>
        <dsp:cNvPr id="0" name=""/>
        <dsp:cNvSpPr/>
      </dsp:nvSpPr>
      <dsp:spPr>
        <a:xfrm>
          <a:off x="5014110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Myriad Pro" panose="020B0503030403020204"/>
            </a:rPr>
            <a:t>High Demand</a:t>
          </a:r>
        </a:p>
      </dsp:txBody>
      <dsp:txXfrm>
        <a:off x="5224608" y="399295"/>
        <a:ext cx="1016371" cy="1016371"/>
      </dsp:txXfrm>
    </dsp:sp>
    <dsp:sp modelId="{20384DA3-3D1F-45DA-B0D7-51C5B6EA889C}">
      <dsp:nvSpPr>
        <dsp:cNvPr id="0" name=""/>
        <dsp:cNvSpPr/>
      </dsp:nvSpPr>
      <dsp:spPr>
        <a:xfrm>
          <a:off x="6568192" y="490645"/>
          <a:ext cx="833672" cy="833672"/>
        </a:xfrm>
        <a:prstGeom prst="mathEqual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6678695" y="662381"/>
        <a:ext cx="612666" cy="490200"/>
      </dsp:txXfrm>
    </dsp:sp>
    <dsp:sp modelId="{9420ECE0-370D-4091-9265-57A15A7AC699}">
      <dsp:nvSpPr>
        <dsp:cNvPr id="0" name=""/>
        <dsp:cNvSpPr/>
      </dsp:nvSpPr>
      <dsp:spPr>
        <a:xfrm>
          <a:off x="7518579" y="188797"/>
          <a:ext cx="1437367" cy="1437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>
              <a:solidFill>
                <a:schemeClr val="tx1"/>
              </a:solidFill>
              <a:latin typeface="Myriad Pro" panose="020B0503030403020204"/>
            </a:rPr>
            <a:t>H3</a:t>
          </a:r>
        </a:p>
      </dsp:txBody>
      <dsp:txXfrm>
        <a:off x="7729077" y="399295"/>
        <a:ext cx="1016371" cy="101637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0989D2-53E9-409F-8789-8F87A57ABA7F}">
      <dsp:nvSpPr>
        <dsp:cNvPr id="0" name=""/>
        <dsp:cNvSpPr/>
      </dsp:nvSpPr>
      <dsp:spPr>
        <a:xfrm>
          <a:off x="3085" y="590880"/>
          <a:ext cx="857200" cy="8572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Myriad Pro" panose="020B0503030403020204"/>
            </a:rPr>
            <a:t>High Wage</a:t>
          </a:r>
        </a:p>
      </dsp:txBody>
      <dsp:txXfrm>
        <a:off x="128619" y="716414"/>
        <a:ext cx="606132" cy="606132"/>
      </dsp:txXfrm>
    </dsp:sp>
    <dsp:sp modelId="{0136063F-6A40-4F75-95D6-8CE79EA11C45}">
      <dsp:nvSpPr>
        <dsp:cNvPr id="0" name=""/>
        <dsp:cNvSpPr/>
      </dsp:nvSpPr>
      <dsp:spPr>
        <a:xfrm>
          <a:off x="929890" y="770892"/>
          <a:ext cx="497176" cy="497176"/>
        </a:xfrm>
        <a:prstGeom prst="mathPlus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995791" y="961012"/>
        <a:ext cx="365374" cy="116936"/>
      </dsp:txXfrm>
    </dsp:sp>
    <dsp:sp modelId="{1A291CC1-5338-4FCB-AF03-FF45F7FD33B9}">
      <dsp:nvSpPr>
        <dsp:cNvPr id="0" name=""/>
        <dsp:cNvSpPr/>
      </dsp:nvSpPr>
      <dsp:spPr>
        <a:xfrm>
          <a:off x="1496672" y="590880"/>
          <a:ext cx="857200" cy="8572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Myriad Pro" panose="020B0503030403020204"/>
            </a:rPr>
            <a:t>High Skill</a:t>
          </a:r>
        </a:p>
      </dsp:txBody>
      <dsp:txXfrm>
        <a:off x="1622206" y="716414"/>
        <a:ext cx="606132" cy="606132"/>
      </dsp:txXfrm>
    </dsp:sp>
    <dsp:sp modelId="{EFF2D8B0-B8E7-4592-83D3-B872FEDBF048}">
      <dsp:nvSpPr>
        <dsp:cNvPr id="0" name=""/>
        <dsp:cNvSpPr/>
      </dsp:nvSpPr>
      <dsp:spPr>
        <a:xfrm>
          <a:off x="2423477" y="770892"/>
          <a:ext cx="497176" cy="497176"/>
        </a:xfrm>
        <a:prstGeom prst="mathPlus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489378" y="961012"/>
        <a:ext cx="365374" cy="116936"/>
      </dsp:txXfrm>
    </dsp:sp>
    <dsp:sp modelId="{FE8D4B2B-051F-4FEF-9E44-3185FF534DDD}">
      <dsp:nvSpPr>
        <dsp:cNvPr id="0" name=""/>
        <dsp:cNvSpPr/>
      </dsp:nvSpPr>
      <dsp:spPr>
        <a:xfrm>
          <a:off x="2990258" y="590880"/>
          <a:ext cx="857200" cy="857200"/>
        </a:xfrm>
        <a:prstGeom prst="ellipse">
          <a:avLst/>
        </a:prstGeom>
        <a:noFill/>
        <a:ln w="12700" cap="flat" cmpd="sng" algn="ctr">
          <a:solidFill>
            <a:srgbClr val="EE742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Myriad Pro" panose="020B0503030403020204"/>
            </a:rPr>
            <a:t>High Demand</a:t>
          </a:r>
        </a:p>
      </dsp:txBody>
      <dsp:txXfrm>
        <a:off x="3115792" y="716414"/>
        <a:ext cx="606132" cy="606132"/>
      </dsp:txXfrm>
    </dsp:sp>
    <dsp:sp modelId="{20384DA3-3D1F-45DA-B0D7-51C5B6EA889C}">
      <dsp:nvSpPr>
        <dsp:cNvPr id="0" name=""/>
        <dsp:cNvSpPr/>
      </dsp:nvSpPr>
      <dsp:spPr>
        <a:xfrm>
          <a:off x="3917064" y="770892"/>
          <a:ext cx="497176" cy="497176"/>
        </a:xfrm>
        <a:prstGeom prst="mathEqual">
          <a:avLst/>
        </a:prstGeom>
        <a:solidFill>
          <a:srgbClr val="0099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982965" y="873310"/>
        <a:ext cx="365374" cy="292340"/>
      </dsp:txXfrm>
    </dsp:sp>
    <dsp:sp modelId="{9420ECE0-370D-4091-9265-57A15A7AC699}">
      <dsp:nvSpPr>
        <dsp:cNvPr id="0" name=""/>
        <dsp:cNvSpPr/>
      </dsp:nvSpPr>
      <dsp:spPr>
        <a:xfrm>
          <a:off x="4483845" y="590880"/>
          <a:ext cx="857200" cy="8572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EE7421"/>
          </a:solidFill>
          <a:prstDash val="solid"/>
          <a:miter lim="800000"/>
        </a:ln>
        <a:effectLst>
          <a:glow rad="1397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latin typeface="Myriad Pro" panose="020B0503030403020204"/>
            </a:rPr>
            <a:t>H3</a:t>
          </a:r>
        </a:p>
      </dsp:txBody>
      <dsp:txXfrm>
        <a:off x="4609379" y="716414"/>
        <a:ext cx="606132" cy="606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F5345-4745-44C2-8DB9-FD5416F8D3E8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070D2-54DE-49B7-8FE8-10671CF62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58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DE7A4-A65E-D74C-97E0-C1E4FB4F90EA}" type="datetimeFigureOut">
              <a:rPr lang="en-US" smtClean="0"/>
              <a:t>5/21/2021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9D33F-C6B3-924B-A5FB-43D2B829F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5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Nebraska Statewide 2018-2028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D33F-C6B3-924B-A5FB-43D2B829FD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27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Declining occupations can be high demand if they have several openings due to exits and transfers!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D33F-C6B3-924B-A5FB-43D2B829FD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34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D33F-C6B3-924B-A5FB-43D2B829FD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87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D33F-C6B3-924B-A5FB-43D2B829FD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77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Source: US Census 2019 American Community Survey 1-Year Estimates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D33F-C6B3-924B-A5FB-43D2B829FD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92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These are average wages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Wages: 1</a:t>
            </a:r>
            <a:r>
              <a:rPr lang="en-US" b="1" baseline="30000" dirty="0"/>
              <a:t>st</a:t>
            </a:r>
            <a:r>
              <a:rPr lang="en-US" b="1" baseline="0" dirty="0"/>
              <a:t> </a:t>
            </a:r>
            <a:r>
              <a:rPr lang="en-US" b="1" dirty="0"/>
              <a:t>Q 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D33F-C6B3-924B-A5FB-43D2B829FD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05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occupations start out high wage, but you don’t get much more over time, some start out low but over</a:t>
            </a:r>
            <a:r>
              <a:rPr lang="en-US" baseline="0" dirty="0"/>
              <a:t> time they pay really 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Wages: 1st Q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D33F-C6B3-924B-A5FB-43D2B829FD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49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Wages: 1st Q 2020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E9D33F-C6B3-924B-A5FB-43D2B829FD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0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Front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07792" y="3126123"/>
            <a:ext cx="5760720" cy="594069"/>
          </a:xfrm>
          <a:noFill/>
        </p:spPr>
        <p:txBody>
          <a:bodyPr anchor="b">
            <a:noAutofit/>
          </a:bodyPr>
          <a:lstStyle>
            <a:lvl1pPr algn="r">
              <a:defRPr sz="3600" b="1" i="0">
                <a:solidFill>
                  <a:schemeClr val="tx1"/>
                </a:solidFill>
                <a:latin typeface="Acumin Pro ExtraCondensed Smb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07792" y="3754737"/>
            <a:ext cx="5760720" cy="460647"/>
          </a:xfr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rgbClr val="0099A7"/>
                </a:solidFill>
                <a:latin typeface="Acumin Pro Condensed Light" panose="020B0406020202020204" pitchFamily="34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1905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ull Screen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6BB027-379C-3C42-8EA8-69AF9462E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C0329-F2D6-D344-93C9-7121E532F6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7860" y="254727"/>
            <a:ext cx="6974839" cy="4310924"/>
          </a:xfrm>
          <a:noFill/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chemeClr val="bg1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chemeClr val="bg1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chemeClr val="bg1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179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losing Pag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037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losing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2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E8270-E6C9-4EB4-A3CF-969B9C7A40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FF29C5F-28EA-B345-A0DA-3A7ED233A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1169964"/>
            <a:ext cx="8681635" cy="515535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0017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26659-522E-CF46-A3EB-ABF32DD3C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04755"/>
            <a:ext cx="2057400" cy="199505"/>
          </a:xfrm>
        </p:spPr>
        <p:txBody>
          <a:bodyPr/>
          <a:lstStyle/>
          <a:p>
            <a:fld id="{12BE8270-E6C9-4EB4-A3CF-969B9C7A407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3F39795-06E3-E847-B6E3-7DEAA2D3E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64" y="1457093"/>
            <a:ext cx="8681776" cy="3238000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761823-ECD9-9149-9045-5D5404460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398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958" y="1020112"/>
            <a:ext cx="4018210" cy="3654920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836" y="1020112"/>
            <a:ext cx="4018206" cy="3654919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FAA74B-C86C-F34F-A931-0EBC686A2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958" y="450057"/>
            <a:ext cx="8178084" cy="472571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2E2925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D34D173-FD49-9249-98B0-CDF18145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02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41EB8F-1D0A-2448-87CD-7473680D4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066" y="1020112"/>
            <a:ext cx="4226391" cy="3536649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B5E0D91-911E-AA46-99F0-FE4FE70D3F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6544" y="1020113"/>
            <a:ext cx="4206156" cy="3536648"/>
          </a:xfrm>
          <a:noFill/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E6B1B-13C8-5B4C-8970-B79B609C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F1C0FF-1481-8C4C-8F29-B3E006296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EE742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11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DF5ED1-5C84-AE4B-B4A5-D2B1C3F1D6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45440" y="4880955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33FA36-6CB9-364F-BF60-2560758D4F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065" y="1063412"/>
            <a:ext cx="8681635" cy="3501815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chemeClr val="tx1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chemeClr val="tx1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chemeClr val="tx1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441B1A-2AB1-E448-BF43-07304FDE06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524696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0099A7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596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31157" y="1119435"/>
            <a:ext cx="3368531" cy="349675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534168" y="1119947"/>
            <a:ext cx="3368531" cy="3496184"/>
          </a:xfrm>
        </p:spPr>
        <p:txBody>
          <a:bodyPr/>
          <a:lstStyle>
            <a:lvl1pPr>
              <a:defRPr b="0">
                <a:solidFill>
                  <a:srgbClr val="2E2925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rgbClr val="2E2925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rgbClr val="2E2925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rgbClr val="2E2925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rgbClr val="2E2925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9F315-BCC5-1C4D-8D31-1CA8A0CE3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A452A4-EBFF-2640-95A3-DF7F98846D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31158" y="390889"/>
            <a:ext cx="6971542" cy="474650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0099A7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36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hart and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85E1FCE0-F8B9-3644-835C-4E7859EA06EB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21065" y="1090949"/>
            <a:ext cx="4218772" cy="305366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190D0DCD-9E05-4846-8584-E690A9520777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683928" y="1097280"/>
            <a:ext cx="4218772" cy="304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1E927FB-41CD-DC44-BA2A-789D72DC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9042A5-E45E-0E46-8B6B-7D10AC3FB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EE742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652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lumn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688006" y="1235121"/>
            <a:ext cx="4214694" cy="3458321"/>
          </a:xfrm>
          <a:solidFill>
            <a:schemeClr val="bg1">
              <a:alpha val="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b="0">
                <a:solidFill>
                  <a:schemeClr val="bg1"/>
                </a:solidFill>
              </a:defRPr>
            </a:lvl2pPr>
            <a:lvl3pPr marL="857250" indent="-171450">
              <a:buFont typeface="Wingdings" pitchFamily="2" charset="2"/>
              <a:buChar char="§"/>
              <a:defRPr b="0">
                <a:solidFill>
                  <a:schemeClr val="bg1"/>
                </a:solidFill>
              </a:defRPr>
            </a:lvl3pPr>
            <a:lvl4pPr marL="1200150" indent="-171450">
              <a:buFont typeface="Wingdings" pitchFamily="2" charset="2"/>
              <a:buChar char="Ø"/>
              <a:defRPr b="0">
                <a:solidFill>
                  <a:schemeClr val="bg1"/>
                </a:solidFill>
              </a:defRPr>
            </a:lvl4pPr>
            <a:lvl5pPr marL="1543050" indent="-171450">
              <a:buFont typeface="Wingdings" pitchFamily="2" charset="2"/>
              <a:buChar char="v"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21065" y="1235122"/>
            <a:ext cx="4234928" cy="3458322"/>
          </a:xfrm>
          <a:solidFill>
            <a:schemeClr val="bg1">
              <a:alpha val="0"/>
            </a:schemeClr>
          </a:solidFill>
          <a:ln w="12700">
            <a:solidFill>
              <a:schemeClr val="bg1"/>
            </a:solidFill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5C09F8E-A8AE-C644-A2A9-0E73518E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5440" y="4856213"/>
            <a:ext cx="2057400" cy="1995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28BB69-637B-5E44-847C-1232C5C39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065" y="369948"/>
            <a:ext cx="8681635" cy="508539"/>
          </a:xfrm>
          <a:noFill/>
        </p:spPr>
        <p:txBody>
          <a:bodyPr>
            <a:normAutofit/>
          </a:bodyPr>
          <a:lstStyle>
            <a:lvl1pPr algn="ctr">
              <a:defRPr sz="3200" b="1" i="0">
                <a:solidFill>
                  <a:srgbClr val="EE7421"/>
                </a:solidFill>
                <a:latin typeface="Acumin Pro ExtraCondensed Med" panose="020B0508020202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5356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1064" y="274321"/>
            <a:ext cx="8681776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64" y="1369219"/>
            <a:ext cx="8681776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45440" y="4804755"/>
            <a:ext cx="2057400" cy="199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2E2925"/>
                </a:solidFill>
                <a:latin typeface="Myriad Pro" panose="020B0503030403020204" pitchFamily="34" charset="0"/>
              </a:defRPr>
            </a:lvl1pPr>
          </a:lstStyle>
          <a:p>
            <a:fld id="{12BE8270-E6C9-4EB4-A3CF-969B9C7A40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1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0" r:id="rId3"/>
    <p:sldLayoutId id="2147483677" r:id="rId4"/>
    <p:sldLayoutId id="2147483691" r:id="rId5"/>
    <p:sldLayoutId id="2147483692" r:id="rId6"/>
    <p:sldLayoutId id="2147483686" r:id="rId7"/>
    <p:sldLayoutId id="2147483689" r:id="rId8"/>
    <p:sldLayoutId id="2147483685" r:id="rId9"/>
    <p:sldLayoutId id="2147483690" r:id="rId10"/>
    <p:sldLayoutId id="2147483688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chemeClr val="bg1"/>
          </a:solidFill>
          <a:latin typeface="Myriad Pro Cond" panose="020B0506030403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b="1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5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h3.ne.gov/" TargetMode="External"/><Relationship Id="rId2" Type="http://schemas.openxmlformats.org/officeDocument/2006/relationships/hyperlink" Target="https://neworks.nebraska.gov/vosnet/Default.aspx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EE1AE2-5191-5F47-805D-D5482E9C8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Nebraska’s High Wage, </a:t>
            </a:r>
            <a:br>
              <a:rPr lang="en-US" dirty="0"/>
            </a:br>
            <a:r>
              <a:rPr lang="en-US" dirty="0"/>
              <a:t>High Skill, High Demand </a:t>
            </a:r>
            <a:br>
              <a:rPr lang="en-US" dirty="0"/>
            </a:br>
            <a:r>
              <a:rPr lang="en-US" dirty="0"/>
              <a:t>(H3) Occupations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8DD9CA7-0491-F444-BE21-A63D606B3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7792" y="3754737"/>
            <a:ext cx="5760720" cy="883524"/>
          </a:xfrm>
        </p:spPr>
        <p:txBody>
          <a:bodyPr>
            <a:normAutofit/>
          </a:bodyPr>
          <a:lstStyle/>
          <a:p>
            <a:r>
              <a:rPr lang="en-US" dirty="0"/>
              <a:t>Jodie Meyer, Research Analyst</a:t>
            </a:r>
          </a:p>
          <a:p>
            <a:r>
              <a:rPr lang="en-US" dirty="0"/>
              <a:t>Nebraska Department of Labor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041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C525C86-5322-460C-831D-A9D26D6C71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5647694"/>
              </p:ext>
            </p:extLst>
          </p:nvPr>
        </p:nvGraphicFramePr>
        <p:xfrm>
          <a:off x="91440" y="2572621"/>
          <a:ext cx="8961120" cy="181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How is High Skill determined?</a:t>
            </a:r>
          </a:p>
          <a:p>
            <a:pPr lvl="1"/>
            <a:r>
              <a:rPr lang="en-US" sz="1800" dirty="0"/>
              <a:t>Using data on typical education and training requirements needed to enter the occupation</a:t>
            </a:r>
          </a:p>
          <a:p>
            <a:pPr lvl="1"/>
            <a:r>
              <a:rPr lang="en-US" sz="1800" dirty="0"/>
              <a:t>Time in a formal education setting, not ability!</a:t>
            </a:r>
          </a:p>
          <a:p>
            <a:pPr lvl="1"/>
            <a:r>
              <a:rPr lang="en-US" sz="1800" dirty="0"/>
              <a:t>Comes from National Bureau of Labor Statistics survey of businesses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Skill Occupations</a:t>
            </a:r>
          </a:p>
        </p:txBody>
      </p:sp>
    </p:spTree>
    <p:extLst>
      <p:ext uri="{BB962C8B-B14F-4D97-AF65-F5344CB8AC3E}">
        <p14:creationId xmlns:p14="http://schemas.microsoft.com/office/powerpoint/2010/main" val="2218778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Education Level of:</a:t>
            </a:r>
          </a:p>
          <a:p>
            <a:r>
              <a:rPr lang="en-US" sz="2400" dirty="0"/>
              <a:t>Some College or higher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E74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</a:p>
          <a:p>
            <a:r>
              <a:rPr lang="en-US" sz="2400" dirty="0"/>
              <a:t>High School Diploma or Equivalent + Extra Effort (Long-term on-the-job training (year+), Apprenticeship, or Internship/residency)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Skill Occupations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4F72EE-6760-4DD9-BD09-7E5D6FF55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744" y="3216724"/>
            <a:ext cx="2103120" cy="140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92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b="1" i="1" dirty="0"/>
              <a:t>Doctoral or professional degree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Usually requires at least 3 years of full-time academic work beyond a bachelor's degree. 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Example occupations: </a:t>
            </a:r>
            <a:r>
              <a:rPr lang="en-US" dirty="0"/>
              <a:t>lawyers, physicists, and dentists</a:t>
            </a:r>
          </a:p>
          <a:p>
            <a:pPr>
              <a:lnSpc>
                <a:spcPct val="100000"/>
              </a:lnSpc>
            </a:pPr>
            <a:r>
              <a:rPr lang="en-US" b="1" i="1" dirty="0"/>
              <a:t>Master's degree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Usually requires 1 or 2 years of full-time academic study beyond a bachelor's degree. 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Example occupations: </a:t>
            </a:r>
            <a:r>
              <a:rPr lang="en-US" dirty="0"/>
              <a:t>statisticians, physician assistants, and educational, guidance, school, and vocational counselors</a:t>
            </a:r>
          </a:p>
          <a:p>
            <a:pPr>
              <a:lnSpc>
                <a:spcPct val="100000"/>
              </a:lnSpc>
            </a:pPr>
            <a:r>
              <a:rPr lang="en-US" b="1" i="1" dirty="0"/>
              <a:t>Bachelor's degree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Generally, requires at least 4 years, but not more than 5 years, of full-time academic study beyond high school.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Example occupations: </a:t>
            </a:r>
            <a:r>
              <a:rPr lang="en-US" dirty="0"/>
              <a:t>budget analysts, dietitians and nutritionists, and civil engineers</a:t>
            </a:r>
          </a:p>
          <a:p>
            <a:pPr>
              <a:lnSpc>
                <a:spcPct val="100000"/>
              </a:lnSpc>
            </a:pPr>
            <a:r>
              <a:rPr lang="en-US" b="1" i="1" dirty="0"/>
              <a:t>Associate's degree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Usually requires at least 2 years but not more than 4 years of full-time academic study beyond high school.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Example occupations: </a:t>
            </a:r>
            <a:r>
              <a:rPr lang="en-US" dirty="0"/>
              <a:t>mechanical drafters, respiratory therapists, and dental hygienists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Typical Education Needed for Entry</a:t>
            </a:r>
          </a:p>
        </p:txBody>
      </p:sp>
    </p:spTree>
    <p:extLst>
      <p:ext uri="{BB962C8B-B14F-4D97-AF65-F5344CB8AC3E}">
        <p14:creationId xmlns:p14="http://schemas.microsoft.com/office/powerpoint/2010/main" val="2520742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b="1" i="1" dirty="0"/>
              <a:t>Postsecondary nondegree award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These programs lead to a certificate or other award, but not a degree. The certificate is awarded by the educational institution and is the result of completing formal postsecondary schooling.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Certification, issued by a professional organization or certifying body, is not included here. 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Example occupations: </a:t>
            </a:r>
            <a:r>
              <a:rPr lang="en-US" dirty="0"/>
              <a:t>nursing assistants, emergency medical technicians (EMT's) and paramedics, and hairstylists</a:t>
            </a:r>
          </a:p>
          <a:p>
            <a:pPr>
              <a:lnSpc>
                <a:spcPct val="100000"/>
              </a:lnSpc>
            </a:pPr>
            <a:r>
              <a:rPr lang="en-US" b="1" i="1" dirty="0"/>
              <a:t>Some college, no degree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This category signifies the achievement of a high school diploma or equivalent plus the completion of one or more postsecondary courses that did not result in a degree or award. 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Example occupation: </a:t>
            </a:r>
            <a:r>
              <a:rPr lang="en-US" dirty="0"/>
              <a:t>actors</a:t>
            </a:r>
          </a:p>
          <a:p>
            <a:pPr>
              <a:lnSpc>
                <a:spcPct val="100000"/>
              </a:lnSpc>
            </a:pPr>
            <a:r>
              <a:rPr lang="en-US" b="1" i="1" dirty="0"/>
              <a:t>High school diploma or equivalent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This category indicates the completion of high school or an equivalent program resulting in the award of a high school diploma or an equivalent, such as the General Education Development (GED) credential. 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Example occupations: </a:t>
            </a:r>
            <a:r>
              <a:rPr lang="en-US" dirty="0"/>
              <a:t>social and human service assistants, carpenters, and pharmacy technicians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Typical Education Needed for Entry</a:t>
            </a:r>
          </a:p>
        </p:txBody>
      </p:sp>
    </p:spTree>
    <p:extLst>
      <p:ext uri="{BB962C8B-B14F-4D97-AF65-F5344CB8AC3E}">
        <p14:creationId xmlns:p14="http://schemas.microsoft.com/office/powerpoint/2010/main" val="2448642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065" y="1408014"/>
            <a:ext cx="8681635" cy="3157213"/>
          </a:xfrm>
        </p:spPr>
        <p:txBody>
          <a:bodyPr/>
          <a:lstStyle/>
          <a:p>
            <a:r>
              <a:rPr lang="en-US" dirty="0"/>
              <a:t>This category encompasses any additional training or preparation that is typically needed, once employed in an occupation, to attain competency in the skills needed in that occupation. </a:t>
            </a:r>
          </a:p>
          <a:p>
            <a:r>
              <a:rPr lang="en-US" dirty="0"/>
              <a:t>Training is occupation-specific rather than job-specific</a:t>
            </a:r>
          </a:p>
          <a:p>
            <a:r>
              <a:rPr lang="en-US" dirty="0"/>
              <a:t>Skills learned can be transferred to another job in the same occupation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Typical on-the-job training needed to attain competency in the occupation</a:t>
            </a:r>
          </a:p>
        </p:txBody>
      </p:sp>
    </p:spTree>
    <p:extLst>
      <p:ext uri="{BB962C8B-B14F-4D97-AF65-F5344CB8AC3E}">
        <p14:creationId xmlns:p14="http://schemas.microsoft.com/office/powerpoint/2010/main" val="3146638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065" y="1408014"/>
            <a:ext cx="8681635" cy="315721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b="1" i="1" dirty="0"/>
              <a:t>Internship/residency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Formal period of training during which individuals work under the supervision of experienced workers in a professional setting, such as a hospital.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Occur after the completion of a formal postsecondary degree program and generally are required for state licensure or certification in fields including medicine, counseling, and architecture.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Does not include internships that are suggested for advancement in one's career, such as a marketing internship, or internships that take place as part of a formal degree program.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Example occupations: </a:t>
            </a:r>
            <a:r>
              <a:rPr lang="en-US" dirty="0"/>
              <a:t>physicians and surgeons and marriage and family therapists.</a:t>
            </a:r>
          </a:p>
          <a:p>
            <a:pPr>
              <a:lnSpc>
                <a:spcPct val="100000"/>
              </a:lnSpc>
            </a:pPr>
            <a:r>
              <a:rPr lang="en-US" b="1" i="1" dirty="0"/>
              <a:t>Apprenticeship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Formal relationship between a worker and sponsor that consists of a combination of on-the-job training and related occupation-specific technical instruction in which the worker learns the practical and theoretical aspects of an occupation.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Sponsored by individual employers, joint employer-and-labor groups, and employer associations.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Typical apprenticeship program provides at least 144 hours of occupation-specific technical instruction and 2,000 hours of on-the-job training per year, over a 3- to 5-year period.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Example occupations: </a:t>
            </a:r>
            <a:r>
              <a:rPr lang="en-US" dirty="0"/>
              <a:t>electricians and structural iron and steel workers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Typical on-the-job training needed to attain competency in the occupation</a:t>
            </a:r>
          </a:p>
        </p:txBody>
      </p:sp>
    </p:spTree>
    <p:extLst>
      <p:ext uri="{BB962C8B-B14F-4D97-AF65-F5344CB8AC3E}">
        <p14:creationId xmlns:p14="http://schemas.microsoft.com/office/powerpoint/2010/main" val="2299778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065" y="1408014"/>
            <a:ext cx="8681635" cy="315721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b="1" i="1" dirty="0"/>
              <a:t>Long-term on-the-job training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More than 12 months of on-the-job training or, alternatively, combined work experience and formal classroom instruction, is needed for workers to develop the skills to attain competency.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This on-the-job training category also includes employer-sponsored training programs. 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Example occupations: </a:t>
            </a:r>
            <a:r>
              <a:rPr lang="en-US" dirty="0"/>
              <a:t>opticians, dancers, and power plant operators</a:t>
            </a:r>
          </a:p>
          <a:p>
            <a:pPr>
              <a:lnSpc>
                <a:spcPct val="100000"/>
              </a:lnSpc>
            </a:pPr>
            <a:r>
              <a:rPr lang="en-US" b="1" i="1" dirty="0"/>
              <a:t>Moderate-term on-the-job training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More than 1 month and up to 12 months of combined on-the-job experience and informal training is needed for workers to develop the skills needed to attain competency.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This on-the-job training category also includes employer-sponsored training programs.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Example occupations: </a:t>
            </a:r>
            <a:r>
              <a:rPr lang="en-US" dirty="0"/>
              <a:t>transit and intercity bus drivers and advertising sales agents</a:t>
            </a:r>
          </a:p>
          <a:p>
            <a:pPr>
              <a:lnSpc>
                <a:spcPct val="100000"/>
              </a:lnSpc>
            </a:pPr>
            <a:r>
              <a:rPr lang="en-US" b="1" i="1" dirty="0"/>
              <a:t>Short-term on-the-job training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skills needed for a worker to attain competency in an occupation can be acquired during 1 month or less of on-the-job experience and informal training.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This on-the-job training category also includes employer-sponsored training programs.</a:t>
            </a:r>
          </a:p>
          <a:p>
            <a:pPr lvl="1">
              <a:lnSpc>
                <a:spcPct val="100000"/>
              </a:lnSpc>
            </a:pPr>
            <a:r>
              <a:rPr lang="en-US" u="sng" dirty="0"/>
              <a:t>Example occupations: </a:t>
            </a:r>
            <a:r>
              <a:rPr lang="en-US" dirty="0"/>
              <a:t>retail salespersons and maids and housekeeping cleaners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Typical on-the-job training needed to attain competency in the occupation</a:t>
            </a:r>
          </a:p>
        </p:txBody>
      </p:sp>
    </p:spTree>
    <p:extLst>
      <p:ext uri="{BB962C8B-B14F-4D97-AF65-F5344CB8AC3E}">
        <p14:creationId xmlns:p14="http://schemas.microsoft.com/office/powerpoint/2010/main" val="1699388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060744-F7FE-495B-A970-FEF977BCE0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300" y="1060926"/>
            <a:ext cx="4294291" cy="19063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EE7421"/>
                </a:solidFill>
              </a:rPr>
              <a:t>Skills Pay the Bills!</a:t>
            </a:r>
          </a:p>
          <a:p>
            <a:pPr marL="0" indent="0">
              <a:buNone/>
            </a:pPr>
            <a:r>
              <a:rPr lang="en-US" sz="1600" dirty="0"/>
              <a:t>Median earnings in the past 12 months for the population of Nebraska age 25 and over in 2019 inflation-adjusted dollars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BFE964-70C9-40C2-A1F5-01074DEBC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Factor in Skill?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8A1AA5B-46F9-44FE-B034-3DCDF57A5C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307718"/>
              </p:ext>
            </p:extLst>
          </p:nvPr>
        </p:nvGraphicFramePr>
        <p:xfrm>
          <a:off x="2305421" y="778965"/>
          <a:ext cx="676656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30881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/>
              <a:t>High-Paying Occupations That Don’t Require a 4-Year Degree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1B3C3E8-06EA-46DB-83EF-EFFBF5C599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6805977"/>
              </p:ext>
            </p:extLst>
          </p:nvPr>
        </p:nvGraphicFramePr>
        <p:xfrm>
          <a:off x="914400" y="1063412"/>
          <a:ext cx="73152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5181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C8B7B3A-FDAF-47E7-9442-34DE96C7F2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4733711"/>
              </p:ext>
            </p:extLst>
          </p:nvPr>
        </p:nvGraphicFramePr>
        <p:xfrm>
          <a:off x="91440" y="2572621"/>
          <a:ext cx="8961120" cy="181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is High Wage determined?</a:t>
            </a:r>
          </a:p>
          <a:p>
            <a:pPr lvl="1"/>
            <a:r>
              <a:rPr lang="en-US" sz="2000" dirty="0"/>
              <a:t>Using wage data from our Occupational Employment Statistics program</a:t>
            </a:r>
          </a:p>
          <a:p>
            <a:pPr lvl="1"/>
            <a:r>
              <a:rPr lang="en-US" sz="2000" dirty="0"/>
              <a:t>Wages from different points in the pay scale are used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Wage Occupations</a:t>
            </a:r>
          </a:p>
        </p:txBody>
      </p:sp>
    </p:spTree>
    <p:extLst>
      <p:ext uri="{BB962C8B-B14F-4D97-AF65-F5344CB8AC3E}">
        <p14:creationId xmlns:p14="http://schemas.microsoft.com/office/powerpoint/2010/main" val="2481316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It is in demand</a:t>
            </a:r>
          </a:p>
          <a:p>
            <a:pPr lvl="1"/>
            <a:r>
              <a:rPr lang="en-US" sz="2000" dirty="0"/>
              <a:t>When you are ready to apply for jobs, there will be jobs to apply for</a:t>
            </a:r>
          </a:p>
          <a:p>
            <a:r>
              <a:rPr lang="en-US" sz="2400" dirty="0"/>
              <a:t>It takes some skill</a:t>
            </a:r>
          </a:p>
          <a:p>
            <a:pPr lvl="1"/>
            <a:r>
              <a:rPr lang="en-US" sz="2000" dirty="0"/>
              <a:t>Not everyone can do the job</a:t>
            </a:r>
          </a:p>
          <a:p>
            <a:pPr lvl="1"/>
            <a:r>
              <a:rPr lang="en-US" sz="2000" dirty="0"/>
              <a:t>You can get better with practice/more education</a:t>
            </a:r>
          </a:p>
          <a:p>
            <a:r>
              <a:rPr lang="en-US" sz="2400" dirty="0"/>
              <a:t>It pays well</a:t>
            </a:r>
          </a:p>
          <a:p>
            <a:pPr lvl="1"/>
            <a:r>
              <a:rPr lang="en-US" sz="2000" dirty="0"/>
              <a:t>You have to be able to pay the bills</a:t>
            </a:r>
          </a:p>
          <a:p>
            <a:r>
              <a:rPr lang="en-US" sz="2400" dirty="0"/>
              <a:t>You enjoy your job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Makes a Good Occupation?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4392C-F0D1-4C2B-9431-E06458B18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764" y="511982"/>
            <a:ext cx="1048603" cy="10425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4CF55A-58F3-43B8-ADBC-12055CAA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555" y="1806344"/>
            <a:ext cx="1828959" cy="1371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1FACD-E89B-4CBA-AC90-82180B177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673" y="3208240"/>
            <a:ext cx="2011854" cy="1133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20E749-9F4C-4AC4-BBB5-68FFECB1E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772" y="3702059"/>
            <a:ext cx="640135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76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065" y="4056688"/>
            <a:ext cx="8681635" cy="66096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If the wages for the occupation are higher than the wages for all occupations in 4 or more of the 8 categories it is High Wage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Wage Example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4334F0-CF50-499D-8154-2681A5FCC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841464"/>
              </p:ext>
            </p:extLst>
          </p:nvPr>
        </p:nvGraphicFramePr>
        <p:xfrm>
          <a:off x="905579" y="1131451"/>
          <a:ext cx="7332843" cy="282702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444281">
                  <a:extLst>
                    <a:ext uri="{9D8B030D-6E8A-4147-A177-3AD203B41FA5}">
                      <a16:colId xmlns:a16="http://schemas.microsoft.com/office/drawing/2014/main" val="148258875"/>
                    </a:ext>
                  </a:extLst>
                </a:gridCol>
                <a:gridCol w="2444281">
                  <a:extLst>
                    <a:ext uri="{9D8B030D-6E8A-4147-A177-3AD203B41FA5}">
                      <a16:colId xmlns:a16="http://schemas.microsoft.com/office/drawing/2014/main" val="2601615516"/>
                    </a:ext>
                  </a:extLst>
                </a:gridCol>
                <a:gridCol w="2444281">
                  <a:extLst>
                    <a:ext uri="{9D8B030D-6E8A-4147-A177-3AD203B41FA5}">
                      <a16:colId xmlns:a16="http://schemas.microsoft.com/office/drawing/2014/main" val="1248390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Total all occupations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Truck Drivers, Heavy and Tractor-Trailer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09342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Avg Hourly Wage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$23.51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$22.40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9A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45512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Hourly Entry Wage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$11.83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$15.82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192268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Hourly Experienced Wage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$29.33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$25.68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2319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Hourly 10</a:t>
                      </a:r>
                      <a:r>
                        <a:rPr lang="en-US" sz="1800" u="none" strike="noStrike" baseline="30000" dirty="0">
                          <a:effectLst/>
                        </a:rPr>
                        <a:t>th</a:t>
                      </a:r>
                      <a:r>
                        <a:rPr lang="en-US" sz="1800" u="none" strike="noStrike" baseline="0" dirty="0">
                          <a:effectLst/>
                        </a:rPr>
                        <a:t> percentile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$10.47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$15.03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36472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Hourly 25</a:t>
                      </a:r>
                      <a:r>
                        <a:rPr lang="en-US" sz="1800" u="none" strike="noStrike" baseline="30000" dirty="0">
                          <a:effectLst/>
                        </a:rPr>
                        <a:t>th</a:t>
                      </a:r>
                      <a:r>
                        <a:rPr lang="en-US" sz="1800" u="none" strike="noStrike" baseline="0" dirty="0">
                          <a:effectLst/>
                        </a:rPr>
                        <a:t> percentile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$13.24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$18.09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8623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Hourly 50</a:t>
                      </a:r>
                      <a:r>
                        <a:rPr lang="en-US" sz="1800" u="none" strike="noStrike" kern="1200" baseline="30000" dirty="0">
                          <a:effectLst/>
                        </a:rPr>
                        <a:t>th</a:t>
                      </a:r>
                      <a:r>
                        <a:rPr lang="en-US" sz="1800" u="none" strike="noStrike" dirty="0">
                          <a:effectLst/>
                        </a:rPr>
                        <a:t> percentile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$18.70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$22.01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6188727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Hourly 75</a:t>
                      </a:r>
                      <a:r>
                        <a:rPr lang="en-US" sz="1800" u="none" strike="noStrike" kern="1200" baseline="30000" dirty="0">
                          <a:effectLst/>
                        </a:rPr>
                        <a:t>th </a:t>
                      </a:r>
                      <a:r>
                        <a:rPr lang="en-US" sz="1800" u="none" strike="noStrike" dirty="0">
                          <a:effectLst/>
                        </a:rPr>
                        <a:t>percentile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$28.53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$25.53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82179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Hourly 90</a:t>
                      </a:r>
                      <a:r>
                        <a:rPr lang="en-US" sz="1800" u="none" strike="noStrike" kern="1200" baseline="30000" dirty="0">
                          <a:effectLst/>
                        </a:rPr>
                        <a:t>th</a:t>
                      </a:r>
                      <a:r>
                        <a:rPr lang="en-US" sz="1800" u="none" strike="noStrike" dirty="0">
                          <a:effectLst/>
                        </a:rPr>
                        <a:t> percentile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$40.98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$31.83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668143"/>
                  </a:ext>
                </a:extLst>
              </a:tr>
            </a:tbl>
          </a:graphicData>
        </a:graphic>
      </p:graphicFrame>
      <p:sp>
        <p:nvSpPr>
          <p:cNvPr id="6" name="Up Arrow 4">
            <a:extLst>
              <a:ext uri="{FF2B5EF4-FFF2-40B4-BE49-F238E27FC236}">
                <a16:creationId xmlns:a16="http://schemas.microsoft.com/office/drawing/2014/main" id="{5CE12421-65EE-4DB0-A165-F3C7B28ABD07}"/>
              </a:ext>
            </a:extLst>
          </p:cNvPr>
          <p:cNvSpPr/>
          <p:nvPr/>
        </p:nvSpPr>
        <p:spPr>
          <a:xfrm>
            <a:off x="7481801" y="1987269"/>
            <a:ext cx="228600" cy="228600"/>
          </a:xfrm>
          <a:prstGeom prst="upArrow">
            <a:avLst/>
          </a:prstGeom>
          <a:solidFill>
            <a:srgbClr val="EE7421"/>
          </a:solidFill>
          <a:ln>
            <a:solidFill>
              <a:srgbClr val="EE7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Up Arrow 4">
            <a:extLst>
              <a:ext uri="{FF2B5EF4-FFF2-40B4-BE49-F238E27FC236}">
                <a16:creationId xmlns:a16="http://schemas.microsoft.com/office/drawing/2014/main" id="{6D725B03-8ACB-451D-82EB-B760CF7AB26E}"/>
              </a:ext>
            </a:extLst>
          </p:cNvPr>
          <p:cNvSpPr/>
          <p:nvPr/>
        </p:nvSpPr>
        <p:spPr>
          <a:xfrm>
            <a:off x="7481801" y="3156179"/>
            <a:ext cx="228600" cy="228600"/>
          </a:xfrm>
          <a:prstGeom prst="upArrow">
            <a:avLst/>
          </a:prstGeom>
          <a:solidFill>
            <a:srgbClr val="EE7421"/>
          </a:solidFill>
          <a:ln>
            <a:solidFill>
              <a:srgbClr val="EE7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Up Arrow 4">
            <a:extLst>
              <a:ext uri="{FF2B5EF4-FFF2-40B4-BE49-F238E27FC236}">
                <a16:creationId xmlns:a16="http://schemas.microsoft.com/office/drawing/2014/main" id="{46CCDC68-8309-4923-922C-94367112468A}"/>
              </a:ext>
            </a:extLst>
          </p:cNvPr>
          <p:cNvSpPr/>
          <p:nvPr/>
        </p:nvSpPr>
        <p:spPr>
          <a:xfrm>
            <a:off x="7481801" y="2858570"/>
            <a:ext cx="228600" cy="228600"/>
          </a:xfrm>
          <a:prstGeom prst="upArrow">
            <a:avLst/>
          </a:prstGeom>
          <a:solidFill>
            <a:srgbClr val="EE7421"/>
          </a:solidFill>
          <a:ln>
            <a:solidFill>
              <a:srgbClr val="EE7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Up Arrow 4">
            <a:extLst>
              <a:ext uri="{FF2B5EF4-FFF2-40B4-BE49-F238E27FC236}">
                <a16:creationId xmlns:a16="http://schemas.microsoft.com/office/drawing/2014/main" id="{59B3A121-111D-4166-B084-F03C0650BB5B}"/>
              </a:ext>
            </a:extLst>
          </p:cNvPr>
          <p:cNvSpPr/>
          <p:nvPr/>
        </p:nvSpPr>
        <p:spPr>
          <a:xfrm>
            <a:off x="7481801" y="2560961"/>
            <a:ext cx="228600" cy="228600"/>
          </a:xfrm>
          <a:prstGeom prst="upArrow">
            <a:avLst/>
          </a:prstGeom>
          <a:solidFill>
            <a:srgbClr val="EE7421"/>
          </a:solidFill>
          <a:ln>
            <a:solidFill>
              <a:srgbClr val="EE74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981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There are many expenses</a:t>
            </a:r>
          </a:p>
          <a:p>
            <a:pPr lvl="1"/>
            <a:r>
              <a:rPr lang="en-US" sz="2000" dirty="0"/>
              <a:t>Taxes, Insurance, House Payments, Cell Phone Bills, Car Payments, Electricity, Cable TV</a:t>
            </a:r>
          </a:p>
          <a:p>
            <a:pPr lvl="1"/>
            <a:r>
              <a:rPr lang="en-US" sz="2000" dirty="0"/>
              <a:t>It is important to make enough to cover your basic expenses</a:t>
            </a:r>
          </a:p>
          <a:p>
            <a:pPr lvl="1"/>
            <a:r>
              <a:rPr lang="en-US" sz="2000" dirty="0"/>
              <a:t>Also consider the kind of lifestyle you want to have</a:t>
            </a:r>
          </a:p>
          <a:p>
            <a:pPr lvl="2"/>
            <a:r>
              <a:rPr lang="en-US" sz="1800" dirty="0"/>
              <a:t>Do you want to travel/take vacations?</a:t>
            </a:r>
          </a:p>
          <a:p>
            <a:pPr lvl="2"/>
            <a:r>
              <a:rPr lang="en-US" sz="1800" dirty="0"/>
              <a:t>Live in a big house?</a:t>
            </a:r>
          </a:p>
          <a:p>
            <a:pPr lvl="2"/>
            <a:r>
              <a:rPr lang="en-US" sz="1800" dirty="0"/>
              <a:t>Own a boat?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Factor in Wage?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DAE0BD-A541-48B6-AC96-F21CFD26B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576" y="2571750"/>
            <a:ext cx="1524132" cy="16460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54220A-865D-4DCB-ABD8-9198E0559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319" y="3161734"/>
            <a:ext cx="1920240" cy="12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83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Demand:</a:t>
            </a:r>
          </a:p>
          <a:p>
            <a:pPr lvl="1"/>
            <a:r>
              <a:rPr lang="en-US" dirty="0"/>
              <a:t>Combination of:</a:t>
            </a:r>
          </a:p>
          <a:p>
            <a:pPr lvl="2"/>
            <a:r>
              <a:rPr lang="en-US" dirty="0"/>
              <a:t>Number of Projected Openings</a:t>
            </a:r>
          </a:p>
          <a:p>
            <a:pPr lvl="2"/>
            <a:r>
              <a:rPr lang="en-US" dirty="0"/>
              <a:t>Net Change in Employment</a:t>
            </a:r>
          </a:p>
          <a:p>
            <a:pPr lvl="2"/>
            <a:r>
              <a:rPr lang="en-US" dirty="0"/>
              <a:t>Growth Rate</a:t>
            </a:r>
          </a:p>
          <a:p>
            <a:r>
              <a:rPr lang="en-US" dirty="0"/>
              <a:t>Skill: </a:t>
            </a:r>
          </a:p>
          <a:p>
            <a:pPr lvl="1"/>
            <a:r>
              <a:rPr lang="en-US" dirty="0"/>
              <a:t>Some College or higher</a:t>
            </a:r>
          </a:p>
          <a:p>
            <a:r>
              <a:rPr lang="en-US" dirty="0"/>
              <a:t>                 	OR</a:t>
            </a:r>
          </a:p>
          <a:p>
            <a:pPr lvl="1"/>
            <a:r>
              <a:rPr lang="en-US" dirty="0"/>
              <a:t>High School Diploma or Equivalent + Long-term on-the-job training (year+), Apprenticeship, or Internship/residency</a:t>
            </a:r>
          </a:p>
          <a:p>
            <a:r>
              <a:rPr lang="en-US" dirty="0"/>
              <a:t>Wage: </a:t>
            </a:r>
          </a:p>
          <a:p>
            <a:pPr lvl="1"/>
            <a:r>
              <a:rPr lang="en-US" dirty="0"/>
              <a:t>Higher than the all occupations wage in 4+ out of 8 wage categories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Wage, High Skill, High Demand (H3) Occupations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27261D3-5A8C-4F6A-A732-0186A8A9A9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0424034"/>
              </p:ext>
            </p:extLst>
          </p:nvPr>
        </p:nvGraphicFramePr>
        <p:xfrm>
          <a:off x="3403358" y="1644173"/>
          <a:ext cx="5344132" cy="2038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9609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Top 10 H3 Occupations – Nebraska Statewide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056D43-AEA8-46D6-944D-3F78FB1FF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2950479"/>
              </p:ext>
            </p:extLst>
          </p:nvPr>
        </p:nvGraphicFramePr>
        <p:xfrm>
          <a:off x="245318" y="1033235"/>
          <a:ext cx="8683004" cy="360591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383280">
                  <a:extLst>
                    <a:ext uri="{9D8B030D-6E8A-4147-A177-3AD203B41FA5}">
                      <a16:colId xmlns:a16="http://schemas.microsoft.com/office/drawing/2014/main" val="176168280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32001098"/>
                    </a:ext>
                  </a:extLst>
                </a:gridCol>
                <a:gridCol w="3386093">
                  <a:extLst>
                    <a:ext uri="{9D8B030D-6E8A-4147-A177-3AD203B41FA5}">
                      <a16:colId xmlns:a16="http://schemas.microsoft.com/office/drawing/2014/main" val="3687722639"/>
                    </a:ext>
                  </a:extLst>
                </a:gridCol>
                <a:gridCol w="907791">
                  <a:extLst>
                    <a:ext uri="{9D8B030D-6E8A-4147-A177-3AD203B41FA5}">
                      <a16:colId xmlns:a16="http://schemas.microsoft.com/office/drawing/2014/main" val="4076670545"/>
                    </a:ext>
                  </a:extLst>
                </a:gridCol>
              </a:tblGrid>
              <a:tr h="55982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11430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Avg Annual Wage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Education, Work Experience (years), Job Training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11430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Avg Annual Openings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41973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Heavy and Tractor-Trailer Truck Drivers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$46,580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Postsecondary non-degree award, None, Short-term OJT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3,646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99A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8085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Registered Nurses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$67,325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Bachelor's degree, None, None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1,790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289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General and Operations Managers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$100,454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Bachelor's degree, 5 years or more, None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1,692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8282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Accountants and Auditors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$71,087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Bachelor's degree, None, None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1,037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89025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Elementary School Teachers, Except Special Education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$61,014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Bachelor's degree, None, None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917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31164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Software Developers, Applications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$91,757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Bachelor's degree, None, None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502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851362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u="none" strike="noStrike">
                          <a:effectLst/>
                          <a:latin typeface="Myriad Pro" panose="020B0503030403020204"/>
                        </a:rPr>
                        <a:t>Electricians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$53,640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High school diploma, None, Apprenticeship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724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4724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u="none" strike="noStrike">
                          <a:effectLst/>
                          <a:latin typeface="Myriad Pro" panose="020B0503030403020204"/>
                        </a:rPr>
                        <a:t>Plumbers, Pipefitters, and Steamfitters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$59,406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High school diploma, None, Apprenticeship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736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884279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Secondary School Teachers, Except Special and Career/Technical Education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$61,127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Bachelor's degree, None, None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682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99A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08056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Licensed Practical and Licensed Vocational Nurses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$44,906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Postsecondary non-degree award, None, None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Myriad Pro" panose="020B0503030403020204"/>
                        </a:rPr>
                        <a:t>544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Myriad Pro" panose="020B0503030403020204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rgbClr val="0099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77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103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have two main sources</a:t>
            </a:r>
          </a:p>
          <a:p>
            <a:r>
              <a:rPr lang="en-US" sz="2150" dirty="0"/>
              <a:t>On our Labor Market Information Website</a:t>
            </a:r>
          </a:p>
          <a:p>
            <a:pPr lvl="2"/>
            <a:r>
              <a:rPr lang="en-US" sz="1800" dirty="0">
                <a:hlinkClick r:id="rId2"/>
              </a:rPr>
              <a:t>Neworks.nebraska.gov</a:t>
            </a:r>
            <a:endParaRPr lang="en-US" sz="1800" dirty="0"/>
          </a:p>
          <a:p>
            <a:pPr lvl="2"/>
            <a:r>
              <a:rPr lang="en-US" sz="1800" dirty="0"/>
              <a:t>Select “Labor Market Analysis” under the Labor Market Information section</a:t>
            </a:r>
          </a:p>
          <a:p>
            <a:pPr lvl="2"/>
            <a:r>
              <a:rPr lang="en-US" sz="1800" dirty="0"/>
              <a:t>Under the Labor Market Data section select “Data Download Center” </a:t>
            </a:r>
          </a:p>
          <a:p>
            <a:r>
              <a:rPr lang="en-US" sz="2150" dirty="0"/>
              <a:t>The H3 Website </a:t>
            </a:r>
          </a:p>
          <a:p>
            <a:pPr lvl="2"/>
            <a:r>
              <a:rPr lang="en-US" sz="1800" dirty="0">
                <a:hlinkClick r:id="rId3"/>
              </a:rPr>
              <a:t>H3.ne.gov</a:t>
            </a:r>
            <a:endParaRPr lang="en-US" sz="1800" dirty="0"/>
          </a:p>
          <a:p>
            <a:pPr lvl="2"/>
            <a:r>
              <a:rPr lang="en-US" sz="1800" dirty="0"/>
              <a:t>Currently out of date!-but the data did not change drastically for most occupations</a:t>
            </a:r>
          </a:p>
          <a:p>
            <a:pPr lvl="2"/>
            <a:endParaRPr lang="en-US" sz="1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Data on H3 Occupations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9A47A1-B40E-45A0-B27A-EB7382B5D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71" y="4140607"/>
            <a:ext cx="5029200" cy="526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30EAE5-A278-4A65-9C58-35B8FF3A3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542" y="4027577"/>
            <a:ext cx="2314286" cy="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04434AA-7112-47E9-BC8D-B656435EA7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692" b="-80692"/>
          <a:stretch/>
        </p:blipFill>
        <p:spPr>
          <a:xfrm>
            <a:off x="2044445" y="1119435"/>
            <a:ext cx="3368531" cy="3496756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ED7EFD-E245-FE4D-BAE4-0CF6B2F1ED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b="1" dirty="0"/>
              <a:t>Contact Information:</a:t>
            </a:r>
          </a:p>
          <a:p>
            <a:pPr marL="0" indent="0" algn="ctr">
              <a:buNone/>
            </a:pPr>
            <a:r>
              <a:rPr lang="en-US" dirty="0"/>
              <a:t>Jodie Meyer</a:t>
            </a:r>
          </a:p>
          <a:p>
            <a:pPr marL="0" indent="0" algn="ctr">
              <a:buNone/>
            </a:pPr>
            <a:r>
              <a:rPr lang="en-US" dirty="0"/>
              <a:t>Office of Labor Market Information</a:t>
            </a:r>
          </a:p>
          <a:p>
            <a:pPr marL="0" indent="0" algn="ctr">
              <a:buNone/>
            </a:pPr>
            <a:r>
              <a:rPr lang="en-US" dirty="0"/>
              <a:t>402-471-9629</a:t>
            </a:r>
          </a:p>
          <a:p>
            <a:pPr marL="0" indent="0" algn="ctr">
              <a:buNone/>
            </a:pPr>
            <a:r>
              <a:rPr lang="en-US" dirty="0"/>
              <a:t>Jodie.meyer@nebraska.gov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D78059-9B31-8F49-AAD2-35A57B43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10153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159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A0FA-A9EB-2B41-A695-AE3659423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H3 Occupations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885742D-B1B9-4A42-9106-B9E2A78794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5193760"/>
              </p:ext>
            </p:extLst>
          </p:nvPr>
        </p:nvGraphicFramePr>
        <p:xfrm>
          <a:off x="91440" y="1970384"/>
          <a:ext cx="8961120" cy="181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1927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9157" y="1063412"/>
            <a:ext cx="8681635" cy="3501815"/>
          </a:xfrm>
        </p:spPr>
        <p:txBody>
          <a:bodyPr>
            <a:normAutofit/>
          </a:bodyPr>
          <a:lstStyle/>
          <a:p>
            <a:r>
              <a:rPr lang="en-US" sz="2800" dirty="0"/>
              <a:t>How is High Demand determined?</a:t>
            </a:r>
          </a:p>
          <a:p>
            <a:pPr lvl="1"/>
            <a:r>
              <a:rPr lang="en-US" sz="2400" dirty="0"/>
              <a:t>We use data from the long-term projections</a:t>
            </a:r>
          </a:p>
          <a:p>
            <a:pPr lvl="1"/>
            <a:r>
              <a:rPr lang="en-US" sz="2400" dirty="0"/>
              <a:t>We are looking at </a:t>
            </a:r>
            <a:r>
              <a:rPr lang="en-US" sz="2400" b="1" i="1" u="sng" dirty="0">
                <a:solidFill>
                  <a:srgbClr val="EE7421"/>
                </a:solidFill>
              </a:rPr>
              <a:t>future</a:t>
            </a:r>
            <a:r>
              <a:rPr lang="en-US" sz="2400" dirty="0"/>
              <a:t> demand </a:t>
            </a:r>
            <a:r>
              <a:rPr lang="en-US" sz="2400" b="1" i="1" u="sng" dirty="0">
                <a:solidFill>
                  <a:srgbClr val="EE7421"/>
                </a:solidFill>
              </a:rPr>
              <a:t>not current </a:t>
            </a:r>
            <a:r>
              <a:rPr lang="en-US" sz="2400" dirty="0"/>
              <a:t>demand for the occupation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Demand Occupations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31A23EA-F483-48CC-BFD6-CC6A0F0CAE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312373"/>
              </p:ext>
            </p:extLst>
          </p:nvPr>
        </p:nvGraphicFramePr>
        <p:xfrm>
          <a:off x="91440" y="2572621"/>
          <a:ext cx="8961120" cy="181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1581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Industry and Occupational</a:t>
            </a:r>
          </a:p>
          <a:p>
            <a:pPr lvl="1"/>
            <a:r>
              <a:rPr lang="en-US" sz="1800" dirty="0"/>
              <a:t>Produced for Statewide and 9 Economic Regions</a:t>
            </a:r>
          </a:p>
          <a:p>
            <a:r>
              <a:rPr lang="en-US" sz="2000" dirty="0"/>
              <a:t>Two time frames</a:t>
            </a:r>
          </a:p>
          <a:p>
            <a:pPr lvl="1"/>
            <a:r>
              <a:rPr lang="en-US" sz="1800" dirty="0"/>
              <a:t>Short-term</a:t>
            </a:r>
          </a:p>
          <a:p>
            <a:pPr lvl="2"/>
            <a:r>
              <a:rPr lang="en-US" sz="1600" dirty="0"/>
              <a:t>Two-year time frame, current 2020-2022</a:t>
            </a:r>
          </a:p>
          <a:p>
            <a:pPr lvl="2"/>
            <a:r>
              <a:rPr lang="en-US" sz="1600" dirty="0"/>
              <a:t>Produced every year and comes out early March-last release was March 5</a:t>
            </a:r>
            <a:r>
              <a:rPr lang="en-US" sz="1600" baseline="30000" dirty="0"/>
              <a:t>th</a:t>
            </a:r>
            <a:r>
              <a:rPr lang="en-US" sz="1600" dirty="0"/>
              <a:t>, 2021</a:t>
            </a:r>
          </a:p>
          <a:p>
            <a:pPr lvl="1"/>
            <a:r>
              <a:rPr lang="en-US" sz="1800" dirty="0"/>
              <a:t>Long-term</a:t>
            </a:r>
          </a:p>
          <a:p>
            <a:pPr lvl="2"/>
            <a:r>
              <a:rPr lang="en-US" sz="1600" dirty="0"/>
              <a:t>Ten-year time frame, current 2018-2028</a:t>
            </a:r>
          </a:p>
          <a:p>
            <a:pPr lvl="2"/>
            <a:r>
              <a:rPr lang="en-US" sz="1600" dirty="0"/>
              <a:t>Produced every other year in even years and comes out in early July-last release was July 7</a:t>
            </a:r>
            <a:r>
              <a:rPr lang="en-US" sz="1600" baseline="30000" dirty="0"/>
              <a:t>th</a:t>
            </a:r>
            <a:r>
              <a:rPr lang="en-US" sz="1600" dirty="0"/>
              <a:t>, 2020</a:t>
            </a:r>
          </a:p>
          <a:p>
            <a:r>
              <a:rPr lang="en-US" sz="2000" b="1" dirty="0">
                <a:solidFill>
                  <a:srgbClr val="EE7421"/>
                </a:solidFill>
              </a:rPr>
              <a:t>High Demand </a:t>
            </a:r>
            <a:r>
              <a:rPr lang="en-US" sz="2000" dirty="0"/>
              <a:t>is determined using long-term occupational projections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Nebraska Employment Projections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0BE47-ADDC-4FD6-AEA1-DEDA3C9CA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357" y="1033235"/>
            <a:ext cx="2627604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30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We look at multiple factors to help make comparisons between occupations more even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Number of Openings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Most important</a:t>
            </a:r>
          </a:p>
          <a:p>
            <a:pPr lvl="3">
              <a:lnSpc>
                <a:spcPct val="100000"/>
              </a:lnSpc>
            </a:pPr>
            <a:r>
              <a:rPr lang="en-US" sz="2000" dirty="0"/>
              <a:t>Actual amount of job openings expected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Net Change in Employment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2nd most important</a:t>
            </a:r>
          </a:p>
          <a:p>
            <a:pPr lvl="3">
              <a:lnSpc>
                <a:spcPct val="100000"/>
              </a:lnSpc>
            </a:pPr>
            <a:r>
              <a:rPr lang="en-US" sz="2000" dirty="0"/>
              <a:t>The difference between the employment now and what we think it will be years from now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Growth Rate</a:t>
            </a:r>
          </a:p>
          <a:p>
            <a:pPr lvl="2">
              <a:lnSpc>
                <a:spcPct val="100000"/>
              </a:lnSpc>
            </a:pPr>
            <a:r>
              <a:rPr lang="en-US" sz="2000" dirty="0"/>
              <a:t>Least important</a:t>
            </a:r>
          </a:p>
          <a:p>
            <a:pPr lvl="3">
              <a:lnSpc>
                <a:spcPct val="100000"/>
              </a:lnSpc>
            </a:pPr>
            <a:r>
              <a:rPr lang="en-US" sz="2000" dirty="0"/>
              <a:t>Speed does matter, but it does not change the number of job opportunities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Demand Occupations</a:t>
            </a:r>
          </a:p>
        </p:txBody>
      </p:sp>
    </p:spTree>
    <p:extLst>
      <p:ext uri="{BB962C8B-B14F-4D97-AF65-F5344CB8AC3E}">
        <p14:creationId xmlns:p14="http://schemas.microsoft.com/office/powerpoint/2010/main" val="873428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065" y="1298080"/>
            <a:ext cx="4235295" cy="50853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Occupational Therapy Assistants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Growth v Net Change</a:t>
            </a:r>
          </a:p>
        </p:txBody>
      </p:sp>
      <p:graphicFrame>
        <p:nvGraphicFramePr>
          <p:cNvPr id="6" name="Chart Placeholder 8">
            <a:extLst>
              <a:ext uri="{FF2B5EF4-FFF2-40B4-BE49-F238E27FC236}">
                <a16:creationId xmlns:a16="http://schemas.microsoft.com/office/drawing/2014/main" id="{DC5A1384-CBA0-430D-8FE9-D24EFBCD77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9207082"/>
              </p:ext>
            </p:extLst>
          </p:nvPr>
        </p:nvGraphicFramePr>
        <p:xfrm>
          <a:off x="365760" y="1580793"/>
          <a:ext cx="1828800" cy="305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Placeholder 8">
            <a:extLst>
              <a:ext uri="{FF2B5EF4-FFF2-40B4-BE49-F238E27FC236}">
                <a16:creationId xmlns:a16="http://schemas.microsoft.com/office/drawing/2014/main" id="{B83D5174-9E4C-4EEF-BD66-2FE59B1ABE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891357"/>
              </p:ext>
            </p:extLst>
          </p:nvPr>
        </p:nvGraphicFramePr>
        <p:xfrm>
          <a:off x="2526700" y="1580793"/>
          <a:ext cx="1828800" cy="305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Placeholder 8">
            <a:extLst>
              <a:ext uri="{FF2B5EF4-FFF2-40B4-BE49-F238E27FC236}">
                <a16:creationId xmlns:a16="http://schemas.microsoft.com/office/drawing/2014/main" id="{AC93309D-3EA3-4684-BA89-C8589FB144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4873196"/>
              </p:ext>
            </p:extLst>
          </p:nvPr>
        </p:nvGraphicFramePr>
        <p:xfrm>
          <a:off x="4788500" y="1580793"/>
          <a:ext cx="1828800" cy="305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hart Placeholder 8">
            <a:extLst>
              <a:ext uri="{FF2B5EF4-FFF2-40B4-BE49-F238E27FC236}">
                <a16:creationId xmlns:a16="http://schemas.microsoft.com/office/drawing/2014/main" id="{717F38CB-783B-47EC-8CBE-742D352FE3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0673691"/>
              </p:ext>
            </p:extLst>
          </p:nvPr>
        </p:nvGraphicFramePr>
        <p:xfrm>
          <a:off x="6949440" y="1580793"/>
          <a:ext cx="1828800" cy="305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529308-4747-46C0-AA32-314D7687FF9C}"/>
              </a:ext>
            </a:extLst>
          </p:cNvPr>
          <p:cNvSpPr txBox="1">
            <a:spLocks/>
          </p:cNvSpPr>
          <p:nvPr/>
        </p:nvSpPr>
        <p:spPr>
          <a:xfrm>
            <a:off x="4788500" y="1276742"/>
            <a:ext cx="4235295" cy="5085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5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Ø"/>
              <a:defRPr sz="13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v"/>
              <a:defRPr sz="13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Fast Food Preparation and Serving Workers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FDBDFC-6588-4E3A-8D86-DF30B8245940}"/>
              </a:ext>
            </a:extLst>
          </p:cNvPr>
          <p:cNvSpPr/>
          <p:nvPr/>
        </p:nvSpPr>
        <p:spPr>
          <a:xfrm>
            <a:off x="221065" y="1197621"/>
            <a:ext cx="4350935" cy="3544312"/>
          </a:xfrm>
          <a:prstGeom prst="roundRect">
            <a:avLst/>
          </a:prstGeom>
          <a:noFill/>
          <a:ln>
            <a:solidFill>
              <a:srgbClr val="76BB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6588A8-01DF-4D98-B2CF-075B97A75A6E}"/>
              </a:ext>
            </a:extLst>
          </p:cNvPr>
          <p:cNvSpPr/>
          <p:nvPr/>
        </p:nvSpPr>
        <p:spPr>
          <a:xfrm>
            <a:off x="4713382" y="1197620"/>
            <a:ext cx="4350935" cy="3544312"/>
          </a:xfrm>
          <a:prstGeom prst="roundRect">
            <a:avLst/>
          </a:prstGeom>
          <a:noFill/>
          <a:ln>
            <a:solidFill>
              <a:srgbClr val="0099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2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8" grpId="0">
        <p:bldAsOne/>
      </p:bldGraphic>
      <p:bldGraphic spid="9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Openings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7B8EC2D-4ECB-4E45-84BC-3867F2D14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846634"/>
              </p:ext>
            </p:extLst>
          </p:nvPr>
        </p:nvGraphicFramePr>
        <p:xfrm>
          <a:off x="464863" y="1091080"/>
          <a:ext cx="8214275" cy="3383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6044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66B53D6-CDB4-4783-8B50-55B17265A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1449752"/>
              </p:ext>
            </p:extLst>
          </p:nvPr>
        </p:nvGraphicFramePr>
        <p:xfrm>
          <a:off x="4830231" y="1095259"/>
          <a:ext cx="41148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84BFD941-CCFC-419F-B885-E1F31DCB55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928318"/>
              </p:ext>
            </p:extLst>
          </p:nvPr>
        </p:nvGraphicFramePr>
        <p:xfrm>
          <a:off x="126319" y="1095259"/>
          <a:ext cx="512064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7BDB-1B10-E640-9BF9-54A1739430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3663" y="893479"/>
            <a:ext cx="3425952" cy="37697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Personal Financial Advisors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82389B-E83D-FD4C-90C0-4FEB6F63C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65" y="403316"/>
            <a:ext cx="8681635" cy="508539"/>
          </a:xfrm>
        </p:spPr>
        <p:txBody>
          <a:bodyPr>
            <a:normAutofit fontScale="90000"/>
          </a:bodyPr>
          <a:lstStyle/>
          <a:p>
            <a:r>
              <a:rPr lang="en-US" dirty="0"/>
              <a:t>Openings Due to Separations and Growth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ECCE491-CA29-4709-BD3C-FBEB1F71F7CD}"/>
              </a:ext>
            </a:extLst>
          </p:cNvPr>
          <p:cNvSpPr txBox="1">
            <a:spLocks/>
          </p:cNvSpPr>
          <p:nvPr/>
        </p:nvSpPr>
        <p:spPr>
          <a:xfrm>
            <a:off x="5343320" y="893479"/>
            <a:ext cx="3088622" cy="3769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5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Ø"/>
              <a:defRPr sz="13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v"/>
              <a:defRPr sz="13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Computer Programmers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14ADD93-E888-43F5-A9C9-DC588640DCA3}"/>
              </a:ext>
            </a:extLst>
          </p:cNvPr>
          <p:cNvSpPr txBox="1">
            <a:spLocks/>
          </p:cNvSpPr>
          <p:nvPr/>
        </p:nvSpPr>
        <p:spPr>
          <a:xfrm>
            <a:off x="126319" y="4466129"/>
            <a:ext cx="1792710" cy="3376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5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Ø"/>
              <a:defRPr sz="13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v"/>
              <a:defRPr sz="13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Total Openings: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65B55D7-0F59-4F72-8D9E-25EAE6A0F423}"/>
              </a:ext>
            </a:extLst>
          </p:cNvPr>
          <p:cNvSpPr txBox="1">
            <a:spLocks/>
          </p:cNvSpPr>
          <p:nvPr/>
        </p:nvSpPr>
        <p:spPr>
          <a:xfrm>
            <a:off x="2628239" y="4466129"/>
            <a:ext cx="1792710" cy="3376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5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Ø"/>
              <a:defRPr sz="13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v"/>
              <a:defRPr sz="13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1,699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F3463AC-2854-4FDA-B9FB-E5465F34BD18}"/>
              </a:ext>
            </a:extLst>
          </p:cNvPr>
          <p:cNvSpPr txBox="1">
            <a:spLocks/>
          </p:cNvSpPr>
          <p:nvPr/>
        </p:nvSpPr>
        <p:spPr>
          <a:xfrm>
            <a:off x="6170574" y="4466129"/>
            <a:ext cx="1792710" cy="3376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6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§"/>
              <a:defRPr sz="150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Ø"/>
              <a:defRPr sz="13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itchFamily="2" charset="2"/>
              <a:buChar char="v"/>
              <a:defRPr sz="1350" b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1,756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26CDC3B3-90CF-4DB6-973C-238ACA75E438}"/>
              </a:ext>
            </a:extLst>
          </p:cNvPr>
          <p:cNvSpPr/>
          <p:nvPr/>
        </p:nvSpPr>
        <p:spPr>
          <a:xfrm rot="5400000">
            <a:off x="3465244" y="2889158"/>
            <a:ext cx="118700" cy="2730026"/>
          </a:xfrm>
          <a:prstGeom prst="rightBrace">
            <a:avLst/>
          </a:prstGeom>
          <a:ln w="28575">
            <a:solidFill>
              <a:srgbClr val="EE742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A7E1BA44-E3BC-48C4-B247-E50B09D91021}"/>
              </a:ext>
            </a:extLst>
          </p:cNvPr>
          <p:cNvSpPr/>
          <p:nvPr/>
        </p:nvSpPr>
        <p:spPr>
          <a:xfrm rot="5400000">
            <a:off x="7007579" y="2930646"/>
            <a:ext cx="118700" cy="2730026"/>
          </a:xfrm>
          <a:prstGeom prst="rightBrace">
            <a:avLst/>
          </a:prstGeom>
          <a:ln w="28575">
            <a:solidFill>
              <a:srgbClr val="EE742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593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E=PPT-Template-2019" id="{A7E8624A-4572-4213-A695-23FF1DCACA69}" vid="{21F08CFD-6947-445A-9300-F1623AD23E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F8C91AD7FBD842BBC8D09C8AE7A0D9" ma:contentTypeVersion="11" ma:contentTypeDescription="Create a new document." ma:contentTypeScope="" ma:versionID="673666d0efa1054fa301331e0b91d772">
  <xsd:schema xmlns:xsd="http://www.w3.org/2001/XMLSchema" xmlns:xs="http://www.w3.org/2001/XMLSchema" xmlns:p="http://schemas.microsoft.com/office/2006/metadata/properties" xmlns:ns2="fe9349aa-2a7b-4b0f-953a-e4785b95af91" xmlns:ns3="d66c9721-97da-4702-b7dc-01ad0aa0659e" targetNamespace="http://schemas.microsoft.com/office/2006/metadata/properties" ma:root="true" ma:fieldsID="47d80f9498f40411369a4404b97ae593" ns2:_="" ns3:_="">
    <xsd:import namespace="fe9349aa-2a7b-4b0f-953a-e4785b95af91"/>
    <xsd:import namespace="d66c9721-97da-4702-b7dc-01ad0aa065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9349aa-2a7b-4b0f-953a-e4785b95af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c9721-97da-4702-b7dc-01ad0aa0659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B0D16F-EFC1-447F-BABE-F87D3C9D3E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408BAD-381E-4B47-8EF7-DFD947A93931}">
  <ds:schemaRefs>
    <ds:schemaRef ds:uri="d66c9721-97da-4702-b7dc-01ad0aa0659e"/>
    <ds:schemaRef ds:uri="fe9349aa-2a7b-4b0f-953a-e4785b95af9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3306157-9F50-4E60-998B-BEDEA3943498}">
  <ds:schemaRefs>
    <ds:schemaRef ds:uri="d66c9721-97da-4702-b7dc-01ad0aa0659e"/>
    <ds:schemaRef ds:uri="fe9349aa-2a7b-4b0f-953a-e4785b95af9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2352</TotalTime>
  <Words>1882</Words>
  <Application>Microsoft Office PowerPoint</Application>
  <PresentationFormat>On-screen Show (16:9)</PresentationFormat>
  <Paragraphs>286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Acumin Pro Condensed Light</vt:lpstr>
      <vt:lpstr>Acumin Pro ExtraCondensed Med</vt:lpstr>
      <vt:lpstr>Acumin Pro ExtraCondensed Smbd</vt:lpstr>
      <vt:lpstr>Arial</vt:lpstr>
      <vt:lpstr>Calibri</vt:lpstr>
      <vt:lpstr>Courier New</vt:lpstr>
      <vt:lpstr>Myriad Pro</vt:lpstr>
      <vt:lpstr>Myriad Pro Cond</vt:lpstr>
      <vt:lpstr>Wingdings</vt:lpstr>
      <vt:lpstr>1_Custom Design</vt:lpstr>
      <vt:lpstr>Nebraska’s High Wage,  High Skill, High Demand  (H3) Occupations</vt:lpstr>
      <vt:lpstr>What Makes a Good Occupation?</vt:lpstr>
      <vt:lpstr>H3 Occupations</vt:lpstr>
      <vt:lpstr>High Demand Occupations</vt:lpstr>
      <vt:lpstr>Nebraska Employment Projections</vt:lpstr>
      <vt:lpstr>High Demand Occupations</vt:lpstr>
      <vt:lpstr>High Growth v Net Change</vt:lpstr>
      <vt:lpstr>Total Openings</vt:lpstr>
      <vt:lpstr>Openings Due to Separations and Growth</vt:lpstr>
      <vt:lpstr>High Skill Occupations</vt:lpstr>
      <vt:lpstr>High Skill Occupations</vt:lpstr>
      <vt:lpstr>Typical Education Needed for Entry</vt:lpstr>
      <vt:lpstr>Typical Education Needed for Entry</vt:lpstr>
      <vt:lpstr>Typical on-the-job training needed to attain competency in the occupation</vt:lpstr>
      <vt:lpstr>Typical on-the-job training needed to attain competency in the occupation</vt:lpstr>
      <vt:lpstr>Typical on-the-job training needed to attain competency in the occupation</vt:lpstr>
      <vt:lpstr>Why Factor in Skill?</vt:lpstr>
      <vt:lpstr>High-Paying Occupations That Don’t Require a 4-Year Degree</vt:lpstr>
      <vt:lpstr>High Wage Occupations</vt:lpstr>
      <vt:lpstr>High Wage Example</vt:lpstr>
      <vt:lpstr>Why Factor in Wage?</vt:lpstr>
      <vt:lpstr>High Wage, High Skill, High Demand (H3) Occupations</vt:lpstr>
      <vt:lpstr>Top 10 H3 Occupations – Nebraska Statewide</vt:lpstr>
      <vt:lpstr>Finding Data on H3 Occupations</vt:lpstr>
      <vt:lpstr>Questions?</vt:lpstr>
      <vt:lpstr>PowerPoint Presentation</vt:lpstr>
    </vt:vector>
  </TitlesOfParts>
  <Company>Nebraska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Fitzler, Rachel</dc:creator>
  <cp:lastModifiedBy>Meyer, Jodie</cp:lastModifiedBy>
  <cp:revision>131</cp:revision>
  <cp:lastPrinted>2018-06-04T23:40:59Z</cp:lastPrinted>
  <dcterms:created xsi:type="dcterms:W3CDTF">2017-10-04T18:45:05Z</dcterms:created>
  <dcterms:modified xsi:type="dcterms:W3CDTF">2021-05-21T20:46:10Z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0x0101006FF8C91AD7FBD842BBC8D09C8AE7A0D9</vt:lpwstr>
  </property>
  <property fmtid="{D5CDD505-2E9C-101B-9397-08002B2CF9AE}" pid="3" name="ArticulateGUID">
    <vt:lpwstr>D1439F7F-A7D9-4D21-B39D-07166B8F3FA5</vt:lpwstr>
  </property>
  <property fmtid="{D5CDD505-2E9C-101B-9397-08002B2CF9AE}" pid="4" name="ArticulatePath">
    <vt:lpwstr>https://needucation.sharepoint.com/sites/msteams_0e14ff/Shared Documents/Marketing and Communication/PowerPoints/CTE-PPT-Template-1-2020</vt:lpwstr>
  </property>
</Properties>
</file>