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19"/>
  </p:notesMasterIdLst>
  <p:handoutMasterIdLst>
    <p:handoutMasterId r:id="rId20"/>
  </p:handoutMasterIdLst>
  <p:sldIdLst>
    <p:sldId id="260" r:id="rId5"/>
    <p:sldId id="264" r:id="rId6"/>
    <p:sldId id="263" r:id="rId7"/>
    <p:sldId id="274" r:id="rId8"/>
    <p:sldId id="275" r:id="rId9"/>
    <p:sldId id="276" r:id="rId10"/>
    <p:sldId id="277" r:id="rId11"/>
    <p:sldId id="278" r:id="rId12"/>
    <p:sldId id="293" r:id="rId13"/>
    <p:sldId id="291" r:id="rId14"/>
    <p:sldId id="294" r:id="rId15"/>
    <p:sldId id="292" r:id="rId16"/>
    <p:sldId id="273" r:id="rId17"/>
    <p:sldId id="261" r:id="rId18"/>
  </p:sldIdLst>
  <p:sldSz cx="9144000" cy="5143500" type="screen16x9"/>
  <p:notesSz cx="7010400" cy="92964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A7"/>
    <a:srgbClr val="EE7421"/>
    <a:srgbClr val="2E2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28"/>
    <p:restoredTop sz="59669" autoAdjust="0"/>
  </p:normalViewPr>
  <p:slideViewPr>
    <p:cSldViewPr snapToGrid="0">
      <p:cViewPr varScale="1">
        <p:scale>
          <a:sx n="52" d="100"/>
          <a:sy n="52" d="100"/>
        </p:scale>
        <p:origin x="2112"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295BC-47AB-4F32-B364-F6C482E0FA6C}" type="doc">
      <dgm:prSet loTypeId="urn:microsoft.com/office/officeart/2005/8/layout/hProcess9" loCatId="process" qsTypeId="urn:microsoft.com/office/officeart/2005/8/quickstyle/simple1" qsCatId="simple" csTypeId="urn:microsoft.com/office/officeart/2005/8/colors/accent1_2" csCatId="accent1" phldr="1"/>
      <dgm:spPr/>
    </dgm:pt>
    <dgm:pt modelId="{C741E816-404D-4AAE-9105-C94BC011C830}">
      <dgm:prSet phldrT="[Text]"/>
      <dgm:spPr/>
      <dgm:t>
        <a:bodyPr/>
        <a:lstStyle/>
        <a:p>
          <a:r>
            <a:rPr lang="en-US" dirty="0">
              <a:latin typeface="Myriad Pro" panose="020B0503030403020204" pitchFamily="34" charset="0"/>
            </a:rPr>
            <a:t>February Course Registration</a:t>
          </a:r>
        </a:p>
      </dgm:t>
    </dgm:pt>
    <dgm:pt modelId="{26E23580-1B30-45D4-A3DB-78E6544F71F0}" type="parTrans" cxnId="{B4A7BA45-8D88-4208-8B76-4A5BD5BB74FD}">
      <dgm:prSet/>
      <dgm:spPr/>
      <dgm:t>
        <a:bodyPr/>
        <a:lstStyle/>
        <a:p>
          <a:endParaRPr lang="en-US"/>
        </a:p>
      </dgm:t>
    </dgm:pt>
    <dgm:pt modelId="{866A7925-F1AE-4DEA-B861-1BED1470EDDD}" type="sibTrans" cxnId="{B4A7BA45-8D88-4208-8B76-4A5BD5BB74FD}">
      <dgm:prSet/>
      <dgm:spPr/>
      <dgm:t>
        <a:bodyPr/>
        <a:lstStyle/>
        <a:p>
          <a:endParaRPr lang="en-US"/>
        </a:p>
      </dgm:t>
    </dgm:pt>
    <dgm:pt modelId="{129571FC-B5A0-44D0-A8E1-1C67ED93889B}">
      <dgm:prSet phldrT="[Text]" custT="1"/>
      <dgm:spPr/>
      <dgm:t>
        <a:bodyPr/>
        <a:lstStyle/>
        <a:p>
          <a:pPr marL="0" lvl="0" indent="0" algn="l"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April </a:t>
          </a:r>
        </a:p>
      </dgm:t>
    </dgm:pt>
    <dgm:pt modelId="{9663A045-091B-4A85-8832-32E4B845A8DC}" type="parTrans" cxnId="{A138EEFC-A95A-4FFD-9EAA-C128352EBF1C}">
      <dgm:prSet/>
      <dgm:spPr/>
      <dgm:t>
        <a:bodyPr/>
        <a:lstStyle/>
        <a:p>
          <a:endParaRPr lang="en-US"/>
        </a:p>
      </dgm:t>
    </dgm:pt>
    <dgm:pt modelId="{7DCB1150-B8BC-4D5B-88FA-47E2D7C0CE18}" type="sibTrans" cxnId="{A138EEFC-A95A-4FFD-9EAA-C128352EBF1C}">
      <dgm:prSet/>
      <dgm:spPr/>
      <dgm:t>
        <a:bodyPr/>
        <a:lstStyle/>
        <a:p>
          <a:endParaRPr lang="en-US"/>
        </a:p>
      </dgm:t>
    </dgm:pt>
    <dgm:pt modelId="{54CECB57-F46D-4BB0-94B5-F972AA721764}">
      <dgm:prSet phldrT="[Text]" custT="1"/>
      <dgm:spPr/>
      <dgm:t>
        <a:bodyPr/>
        <a:lstStyle/>
        <a:p>
          <a:r>
            <a:rPr lang="en-US" sz="1200" kern="1200" dirty="0">
              <a:solidFill>
                <a:prstClr val="white"/>
              </a:solidFill>
              <a:latin typeface="Myriad Pro" panose="020B0503030403020204" pitchFamily="34" charset="0"/>
              <a:ea typeface="+mn-ea"/>
              <a:cs typeface="+mn-cs"/>
            </a:rPr>
            <a:t>Semester Assignments</a:t>
          </a:r>
        </a:p>
      </dgm:t>
    </dgm:pt>
    <dgm:pt modelId="{FFAF7AA7-3722-45ED-ADAD-EAD7699026D1}" type="parTrans" cxnId="{A5389A6D-434C-4FA8-B733-AAD782905D24}">
      <dgm:prSet/>
      <dgm:spPr/>
      <dgm:t>
        <a:bodyPr/>
        <a:lstStyle/>
        <a:p>
          <a:endParaRPr lang="en-US"/>
        </a:p>
      </dgm:t>
    </dgm:pt>
    <dgm:pt modelId="{E8C8A477-E91F-4C68-A501-0738AAA14634}" type="sibTrans" cxnId="{A5389A6D-434C-4FA8-B733-AAD782905D24}">
      <dgm:prSet/>
      <dgm:spPr/>
      <dgm:t>
        <a:bodyPr/>
        <a:lstStyle/>
        <a:p>
          <a:endParaRPr lang="en-US"/>
        </a:p>
      </dgm:t>
    </dgm:pt>
    <dgm:pt modelId="{81E15A58-D839-49B1-9469-6BE34A0457B4}">
      <dgm:prSet phldrT="[Text]"/>
      <dgm:spPr/>
      <dgm:t>
        <a:bodyPr/>
        <a:lstStyle/>
        <a:p>
          <a:r>
            <a:rPr lang="en-US" dirty="0">
              <a:latin typeface="Myriad Pro" panose="020B0503030403020204" pitchFamily="34" charset="0"/>
            </a:rPr>
            <a:t>Students include Coop Ed as one of their Course Requests</a:t>
          </a:r>
        </a:p>
      </dgm:t>
    </dgm:pt>
    <dgm:pt modelId="{FC8BF8D5-0752-421A-8B61-DF2ADF50C859}" type="parTrans" cxnId="{0C5A2816-4B73-438A-9D44-B20DF5D9BA76}">
      <dgm:prSet/>
      <dgm:spPr/>
      <dgm:t>
        <a:bodyPr/>
        <a:lstStyle/>
        <a:p>
          <a:endParaRPr lang="en-US"/>
        </a:p>
      </dgm:t>
    </dgm:pt>
    <dgm:pt modelId="{31E25750-0AD5-4880-9581-93E7F2C9CFDA}" type="sibTrans" cxnId="{0C5A2816-4B73-438A-9D44-B20DF5D9BA76}">
      <dgm:prSet/>
      <dgm:spPr/>
      <dgm:t>
        <a:bodyPr/>
        <a:lstStyle/>
        <a:p>
          <a:endParaRPr lang="en-US"/>
        </a:p>
      </dgm:t>
    </dgm:pt>
    <dgm:pt modelId="{B16B8DB3-A122-45B2-9759-C8410FDBCE3B}">
      <dgm:prSet phldrT="[Text]" custT="1"/>
      <dgm:spPr/>
      <dgm:t>
        <a:bodyPr/>
        <a:lstStyle/>
        <a:p>
          <a:pPr marL="0" lvl="0" indent="0" algn="l" defTabSz="533400">
            <a:lnSpc>
              <a:spcPct val="90000"/>
            </a:lnSpc>
            <a:spcBef>
              <a:spcPct val="0"/>
            </a:spcBef>
            <a:spcAft>
              <a:spcPct val="35000"/>
            </a:spcAft>
            <a:buFont typeface="Arial" panose="020B0604020202020204" pitchFamily="34" charset="0"/>
            <a:buChar char="•"/>
          </a:pPr>
          <a:r>
            <a:rPr lang="en-US" sz="1200" kern="1200" dirty="0">
              <a:solidFill>
                <a:prstClr val="white"/>
              </a:solidFill>
              <a:latin typeface="Myriad Pro" panose="020B0503030403020204" pitchFamily="34" charset="0"/>
              <a:ea typeface="+mn-ea"/>
              <a:cs typeface="+mn-cs"/>
            </a:rPr>
            <a:t>30 minute meeting for students who included it on request</a:t>
          </a:r>
        </a:p>
      </dgm:t>
    </dgm:pt>
    <dgm:pt modelId="{12322AE8-67C6-42A7-9D6C-83ED162628E4}" type="parTrans" cxnId="{E6DA99CC-9AD0-4BCD-AC2C-5C2F46DDFA29}">
      <dgm:prSet/>
      <dgm:spPr/>
      <dgm:t>
        <a:bodyPr/>
        <a:lstStyle/>
        <a:p>
          <a:endParaRPr lang="en-US"/>
        </a:p>
      </dgm:t>
    </dgm:pt>
    <dgm:pt modelId="{1E94E639-322D-4AE7-9082-DA6EBEDEF323}" type="sibTrans" cxnId="{E6DA99CC-9AD0-4BCD-AC2C-5C2F46DDFA29}">
      <dgm:prSet/>
      <dgm:spPr/>
      <dgm:t>
        <a:bodyPr/>
        <a:lstStyle/>
        <a:p>
          <a:endParaRPr lang="en-US"/>
        </a:p>
      </dgm:t>
    </dgm:pt>
    <dgm:pt modelId="{AB70A358-D03A-499E-97B1-7EB9C6AD420A}">
      <dgm:prSet phldrT="[Text]" custT="1"/>
      <dgm:spPr/>
      <dgm:t>
        <a:bodyPr/>
        <a:lstStyle/>
        <a:p>
          <a:pPr marL="0" lvl="0" indent="0" algn="l"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On or before June 1</a:t>
          </a:r>
        </a:p>
      </dgm:t>
    </dgm:pt>
    <dgm:pt modelId="{13244051-1F34-421B-8C32-94F35906F9F0}" type="parTrans" cxnId="{BEAC739B-E350-4123-94E5-78A1EB6C921C}">
      <dgm:prSet/>
      <dgm:spPr/>
      <dgm:t>
        <a:bodyPr/>
        <a:lstStyle/>
        <a:p>
          <a:endParaRPr lang="en-US"/>
        </a:p>
      </dgm:t>
    </dgm:pt>
    <dgm:pt modelId="{D4679440-9DF8-430D-8A5F-832D70FB4349}" type="sibTrans" cxnId="{BEAC739B-E350-4123-94E5-78A1EB6C921C}">
      <dgm:prSet/>
      <dgm:spPr/>
      <dgm:t>
        <a:bodyPr/>
        <a:lstStyle/>
        <a:p>
          <a:endParaRPr lang="en-US"/>
        </a:p>
      </dgm:t>
    </dgm:pt>
    <dgm:pt modelId="{72AAF24F-EEFB-4AAE-A17D-7449C8973DA1}">
      <dgm:prSet phldrT="[Text]" custT="1"/>
      <dgm:spPr/>
      <dgm:t>
        <a:bodyPr/>
        <a:lstStyle/>
        <a:p>
          <a:pPr marL="0" lvl="0" indent="0" algn="l" defTabSz="533400">
            <a:lnSpc>
              <a:spcPct val="90000"/>
            </a:lnSpc>
            <a:spcBef>
              <a:spcPct val="0"/>
            </a:spcBef>
            <a:spcAft>
              <a:spcPct val="35000"/>
            </a:spcAft>
            <a:buFont typeface="Arial" panose="020B0604020202020204" pitchFamily="34" charset="0"/>
            <a:buChar char="•"/>
          </a:pPr>
          <a:r>
            <a:rPr lang="en-US" sz="1200" kern="1200" dirty="0">
              <a:solidFill>
                <a:prstClr val="white"/>
              </a:solidFill>
              <a:latin typeface="Myriad Pro" panose="020B0503030403020204" pitchFamily="34" charset="0"/>
              <a:ea typeface="+mn-ea"/>
              <a:cs typeface="+mn-cs"/>
            </a:rPr>
            <a:t>Employer information Form sent to students</a:t>
          </a:r>
        </a:p>
      </dgm:t>
    </dgm:pt>
    <dgm:pt modelId="{225A4DA1-18E0-4B87-A8EF-80311881657E}" type="parTrans" cxnId="{16D244D4-9710-49E2-9615-CA042E660E26}">
      <dgm:prSet/>
      <dgm:spPr/>
      <dgm:t>
        <a:bodyPr/>
        <a:lstStyle/>
        <a:p>
          <a:endParaRPr lang="en-US"/>
        </a:p>
      </dgm:t>
    </dgm:pt>
    <dgm:pt modelId="{EE233012-4E7D-4EC7-875D-BB2F08BB94CB}" type="sibTrans" cxnId="{16D244D4-9710-49E2-9615-CA042E660E26}">
      <dgm:prSet/>
      <dgm:spPr/>
      <dgm:t>
        <a:bodyPr/>
        <a:lstStyle/>
        <a:p>
          <a:endParaRPr lang="en-US"/>
        </a:p>
      </dgm:t>
    </dgm:pt>
    <dgm:pt modelId="{2FE3C597-5410-4042-85E9-728D3FC19CD6}">
      <dgm:prSet phldrT="[Text]" custT="1"/>
      <dgm:spPr/>
      <dgm:t>
        <a:bodyPr/>
        <a:lstStyle/>
        <a:p>
          <a:r>
            <a:rPr lang="en-US" sz="1200" kern="1200" dirty="0">
              <a:solidFill>
                <a:prstClr val="white"/>
              </a:solidFill>
              <a:latin typeface="Myriad Pro" panose="020B0503030403020204" pitchFamily="34" charset="0"/>
              <a:ea typeface="+mn-ea"/>
              <a:cs typeface="+mn-cs"/>
            </a:rPr>
            <a:t>June 30</a:t>
          </a:r>
        </a:p>
      </dgm:t>
    </dgm:pt>
    <dgm:pt modelId="{4A83CBCA-DE40-4D31-BA84-8B39A4A5E165}" type="parTrans" cxnId="{FDF5C891-DEE9-4F27-BAF0-15645ACAD9D5}">
      <dgm:prSet/>
      <dgm:spPr/>
      <dgm:t>
        <a:bodyPr/>
        <a:lstStyle/>
        <a:p>
          <a:endParaRPr lang="en-US"/>
        </a:p>
      </dgm:t>
    </dgm:pt>
    <dgm:pt modelId="{30125ADC-4A37-4FC4-8220-2441D4903748}" type="sibTrans" cxnId="{FDF5C891-DEE9-4F27-BAF0-15645ACAD9D5}">
      <dgm:prSet/>
      <dgm:spPr/>
      <dgm:t>
        <a:bodyPr/>
        <a:lstStyle/>
        <a:p>
          <a:endParaRPr lang="en-US"/>
        </a:p>
      </dgm:t>
    </dgm:pt>
    <dgm:pt modelId="{F33A9FF4-3401-44A9-A9B8-F66CBDB1745A}">
      <dgm:prSet phldrT="[Text]" custT="1"/>
      <dgm:spPr/>
      <dgm:t>
        <a:bodyPr/>
        <a:lstStyle/>
        <a:p>
          <a:r>
            <a:rPr lang="en-US" sz="1200" kern="1200" dirty="0">
              <a:solidFill>
                <a:prstClr val="white"/>
              </a:solidFill>
              <a:latin typeface="Myriad Pro" panose="020B0503030403020204" pitchFamily="34" charset="0"/>
              <a:ea typeface="+mn-ea"/>
              <a:cs typeface="+mn-cs"/>
            </a:rPr>
            <a:t>Student deadline for employer information</a:t>
          </a:r>
        </a:p>
      </dgm:t>
    </dgm:pt>
    <dgm:pt modelId="{DB78D5CF-3291-44FA-9FB0-0FABEC9B20F8}" type="parTrans" cxnId="{5F06C891-F26E-4C21-9AEC-B31C1D8D177A}">
      <dgm:prSet/>
      <dgm:spPr/>
      <dgm:t>
        <a:bodyPr/>
        <a:lstStyle/>
        <a:p>
          <a:endParaRPr lang="en-US"/>
        </a:p>
      </dgm:t>
    </dgm:pt>
    <dgm:pt modelId="{24DFE1BD-AC31-46DE-B856-1531CED96AC5}" type="sibTrans" cxnId="{5F06C891-F26E-4C21-9AEC-B31C1D8D177A}">
      <dgm:prSet/>
      <dgm:spPr/>
      <dgm:t>
        <a:bodyPr/>
        <a:lstStyle/>
        <a:p>
          <a:endParaRPr lang="en-US"/>
        </a:p>
      </dgm:t>
    </dgm:pt>
    <dgm:pt modelId="{E8451047-B7D5-4423-9098-1599C2F67121}">
      <dgm:prSet phldrT="[Text]" custT="1"/>
      <dgm:spPr/>
      <dgm:t>
        <a:bodyPr/>
        <a:lstStyle/>
        <a:p>
          <a:r>
            <a:rPr lang="en-US" sz="1200" kern="1200" dirty="0">
              <a:solidFill>
                <a:prstClr val="white"/>
              </a:solidFill>
              <a:latin typeface="Myriad Pro" panose="020B0503030403020204" pitchFamily="34" charset="0"/>
              <a:ea typeface="+mn-ea"/>
              <a:cs typeface="+mn-cs"/>
            </a:rPr>
            <a:t>July 1-31</a:t>
          </a:r>
        </a:p>
      </dgm:t>
    </dgm:pt>
    <dgm:pt modelId="{8646854E-3EEA-496F-9C6C-065F0A7D918A}" type="parTrans" cxnId="{58DD99C0-51AF-401D-9EBC-8F2C689CD083}">
      <dgm:prSet/>
      <dgm:spPr/>
      <dgm:t>
        <a:bodyPr/>
        <a:lstStyle/>
        <a:p>
          <a:endParaRPr lang="en-US"/>
        </a:p>
      </dgm:t>
    </dgm:pt>
    <dgm:pt modelId="{2DAD1D72-2305-4E9D-AA86-8F1F2A924AC5}" type="sibTrans" cxnId="{58DD99C0-51AF-401D-9EBC-8F2C689CD083}">
      <dgm:prSet/>
      <dgm:spPr/>
      <dgm:t>
        <a:bodyPr/>
        <a:lstStyle/>
        <a:p>
          <a:endParaRPr lang="en-US"/>
        </a:p>
      </dgm:t>
    </dgm:pt>
    <dgm:pt modelId="{E2AAA96A-D2BD-4AF2-ADD2-7CEB765FC6BC}">
      <dgm:prSet phldrT="[Text]" custT="1"/>
      <dgm:spPr/>
      <dgm:t>
        <a:bodyPr/>
        <a:lstStyle/>
        <a:p>
          <a:r>
            <a:rPr lang="en-US" sz="1200" kern="1200" dirty="0">
              <a:solidFill>
                <a:prstClr val="white"/>
              </a:solidFill>
              <a:latin typeface="Myriad Pro" panose="020B0503030403020204" pitchFamily="34" charset="0"/>
              <a:ea typeface="+mn-ea"/>
              <a:cs typeface="+mn-cs"/>
            </a:rPr>
            <a:t>Employment verification contacts</a:t>
          </a:r>
        </a:p>
      </dgm:t>
    </dgm:pt>
    <dgm:pt modelId="{E319571B-6F84-4E21-AC8C-1622385E924A}" type="parTrans" cxnId="{60B58619-2628-4D1E-85A0-D68113CDBC9E}">
      <dgm:prSet/>
      <dgm:spPr/>
      <dgm:t>
        <a:bodyPr/>
        <a:lstStyle/>
        <a:p>
          <a:endParaRPr lang="en-US"/>
        </a:p>
      </dgm:t>
    </dgm:pt>
    <dgm:pt modelId="{03437E8B-43C9-4D4B-B1A1-6FA6BB876892}" type="sibTrans" cxnId="{60B58619-2628-4D1E-85A0-D68113CDBC9E}">
      <dgm:prSet/>
      <dgm:spPr/>
      <dgm:t>
        <a:bodyPr/>
        <a:lstStyle/>
        <a:p>
          <a:endParaRPr lang="en-US"/>
        </a:p>
      </dgm:t>
    </dgm:pt>
    <dgm:pt modelId="{DB64E067-CB87-4B50-A03D-421AB5993186}">
      <dgm:prSet phldrT="[Text]" custT="1"/>
      <dgm:spPr/>
      <dgm:t>
        <a:bodyPr/>
        <a:lstStyle/>
        <a:p>
          <a:r>
            <a:rPr lang="en-US" sz="1200" kern="1200" dirty="0">
              <a:solidFill>
                <a:prstClr val="white"/>
              </a:solidFill>
              <a:latin typeface="Myriad Pro" panose="020B0503030403020204" pitchFamily="34" charset="0"/>
              <a:ea typeface="+mn-ea"/>
              <a:cs typeface="+mn-cs"/>
            </a:rPr>
            <a:t>Add to student schedule</a:t>
          </a:r>
        </a:p>
      </dgm:t>
    </dgm:pt>
    <dgm:pt modelId="{474BBC32-5EE4-47EF-9136-F833C470FCA1}" type="parTrans" cxnId="{2A47EEE2-40DB-4454-AD2C-60E72931E71F}">
      <dgm:prSet/>
      <dgm:spPr/>
      <dgm:t>
        <a:bodyPr/>
        <a:lstStyle/>
        <a:p>
          <a:endParaRPr lang="en-US"/>
        </a:p>
      </dgm:t>
    </dgm:pt>
    <dgm:pt modelId="{4D6F4B33-18CE-475C-81CB-CD987010A1E8}" type="sibTrans" cxnId="{2A47EEE2-40DB-4454-AD2C-60E72931E71F}">
      <dgm:prSet/>
      <dgm:spPr/>
      <dgm:t>
        <a:bodyPr/>
        <a:lstStyle/>
        <a:p>
          <a:endParaRPr lang="en-US"/>
        </a:p>
      </dgm:t>
    </dgm:pt>
    <dgm:pt modelId="{403DCAA0-C8D0-490C-B006-79E31C4AC761}">
      <dgm:prSet phldrT="[Text]" custT="1"/>
      <dgm:spPr/>
      <dgm:t>
        <a:bodyPr/>
        <a:lstStyle/>
        <a:p>
          <a:r>
            <a:rPr lang="en-US" sz="1200" kern="1200" dirty="0">
              <a:solidFill>
                <a:prstClr val="white"/>
              </a:solidFill>
              <a:latin typeface="Myriad Pro" panose="020B0503030403020204" pitchFamily="34" charset="0"/>
              <a:ea typeface="+mn-ea"/>
              <a:cs typeface="+mn-cs"/>
            </a:rPr>
            <a:t>August</a:t>
          </a:r>
        </a:p>
      </dgm:t>
    </dgm:pt>
    <dgm:pt modelId="{139946A7-12AE-4169-803E-806583132F04}" type="parTrans" cxnId="{2534CF57-C1EC-44EF-BE9A-A75B03303A3C}">
      <dgm:prSet/>
      <dgm:spPr/>
      <dgm:t>
        <a:bodyPr/>
        <a:lstStyle/>
        <a:p>
          <a:endParaRPr lang="en-US"/>
        </a:p>
      </dgm:t>
    </dgm:pt>
    <dgm:pt modelId="{9EC2EC38-24B5-4662-BA04-C4DFA659FE3F}" type="sibTrans" cxnId="{2534CF57-C1EC-44EF-BE9A-A75B03303A3C}">
      <dgm:prSet/>
      <dgm:spPr/>
      <dgm:t>
        <a:bodyPr/>
        <a:lstStyle/>
        <a:p>
          <a:endParaRPr lang="en-US"/>
        </a:p>
      </dgm:t>
    </dgm:pt>
    <dgm:pt modelId="{FCC19C32-258B-4BF2-BBDE-131E3AFA7524}">
      <dgm:prSet phldrT="[Text]" custT="1"/>
      <dgm:spPr/>
      <dgm:t>
        <a:bodyPr/>
        <a:lstStyle/>
        <a:p>
          <a:r>
            <a:rPr lang="en-US" sz="1200" kern="1200" dirty="0">
              <a:solidFill>
                <a:prstClr val="white"/>
              </a:solidFill>
              <a:latin typeface="Myriad Pro" panose="020B0503030403020204" pitchFamily="34" charset="0"/>
              <a:ea typeface="+mn-ea"/>
              <a:cs typeface="+mn-cs"/>
            </a:rPr>
            <a:t>students work when school starts</a:t>
          </a:r>
        </a:p>
      </dgm:t>
    </dgm:pt>
    <dgm:pt modelId="{6323EA87-9D51-47B0-A27E-1F017EACC7A1}" type="parTrans" cxnId="{6149C396-0216-43D8-8703-485A1A86B8DB}">
      <dgm:prSet/>
      <dgm:spPr/>
      <dgm:t>
        <a:bodyPr/>
        <a:lstStyle/>
        <a:p>
          <a:endParaRPr lang="en-US"/>
        </a:p>
      </dgm:t>
    </dgm:pt>
    <dgm:pt modelId="{1C1A5925-6865-4F69-A4B5-1DE2F4D9E163}" type="sibTrans" cxnId="{6149C396-0216-43D8-8703-485A1A86B8DB}">
      <dgm:prSet/>
      <dgm:spPr/>
      <dgm:t>
        <a:bodyPr/>
        <a:lstStyle/>
        <a:p>
          <a:endParaRPr lang="en-US"/>
        </a:p>
      </dgm:t>
    </dgm:pt>
    <dgm:pt modelId="{7BCD4388-18CD-4D0C-A99E-3EF9302EC776}">
      <dgm:prSet phldrT="[Text]" custT="1"/>
      <dgm:spPr/>
      <dgm:t>
        <a:bodyPr/>
        <a:lstStyle/>
        <a:p>
          <a:r>
            <a:rPr lang="en-US" sz="1200" kern="1200" dirty="0">
              <a:solidFill>
                <a:prstClr val="white"/>
              </a:solidFill>
              <a:latin typeface="Myriad Pro" panose="020B0503030403020204" pitchFamily="34" charset="0"/>
              <a:ea typeface="+mn-ea"/>
              <a:cs typeface="+mn-cs"/>
            </a:rPr>
            <a:t>Reflection Questions</a:t>
          </a:r>
        </a:p>
      </dgm:t>
    </dgm:pt>
    <dgm:pt modelId="{DAE34F8C-A8F5-420E-9281-DB8F481F1C9D}" type="parTrans" cxnId="{E865FBB6-CC71-4388-B500-58CC41DE57C0}">
      <dgm:prSet/>
      <dgm:spPr/>
      <dgm:t>
        <a:bodyPr/>
        <a:lstStyle/>
        <a:p>
          <a:endParaRPr lang="en-US"/>
        </a:p>
      </dgm:t>
    </dgm:pt>
    <dgm:pt modelId="{360C56E6-4475-4705-9F1D-00443844FA81}" type="sibTrans" cxnId="{E865FBB6-CC71-4388-B500-58CC41DE57C0}">
      <dgm:prSet/>
      <dgm:spPr/>
      <dgm:t>
        <a:bodyPr/>
        <a:lstStyle/>
        <a:p>
          <a:endParaRPr lang="en-US"/>
        </a:p>
      </dgm:t>
    </dgm:pt>
    <dgm:pt modelId="{20CFFB17-8A3D-43CC-AED6-A18040772627}">
      <dgm:prSet phldrT="[Text]" custT="1"/>
      <dgm:spPr/>
      <dgm:t>
        <a:bodyPr/>
        <a:lstStyle/>
        <a:p>
          <a:r>
            <a:rPr lang="en-US" sz="1200" kern="1200" dirty="0">
              <a:solidFill>
                <a:prstClr val="white"/>
              </a:solidFill>
              <a:latin typeface="Myriad Pro" panose="020B0503030403020204" pitchFamily="34" charset="0"/>
              <a:ea typeface="+mn-ea"/>
              <a:cs typeface="+mn-cs"/>
            </a:rPr>
            <a:t>Hours Reports</a:t>
          </a:r>
        </a:p>
      </dgm:t>
    </dgm:pt>
    <dgm:pt modelId="{D197A1ED-6671-4CBF-A286-83976A454EA1}" type="parTrans" cxnId="{EED9C4AF-9C32-443F-96C1-EFA3DBCF701A}">
      <dgm:prSet/>
      <dgm:spPr/>
      <dgm:t>
        <a:bodyPr/>
        <a:lstStyle/>
        <a:p>
          <a:endParaRPr lang="en-US"/>
        </a:p>
      </dgm:t>
    </dgm:pt>
    <dgm:pt modelId="{1D8A9D27-CA9D-4E9D-B12A-E07C5ECF91E8}" type="sibTrans" cxnId="{EED9C4AF-9C32-443F-96C1-EFA3DBCF701A}">
      <dgm:prSet/>
      <dgm:spPr/>
      <dgm:t>
        <a:bodyPr/>
        <a:lstStyle/>
        <a:p>
          <a:endParaRPr lang="en-US"/>
        </a:p>
      </dgm:t>
    </dgm:pt>
    <dgm:pt modelId="{B1AC0010-DE1F-4CD0-82FD-6CA27F545E75}">
      <dgm:prSet phldrT="[Text]" custT="1"/>
      <dgm:spPr/>
      <dgm:t>
        <a:bodyPr/>
        <a:lstStyle/>
        <a:p>
          <a:r>
            <a:rPr lang="en-US" sz="1200" kern="1200" dirty="0">
              <a:solidFill>
                <a:prstClr val="white"/>
              </a:solidFill>
              <a:latin typeface="Myriad Pro" panose="020B0503030403020204" pitchFamily="34" charset="0"/>
              <a:ea typeface="+mn-ea"/>
              <a:cs typeface="+mn-cs"/>
            </a:rPr>
            <a:t>Worksite visits</a:t>
          </a:r>
        </a:p>
      </dgm:t>
    </dgm:pt>
    <dgm:pt modelId="{47D9A2E8-56F8-4ED6-8D8C-EB0068B9EB4A}" type="parTrans" cxnId="{69C7A025-A35D-48E0-BE73-8C3DB4E9E9D0}">
      <dgm:prSet/>
      <dgm:spPr/>
      <dgm:t>
        <a:bodyPr/>
        <a:lstStyle/>
        <a:p>
          <a:endParaRPr lang="en-US"/>
        </a:p>
      </dgm:t>
    </dgm:pt>
    <dgm:pt modelId="{A7BBD55D-58A3-4880-BAE9-3A63B7E809A0}" type="sibTrans" cxnId="{69C7A025-A35D-48E0-BE73-8C3DB4E9E9D0}">
      <dgm:prSet/>
      <dgm:spPr/>
      <dgm:t>
        <a:bodyPr/>
        <a:lstStyle/>
        <a:p>
          <a:endParaRPr lang="en-US"/>
        </a:p>
      </dgm:t>
    </dgm:pt>
    <dgm:pt modelId="{BD3C90D5-734C-44C2-A77D-5D5376FB1095}">
      <dgm:prSet phldrT="[Text]" custT="1"/>
      <dgm:spPr/>
      <dgm:t>
        <a:bodyPr/>
        <a:lstStyle/>
        <a:p>
          <a:pPr marL="0" lvl="0" indent="0" algn="ctr"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Final Reflection &amp; Presentation</a:t>
          </a:r>
        </a:p>
      </dgm:t>
    </dgm:pt>
    <dgm:pt modelId="{C552EC48-A477-4F13-A031-4C391BB94632}" type="parTrans" cxnId="{95D72282-3CC9-466E-98D2-837005EBA3BF}">
      <dgm:prSet/>
      <dgm:spPr/>
      <dgm:t>
        <a:bodyPr/>
        <a:lstStyle/>
        <a:p>
          <a:endParaRPr lang="en-US"/>
        </a:p>
      </dgm:t>
    </dgm:pt>
    <dgm:pt modelId="{F7B43DA8-22E8-44AE-B671-4B8DA842FCEF}" type="sibTrans" cxnId="{95D72282-3CC9-466E-98D2-837005EBA3BF}">
      <dgm:prSet/>
      <dgm:spPr/>
      <dgm:t>
        <a:bodyPr/>
        <a:lstStyle/>
        <a:p>
          <a:endParaRPr lang="en-US"/>
        </a:p>
      </dgm:t>
    </dgm:pt>
    <dgm:pt modelId="{591F743C-78BD-491D-A81E-317662BBBD0A}" type="pres">
      <dgm:prSet presAssocID="{95B295BC-47AB-4F32-B364-F6C482E0FA6C}" presName="CompostProcess" presStyleCnt="0">
        <dgm:presLayoutVars>
          <dgm:dir/>
          <dgm:resizeHandles val="exact"/>
        </dgm:presLayoutVars>
      </dgm:prSet>
      <dgm:spPr/>
    </dgm:pt>
    <dgm:pt modelId="{3D5BDBDE-827D-4EE5-A3E0-01867CD783B8}" type="pres">
      <dgm:prSet presAssocID="{95B295BC-47AB-4F32-B364-F6C482E0FA6C}" presName="arrow" presStyleLbl="bgShp" presStyleIdx="0" presStyleCnt="1"/>
      <dgm:spPr/>
    </dgm:pt>
    <dgm:pt modelId="{A1560C31-EE2E-4A72-B60F-F73C3313772F}" type="pres">
      <dgm:prSet presAssocID="{95B295BC-47AB-4F32-B364-F6C482E0FA6C}" presName="linearProcess" presStyleCnt="0"/>
      <dgm:spPr/>
    </dgm:pt>
    <dgm:pt modelId="{A1DE4E63-47A8-444E-A385-068112ED27F3}" type="pres">
      <dgm:prSet presAssocID="{C741E816-404D-4AAE-9105-C94BC011C830}" presName="textNode" presStyleLbl="node1" presStyleIdx="0" presStyleCnt="8">
        <dgm:presLayoutVars>
          <dgm:bulletEnabled val="1"/>
        </dgm:presLayoutVars>
      </dgm:prSet>
      <dgm:spPr/>
    </dgm:pt>
    <dgm:pt modelId="{190BDCDC-0E66-4EE9-8C3E-68F618738226}" type="pres">
      <dgm:prSet presAssocID="{866A7925-F1AE-4DEA-B861-1BED1470EDDD}" presName="sibTrans" presStyleCnt="0"/>
      <dgm:spPr/>
    </dgm:pt>
    <dgm:pt modelId="{C406D4FA-99D2-400E-99E4-F09BD2F2DCED}" type="pres">
      <dgm:prSet presAssocID="{129571FC-B5A0-44D0-A8E1-1C67ED93889B}" presName="textNode" presStyleLbl="node1" presStyleIdx="1" presStyleCnt="8">
        <dgm:presLayoutVars>
          <dgm:bulletEnabled val="1"/>
        </dgm:presLayoutVars>
      </dgm:prSet>
      <dgm:spPr/>
    </dgm:pt>
    <dgm:pt modelId="{7D5ECD51-D20F-41D2-A729-9284BA7619E9}" type="pres">
      <dgm:prSet presAssocID="{7DCB1150-B8BC-4D5B-88FA-47E2D7C0CE18}" presName="sibTrans" presStyleCnt="0"/>
      <dgm:spPr/>
    </dgm:pt>
    <dgm:pt modelId="{A3321D6B-2670-44E4-9AEB-EACE773EDE36}" type="pres">
      <dgm:prSet presAssocID="{AB70A358-D03A-499E-97B1-7EB9C6AD420A}" presName="textNode" presStyleLbl="node1" presStyleIdx="2" presStyleCnt="8">
        <dgm:presLayoutVars>
          <dgm:bulletEnabled val="1"/>
        </dgm:presLayoutVars>
      </dgm:prSet>
      <dgm:spPr/>
    </dgm:pt>
    <dgm:pt modelId="{920F5D31-3ADA-457A-8635-611F0958A83C}" type="pres">
      <dgm:prSet presAssocID="{D4679440-9DF8-430D-8A5F-832D70FB4349}" presName="sibTrans" presStyleCnt="0"/>
      <dgm:spPr/>
    </dgm:pt>
    <dgm:pt modelId="{A34D87EF-056D-4728-A576-5B4CD8E67981}" type="pres">
      <dgm:prSet presAssocID="{2FE3C597-5410-4042-85E9-728D3FC19CD6}" presName="textNode" presStyleLbl="node1" presStyleIdx="3" presStyleCnt="8" custScaleX="108048">
        <dgm:presLayoutVars>
          <dgm:bulletEnabled val="1"/>
        </dgm:presLayoutVars>
      </dgm:prSet>
      <dgm:spPr/>
    </dgm:pt>
    <dgm:pt modelId="{68E70E3E-39FA-49B3-A490-084EBF6CCBFD}" type="pres">
      <dgm:prSet presAssocID="{30125ADC-4A37-4FC4-8220-2441D4903748}" presName="sibTrans" presStyleCnt="0"/>
      <dgm:spPr/>
    </dgm:pt>
    <dgm:pt modelId="{9787E209-F07A-4126-802D-E3B4A1C27A28}" type="pres">
      <dgm:prSet presAssocID="{E8451047-B7D5-4423-9098-1599C2F67121}" presName="textNode" presStyleLbl="node1" presStyleIdx="4" presStyleCnt="8">
        <dgm:presLayoutVars>
          <dgm:bulletEnabled val="1"/>
        </dgm:presLayoutVars>
      </dgm:prSet>
      <dgm:spPr/>
    </dgm:pt>
    <dgm:pt modelId="{FBFA7CC5-50B6-4BA5-A8B9-5CD963EABA18}" type="pres">
      <dgm:prSet presAssocID="{2DAD1D72-2305-4E9D-AA86-8F1F2A924AC5}" presName="sibTrans" presStyleCnt="0"/>
      <dgm:spPr/>
    </dgm:pt>
    <dgm:pt modelId="{48B7A2E9-7FC1-44FC-B53F-88602A3DB6F3}" type="pres">
      <dgm:prSet presAssocID="{403DCAA0-C8D0-490C-B006-79E31C4AC761}" presName="textNode" presStyleLbl="node1" presStyleIdx="5" presStyleCnt="8">
        <dgm:presLayoutVars>
          <dgm:bulletEnabled val="1"/>
        </dgm:presLayoutVars>
      </dgm:prSet>
      <dgm:spPr/>
    </dgm:pt>
    <dgm:pt modelId="{E04DD0E8-FA96-4732-BFB1-18EC157199F9}" type="pres">
      <dgm:prSet presAssocID="{9EC2EC38-24B5-4662-BA04-C4DFA659FE3F}" presName="sibTrans" presStyleCnt="0"/>
      <dgm:spPr/>
    </dgm:pt>
    <dgm:pt modelId="{15887DE4-7CB8-4862-9958-AEE5E5A8F2DC}" type="pres">
      <dgm:prSet presAssocID="{54CECB57-F46D-4BB0-94B5-F972AA721764}" presName="textNode" presStyleLbl="node1" presStyleIdx="6" presStyleCnt="8">
        <dgm:presLayoutVars>
          <dgm:bulletEnabled val="1"/>
        </dgm:presLayoutVars>
      </dgm:prSet>
      <dgm:spPr/>
    </dgm:pt>
    <dgm:pt modelId="{92C567E7-B959-4E22-9628-BE622511C428}" type="pres">
      <dgm:prSet presAssocID="{E8C8A477-E91F-4C68-A501-0738AAA14634}" presName="sibTrans" presStyleCnt="0"/>
      <dgm:spPr/>
    </dgm:pt>
    <dgm:pt modelId="{E0D87E8B-DD16-4258-BBCA-9760287EA9FE}" type="pres">
      <dgm:prSet presAssocID="{BD3C90D5-734C-44C2-A77D-5D5376FB1095}" presName="textNode" presStyleLbl="node1" presStyleIdx="7" presStyleCnt="8">
        <dgm:presLayoutVars>
          <dgm:bulletEnabled val="1"/>
        </dgm:presLayoutVars>
      </dgm:prSet>
      <dgm:spPr/>
    </dgm:pt>
  </dgm:ptLst>
  <dgm:cxnLst>
    <dgm:cxn modelId="{8A6A0A04-CADF-430A-A47C-52D66846DD8C}" type="presOf" srcId="{F33A9FF4-3401-44A9-A9B8-F66CBDB1745A}" destId="{A34D87EF-056D-4728-A576-5B4CD8E67981}" srcOrd="0" destOrd="1" presId="urn:microsoft.com/office/officeart/2005/8/layout/hProcess9"/>
    <dgm:cxn modelId="{7C78E808-080A-4135-9BF7-C82049E79C0E}" type="presOf" srcId="{C741E816-404D-4AAE-9105-C94BC011C830}" destId="{A1DE4E63-47A8-444E-A385-068112ED27F3}" srcOrd="0" destOrd="0" presId="urn:microsoft.com/office/officeart/2005/8/layout/hProcess9"/>
    <dgm:cxn modelId="{B43CBE09-0232-46AB-A483-782F2835ACE0}" type="presOf" srcId="{AB70A358-D03A-499E-97B1-7EB9C6AD420A}" destId="{A3321D6B-2670-44E4-9AEB-EACE773EDE36}" srcOrd="0" destOrd="0" presId="urn:microsoft.com/office/officeart/2005/8/layout/hProcess9"/>
    <dgm:cxn modelId="{0C5A2816-4B73-438A-9D44-B20DF5D9BA76}" srcId="{C741E816-404D-4AAE-9105-C94BC011C830}" destId="{81E15A58-D839-49B1-9469-6BE34A0457B4}" srcOrd="0" destOrd="0" parTransId="{FC8BF8D5-0752-421A-8B61-DF2ADF50C859}" sibTransId="{31E25750-0AD5-4880-9581-93E7F2C9CFDA}"/>
    <dgm:cxn modelId="{60B58619-2628-4D1E-85A0-D68113CDBC9E}" srcId="{E8451047-B7D5-4423-9098-1599C2F67121}" destId="{E2AAA96A-D2BD-4AF2-ADD2-7CEB765FC6BC}" srcOrd="0" destOrd="0" parTransId="{E319571B-6F84-4E21-AC8C-1622385E924A}" sibTransId="{03437E8B-43C9-4D4B-B1A1-6FA6BB876892}"/>
    <dgm:cxn modelId="{8346621E-44B9-4DF0-922F-FE506510DDB1}" type="presOf" srcId="{403DCAA0-C8D0-490C-B006-79E31C4AC761}" destId="{48B7A2E9-7FC1-44FC-B53F-88602A3DB6F3}" srcOrd="0" destOrd="0" presId="urn:microsoft.com/office/officeart/2005/8/layout/hProcess9"/>
    <dgm:cxn modelId="{69C7A025-A35D-48E0-BE73-8C3DB4E9E9D0}" srcId="{54CECB57-F46D-4BB0-94B5-F972AA721764}" destId="{B1AC0010-DE1F-4CD0-82FD-6CA27F545E75}" srcOrd="2" destOrd="0" parTransId="{47D9A2E8-56F8-4ED6-8D8C-EB0068B9EB4A}" sibTransId="{A7BBD55D-58A3-4880-BAE9-3A63B7E809A0}"/>
    <dgm:cxn modelId="{31CD7437-7E83-4799-B7E5-E77767D3D248}" type="presOf" srcId="{B16B8DB3-A122-45B2-9759-C8410FDBCE3B}" destId="{C406D4FA-99D2-400E-99E4-F09BD2F2DCED}" srcOrd="0" destOrd="1" presId="urn:microsoft.com/office/officeart/2005/8/layout/hProcess9"/>
    <dgm:cxn modelId="{675BE95D-E097-48BF-9F6C-F585EBD83BBF}" type="presOf" srcId="{2FE3C597-5410-4042-85E9-728D3FC19CD6}" destId="{A34D87EF-056D-4728-A576-5B4CD8E67981}" srcOrd="0" destOrd="0" presId="urn:microsoft.com/office/officeart/2005/8/layout/hProcess9"/>
    <dgm:cxn modelId="{A2770345-5832-4F01-9B2D-2DC8B0BEE489}" type="presOf" srcId="{72AAF24F-EEFB-4AAE-A17D-7449C8973DA1}" destId="{A3321D6B-2670-44E4-9AEB-EACE773EDE36}" srcOrd="0" destOrd="1" presId="urn:microsoft.com/office/officeart/2005/8/layout/hProcess9"/>
    <dgm:cxn modelId="{B4A7BA45-8D88-4208-8B76-4A5BD5BB74FD}" srcId="{95B295BC-47AB-4F32-B364-F6C482E0FA6C}" destId="{C741E816-404D-4AAE-9105-C94BC011C830}" srcOrd="0" destOrd="0" parTransId="{26E23580-1B30-45D4-A3DB-78E6544F71F0}" sibTransId="{866A7925-F1AE-4DEA-B861-1BED1470EDDD}"/>
    <dgm:cxn modelId="{8D2FF046-52A6-476E-936B-906ABFA3B97C}" type="presOf" srcId="{7BCD4388-18CD-4D0C-A99E-3EF9302EC776}" destId="{15887DE4-7CB8-4862-9958-AEE5E5A8F2DC}" srcOrd="0" destOrd="1" presId="urn:microsoft.com/office/officeart/2005/8/layout/hProcess9"/>
    <dgm:cxn modelId="{58026D69-FF66-43EA-8638-DA2F59F6F3EC}" type="presOf" srcId="{E2AAA96A-D2BD-4AF2-ADD2-7CEB765FC6BC}" destId="{9787E209-F07A-4126-802D-E3B4A1C27A28}" srcOrd="0" destOrd="1" presId="urn:microsoft.com/office/officeart/2005/8/layout/hProcess9"/>
    <dgm:cxn modelId="{A5389A6D-434C-4FA8-B733-AAD782905D24}" srcId="{95B295BC-47AB-4F32-B364-F6C482E0FA6C}" destId="{54CECB57-F46D-4BB0-94B5-F972AA721764}" srcOrd="6" destOrd="0" parTransId="{FFAF7AA7-3722-45ED-ADAD-EAD7699026D1}" sibTransId="{E8C8A477-E91F-4C68-A501-0738AAA14634}"/>
    <dgm:cxn modelId="{554ABC72-5931-46CA-ADC4-778F973011EB}" type="presOf" srcId="{FCC19C32-258B-4BF2-BBDE-131E3AFA7524}" destId="{48B7A2E9-7FC1-44FC-B53F-88602A3DB6F3}" srcOrd="0" destOrd="1" presId="urn:microsoft.com/office/officeart/2005/8/layout/hProcess9"/>
    <dgm:cxn modelId="{DF46A573-F4F6-4D32-A4D2-57ABF01E2EA6}" type="presOf" srcId="{95B295BC-47AB-4F32-B364-F6C482E0FA6C}" destId="{591F743C-78BD-491D-A81E-317662BBBD0A}" srcOrd="0" destOrd="0" presId="urn:microsoft.com/office/officeart/2005/8/layout/hProcess9"/>
    <dgm:cxn modelId="{2534CF57-C1EC-44EF-BE9A-A75B03303A3C}" srcId="{95B295BC-47AB-4F32-B364-F6C482E0FA6C}" destId="{403DCAA0-C8D0-490C-B006-79E31C4AC761}" srcOrd="5" destOrd="0" parTransId="{139946A7-12AE-4169-803E-806583132F04}" sibTransId="{9EC2EC38-24B5-4662-BA04-C4DFA659FE3F}"/>
    <dgm:cxn modelId="{5A7EA378-F32A-4EDE-9D5D-F55157C85279}" type="presOf" srcId="{B1AC0010-DE1F-4CD0-82FD-6CA27F545E75}" destId="{15887DE4-7CB8-4862-9958-AEE5E5A8F2DC}" srcOrd="0" destOrd="3" presId="urn:microsoft.com/office/officeart/2005/8/layout/hProcess9"/>
    <dgm:cxn modelId="{95D72282-3CC9-466E-98D2-837005EBA3BF}" srcId="{95B295BC-47AB-4F32-B364-F6C482E0FA6C}" destId="{BD3C90D5-734C-44C2-A77D-5D5376FB1095}" srcOrd="7" destOrd="0" parTransId="{C552EC48-A477-4F13-A031-4C391BB94632}" sibTransId="{F7B43DA8-22E8-44AE-B671-4B8DA842FCEF}"/>
    <dgm:cxn modelId="{1A5ADC8C-815D-45D6-86EB-1E0E73B804F3}" type="presOf" srcId="{129571FC-B5A0-44D0-A8E1-1C67ED93889B}" destId="{C406D4FA-99D2-400E-99E4-F09BD2F2DCED}" srcOrd="0" destOrd="0" presId="urn:microsoft.com/office/officeart/2005/8/layout/hProcess9"/>
    <dgm:cxn modelId="{5F06C891-F26E-4C21-9AEC-B31C1D8D177A}" srcId="{2FE3C597-5410-4042-85E9-728D3FC19CD6}" destId="{F33A9FF4-3401-44A9-A9B8-F66CBDB1745A}" srcOrd="0" destOrd="0" parTransId="{DB78D5CF-3291-44FA-9FB0-0FABEC9B20F8}" sibTransId="{24DFE1BD-AC31-46DE-B856-1531CED96AC5}"/>
    <dgm:cxn modelId="{FDF5C891-DEE9-4F27-BAF0-15645ACAD9D5}" srcId="{95B295BC-47AB-4F32-B364-F6C482E0FA6C}" destId="{2FE3C597-5410-4042-85E9-728D3FC19CD6}" srcOrd="3" destOrd="0" parTransId="{4A83CBCA-DE40-4D31-BA84-8B39A4A5E165}" sibTransId="{30125ADC-4A37-4FC4-8220-2441D4903748}"/>
    <dgm:cxn modelId="{6149C396-0216-43D8-8703-485A1A86B8DB}" srcId="{403DCAA0-C8D0-490C-B006-79E31C4AC761}" destId="{FCC19C32-258B-4BF2-BBDE-131E3AFA7524}" srcOrd="0" destOrd="0" parTransId="{6323EA87-9D51-47B0-A27E-1F017EACC7A1}" sibTransId="{1C1A5925-6865-4F69-A4B5-1DE2F4D9E163}"/>
    <dgm:cxn modelId="{3B3CD498-1BCE-4CAA-A451-A63B98D54D45}" type="presOf" srcId="{BD3C90D5-734C-44C2-A77D-5D5376FB1095}" destId="{E0D87E8B-DD16-4258-BBCA-9760287EA9FE}" srcOrd="0" destOrd="0" presId="urn:microsoft.com/office/officeart/2005/8/layout/hProcess9"/>
    <dgm:cxn modelId="{BEAC739B-E350-4123-94E5-78A1EB6C921C}" srcId="{95B295BC-47AB-4F32-B364-F6C482E0FA6C}" destId="{AB70A358-D03A-499E-97B1-7EB9C6AD420A}" srcOrd="2" destOrd="0" parTransId="{13244051-1F34-421B-8C32-94F35906F9F0}" sibTransId="{D4679440-9DF8-430D-8A5F-832D70FB4349}"/>
    <dgm:cxn modelId="{EED9C4AF-9C32-443F-96C1-EFA3DBCF701A}" srcId="{54CECB57-F46D-4BB0-94B5-F972AA721764}" destId="{20CFFB17-8A3D-43CC-AED6-A18040772627}" srcOrd="1" destOrd="0" parTransId="{D197A1ED-6671-4CBF-A286-83976A454EA1}" sibTransId="{1D8A9D27-CA9D-4E9D-B12A-E07C5ECF91E8}"/>
    <dgm:cxn modelId="{E698B1B0-E216-4885-AD58-91B14427BABC}" type="presOf" srcId="{20CFFB17-8A3D-43CC-AED6-A18040772627}" destId="{15887DE4-7CB8-4862-9958-AEE5E5A8F2DC}" srcOrd="0" destOrd="2" presId="urn:microsoft.com/office/officeart/2005/8/layout/hProcess9"/>
    <dgm:cxn modelId="{E865FBB6-CC71-4388-B500-58CC41DE57C0}" srcId="{54CECB57-F46D-4BB0-94B5-F972AA721764}" destId="{7BCD4388-18CD-4D0C-A99E-3EF9302EC776}" srcOrd="0" destOrd="0" parTransId="{DAE34F8C-A8F5-420E-9281-DB8F481F1C9D}" sibTransId="{360C56E6-4475-4705-9F1D-00443844FA81}"/>
    <dgm:cxn modelId="{58DD99C0-51AF-401D-9EBC-8F2C689CD083}" srcId="{95B295BC-47AB-4F32-B364-F6C482E0FA6C}" destId="{E8451047-B7D5-4423-9098-1599C2F67121}" srcOrd="4" destOrd="0" parTransId="{8646854E-3EEA-496F-9C6C-065F0A7D918A}" sibTransId="{2DAD1D72-2305-4E9D-AA86-8F1F2A924AC5}"/>
    <dgm:cxn modelId="{EDAC47C2-5D1A-4DD8-9BBC-296DCB098A2F}" type="presOf" srcId="{54CECB57-F46D-4BB0-94B5-F972AA721764}" destId="{15887DE4-7CB8-4862-9958-AEE5E5A8F2DC}" srcOrd="0" destOrd="0" presId="urn:microsoft.com/office/officeart/2005/8/layout/hProcess9"/>
    <dgm:cxn modelId="{F75638C5-DB84-4B4D-8479-176AFE935E1A}" type="presOf" srcId="{DB64E067-CB87-4B50-A03D-421AB5993186}" destId="{9787E209-F07A-4126-802D-E3B4A1C27A28}" srcOrd="0" destOrd="2" presId="urn:microsoft.com/office/officeart/2005/8/layout/hProcess9"/>
    <dgm:cxn modelId="{E6DA99CC-9AD0-4BCD-AC2C-5C2F46DDFA29}" srcId="{129571FC-B5A0-44D0-A8E1-1C67ED93889B}" destId="{B16B8DB3-A122-45B2-9759-C8410FDBCE3B}" srcOrd="0" destOrd="0" parTransId="{12322AE8-67C6-42A7-9D6C-83ED162628E4}" sibTransId="{1E94E639-322D-4AE7-9082-DA6EBEDEF323}"/>
    <dgm:cxn modelId="{16D244D4-9710-49E2-9615-CA042E660E26}" srcId="{AB70A358-D03A-499E-97B1-7EB9C6AD420A}" destId="{72AAF24F-EEFB-4AAE-A17D-7449C8973DA1}" srcOrd="0" destOrd="0" parTransId="{225A4DA1-18E0-4B87-A8EF-80311881657E}" sibTransId="{EE233012-4E7D-4EC7-875D-BB2F08BB94CB}"/>
    <dgm:cxn modelId="{2A47EEE2-40DB-4454-AD2C-60E72931E71F}" srcId="{E8451047-B7D5-4423-9098-1599C2F67121}" destId="{DB64E067-CB87-4B50-A03D-421AB5993186}" srcOrd="1" destOrd="0" parTransId="{474BBC32-5EE4-47EF-9136-F833C470FCA1}" sibTransId="{4D6F4B33-18CE-475C-81CB-CD987010A1E8}"/>
    <dgm:cxn modelId="{00DCA5F0-BFB5-4176-959F-E0EBE9A055E6}" type="presOf" srcId="{E8451047-B7D5-4423-9098-1599C2F67121}" destId="{9787E209-F07A-4126-802D-E3B4A1C27A28}" srcOrd="0" destOrd="0" presId="urn:microsoft.com/office/officeart/2005/8/layout/hProcess9"/>
    <dgm:cxn modelId="{A138EEFC-A95A-4FFD-9EAA-C128352EBF1C}" srcId="{95B295BC-47AB-4F32-B364-F6C482E0FA6C}" destId="{129571FC-B5A0-44D0-A8E1-1C67ED93889B}" srcOrd="1" destOrd="0" parTransId="{9663A045-091B-4A85-8832-32E4B845A8DC}" sibTransId="{7DCB1150-B8BC-4D5B-88FA-47E2D7C0CE18}"/>
    <dgm:cxn modelId="{DCF15CFE-3775-4249-B752-D8D555B27012}" type="presOf" srcId="{81E15A58-D839-49B1-9469-6BE34A0457B4}" destId="{A1DE4E63-47A8-444E-A385-068112ED27F3}" srcOrd="0" destOrd="1" presId="urn:microsoft.com/office/officeart/2005/8/layout/hProcess9"/>
    <dgm:cxn modelId="{5B5A600F-3D4B-41F4-97AE-306E3F668F21}" type="presParOf" srcId="{591F743C-78BD-491D-A81E-317662BBBD0A}" destId="{3D5BDBDE-827D-4EE5-A3E0-01867CD783B8}" srcOrd="0" destOrd="0" presId="urn:microsoft.com/office/officeart/2005/8/layout/hProcess9"/>
    <dgm:cxn modelId="{00F5BCC9-4F2C-4268-8124-DB0B116CF427}" type="presParOf" srcId="{591F743C-78BD-491D-A81E-317662BBBD0A}" destId="{A1560C31-EE2E-4A72-B60F-F73C3313772F}" srcOrd="1" destOrd="0" presId="urn:microsoft.com/office/officeart/2005/8/layout/hProcess9"/>
    <dgm:cxn modelId="{4A13FF8D-06EC-4DFF-B48D-8D1D72333503}" type="presParOf" srcId="{A1560C31-EE2E-4A72-B60F-F73C3313772F}" destId="{A1DE4E63-47A8-444E-A385-068112ED27F3}" srcOrd="0" destOrd="0" presId="urn:microsoft.com/office/officeart/2005/8/layout/hProcess9"/>
    <dgm:cxn modelId="{A03CF944-A3BB-468A-A160-F19E6E29A37B}" type="presParOf" srcId="{A1560C31-EE2E-4A72-B60F-F73C3313772F}" destId="{190BDCDC-0E66-4EE9-8C3E-68F618738226}" srcOrd="1" destOrd="0" presId="urn:microsoft.com/office/officeart/2005/8/layout/hProcess9"/>
    <dgm:cxn modelId="{89638D8F-3EC2-4B5E-87F9-7B3AE529D6AE}" type="presParOf" srcId="{A1560C31-EE2E-4A72-B60F-F73C3313772F}" destId="{C406D4FA-99D2-400E-99E4-F09BD2F2DCED}" srcOrd="2" destOrd="0" presId="urn:microsoft.com/office/officeart/2005/8/layout/hProcess9"/>
    <dgm:cxn modelId="{B64BB6F9-E62F-48B4-89A0-7E4134988744}" type="presParOf" srcId="{A1560C31-EE2E-4A72-B60F-F73C3313772F}" destId="{7D5ECD51-D20F-41D2-A729-9284BA7619E9}" srcOrd="3" destOrd="0" presId="urn:microsoft.com/office/officeart/2005/8/layout/hProcess9"/>
    <dgm:cxn modelId="{C8199A7C-7661-4062-8AA0-DBAED5AA30C5}" type="presParOf" srcId="{A1560C31-EE2E-4A72-B60F-F73C3313772F}" destId="{A3321D6B-2670-44E4-9AEB-EACE773EDE36}" srcOrd="4" destOrd="0" presId="urn:microsoft.com/office/officeart/2005/8/layout/hProcess9"/>
    <dgm:cxn modelId="{B45915EA-A463-41D4-B7BE-E5304F4FD87A}" type="presParOf" srcId="{A1560C31-EE2E-4A72-B60F-F73C3313772F}" destId="{920F5D31-3ADA-457A-8635-611F0958A83C}" srcOrd="5" destOrd="0" presId="urn:microsoft.com/office/officeart/2005/8/layout/hProcess9"/>
    <dgm:cxn modelId="{376A4DC6-4D98-4A63-81A3-B7958C7A4485}" type="presParOf" srcId="{A1560C31-EE2E-4A72-B60F-F73C3313772F}" destId="{A34D87EF-056D-4728-A576-5B4CD8E67981}" srcOrd="6" destOrd="0" presId="urn:microsoft.com/office/officeart/2005/8/layout/hProcess9"/>
    <dgm:cxn modelId="{E8D9EF41-0A29-482A-BDB3-C82B6332AA6F}" type="presParOf" srcId="{A1560C31-EE2E-4A72-B60F-F73C3313772F}" destId="{68E70E3E-39FA-49B3-A490-084EBF6CCBFD}" srcOrd="7" destOrd="0" presId="urn:microsoft.com/office/officeart/2005/8/layout/hProcess9"/>
    <dgm:cxn modelId="{44F4A9F6-1814-460B-A258-C2586957192F}" type="presParOf" srcId="{A1560C31-EE2E-4A72-B60F-F73C3313772F}" destId="{9787E209-F07A-4126-802D-E3B4A1C27A28}" srcOrd="8" destOrd="0" presId="urn:microsoft.com/office/officeart/2005/8/layout/hProcess9"/>
    <dgm:cxn modelId="{C51022B0-C879-464F-9412-EA4E64F398C8}" type="presParOf" srcId="{A1560C31-EE2E-4A72-B60F-F73C3313772F}" destId="{FBFA7CC5-50B6-4BA5-A8B9-5CD963EABA18}" srcOrd="9" destOrd="0" presId="urn:microsoft.com/office/officeart/2005/8/layout/hProcess9"/>
    <dgm:cxn modelId="{3011B0D0-4FB8-4189-BDF7-6A5EBDD32F9A}" type="presParOf" srcId="{A1560C31-EE2E-4A72-B60F-F73C3313772F}" destId="{48B7A2E9-7FC1-44FC-B53F-88602A3DB6F3}" srcOrd="10" destOrd="0" presId="urn:microsoft.com/office/officeart/2005/8/layout/hProcess9"/>
    <dgm:cxn modelId="{06EB7426-8E8B-497F-85A9-FAA69FEC9580}" type="presParOf" srcId="{A1560C31-EE2E-4A72-B60F-F73C3313772F}" destId="{E04DD0E8-FA96-4732-BFB1-18EC157199F9}" srcOrd="11" destOrd="0" presId="urn:microsoft.com/office/officeart/2005/8/layout/hProcess9"/>
    <dgm:cxn modelId="{19F0F5BB-F230-4D57-8A50-1085578BF13E}" type="presParOf" srcId="{A1560C31-EE2E-4A72-B60F-F73C3313772F}" destId="{15887DE4-7CB8-4862-9958-AEE5E5A8F2DC}" srcOrd="12" destOrd="0" presId="urn:microsoft.com/office/officeart/2005/8/layout/hProcess9"/>
    <dgm:cxn modelId="{B83F715D-D69B-441D-81A8-BE892F0A13ED}" type="presParOf" srcId="{A1560C31-EE2E-4A72-B60F-F73C3313772F}" destId="{92C567E7-B959-4E22-9628-BE622511C428}" srcOrd="13" destOrd="0" presId="urn:microsoft.com/office/officeart/2005/8/layout/hProcess9"/>
    <dgm:cxn modelId="{9D86AF17-B54D-401F-8C32-C52F5C8E78B8}" type="presParOf" srcId="{A1560C31-EE2E-4A72-B60F-F73C3313772F}" destId="{E0D87E8B-DD16-4258-BBCA-9760287EA9FE}"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295BC-47AB-4F32-B364-F6C482E0FA6C}" type="doc">
      <dgm:prSet loTypeId="urn:microsoft.com/office/officeart/2005/8/layout/hProcess9" loCatId="process" qsTypeId="urn:microsoft.com/office/officeart/2005/8/quickstyle/simple1" qsCatId="simple" csTypeId="urn:microsoft.com/office/officeart/2005/8/colors/accent2_2" csCatId="accent2" phldr="1"/>
      <dgm:spPr/>
    </dgm:pt>
    <dgm:pt modelId="{C741E816-404D-4AAE-9105-C94BC011C830}">
      <dgm:prSet phldrT="[Text]"/>
      <dgm:spPr/>
      <dgm:t>
        <a:bodyPr/>
        <a:lstStyle/>
        <a:p>
          <a:pPr>
            <a:buNone/>
          </a:pPr>
          <a:r>
            <a:rPr lang="en-US" dirty="0">
              <a:latin typeface="Myriad Pro" panose="020B0503030403020204" pitchFamily="34" charset="0"/>
            </a:rPr>
            <a:t>February Course Registration</a:t>
          </a:r>
        </a:p>
      </dgm:t>
    </dgm:pt>
    <dgm:pt modelId="{26E23580-1B30-45D4-A3DB-78E6544F71F0}" type="parTrans" cxnId="{B4A7BA45-8D88-4208-8B76-4A5BD5BB74FD}">
      <dgm:prSet/>
      <dgm:spPr/>
      <dgm:t>
        <a:bodyPr/>
        <a:lstStyle/>
        <a:p>
          <a:endParaRPr lang="en-US"/>
        </a:p>
      </dgm:t>
    </dgm:pt>
    <dgm:pt modelId="{866A7925-F1AE-4DEA-B861-1BED1470EDDD}" type="sibTrans" cxnId="{B4A7BA45-8D88-4208-8B76-4A5BD5BB74FD}">
      <dgm:prSet/>
      <dgm:spPr/>
      <dgm:t>
        <a:bodyPr/>
        <a:lstStyle/>
        <a:p>
          <a:endParaRPr lang="en-US"/>
        </a:p>
      </dgm:t>
    </dgm:pt>
    <dgm:pt modelId="{129571FC-B5A0-44D0-A8E1-1C67ED93889B}">
      <dgm:prSet phldrT="[Text]" custT="1"/>
      <dgm:spPr/>
      <dgm:t>
        <a:bodyPr/>
        <a:lstStyle/>
        <a:p>
          <a:pPr marL="0" lvl="0" indent="0" algn="l" defTabSz="533400">
            <a:lnSpc>
              <a:spcPct val="90000"/>
            </a:lnSpc>
            <a:spcBef>
              <a:spcPct val="0"/>
            </a:spcBef>
            <a:spcAft>
              <a:spcPct val="35000"/>
            </a:spcAft>
            <a:buNone/>
          </a:pPr>
          <a:r>
            <a:rPr lang="en-US" sz="1200" kern="1200" dirty="0">
              <a:latin typeface="Myriad Pro" panose="020B0503030403020204" pitchFamily="34" charset="0"/>
              <a:ea typeface="+mn-ea"/>
              <a:cs typeface="+mn-cs"/>
            </a:rPr>
            <a:t>End of April</a:t>
          </a:r>
        </a:p>
      </dgm:t>
    </dgm:pt>
    <dgm:pt modelId="{9663A045-091B-4A85-8832-32E4B845A8DC}" type="parTrans" cxnId="{A138EEFC-A95A-4FFD-9EAA-C128352EBF1C}">
      <dgm:prSet/>
      <dgm:spPr/>
      <dgm:t>
        <a:bodyPr/>
        <a:lstStyle/>
        <a:p>
          <a:endParaRPr lang="en-US"/>
        </a:p>
      </dgm:t>
    </dgm:pt>
    <dgm:pt modelId="{7DCB1150-B8BC-4D5B-88FA-47E2D7C0CE18}" type="sibTrans" cxnId="{A138EEFC-A95A-4FFD-9EAA-C128352EBF1C}">
      <dgm:prSet/>
      <dgm:spPr/>
      <dgm:t>
        <a:bodyPr/>
        <a:lstStyle/>
        <a:p>
          <a:endParaRPr lang="en-US"/>
        </a:p>
      </dgm:t>
    </dgm:pt>
    <dgm:pt modelId="{54CECB57-F46D-4BB0-94B5-F972AA721764}">
      <dgm:prSet phldrT="[Text]" custT="1"/>
      <dgm:spPr/>
      <dgm:t>
        <a:bodyPr/>
        <a:lstStyle/>
        <a:p>
          <a:r>
            <a:rPr lang="en-US" sz="1200" kern="1200">
              <a:latin typeface="Myriad Pro" panose="020B0503030403020204" pitchFamily="34" charset="0"/>
              <a:ea typeface="+mn-ea"/>
              <a:cs typeface="+mn-cs"/>
            </a:rPr>
            <a:t>Semester Assignments</a:t>
          </a:r>
          <a:endParaRPr lang="en-US" sz="1200" kern="1200" dirty="0">
            <a:latin typeface="Myriad Pro" panose="020B0503030403020204" pitchFamily="34" charset="0"/>
            <a:ea typeface="+mn-ea"/>
            <a:cs typeface="+mn-cs"/>
          </a:endParaRPr>
        </a:p>
      </dgm:t>
    </dgm:pt>
    <dgm:pt modelId="{FFAF7AA7-3722-45ED-ADAD-EAD7699026D1}" type="parTrans" cxnId="{A5389A6D-434C-4FA8-B733-AAD782905D24}">
      <dgm:prSet/>
      <dgm:spPr/>
      <dgm:t>
        <a:bodyPr/>
        <a:lstStyle/>
        <a:p>
          <a:endParaRPr lang="en-US"/>
        </a:p>
      </dgm:t>
    </dgm:pt>
    <dgm:pt modelId="{E8C8A477-E91F-4C68-A501-0738AAA14634}" type="sibTrans" cxnId="{A5389A6D-434C-4FA8-B733-AAD782905D24}">
      <dgm:prSet/>
      <dgm:spPr/>
      <dgm:t>
        <a:bodyPr/>
        <a:lstStyle/>
        <a:p>
          <a:endParaRPr lang="en-US"/>
        </a:p>
      </dgm:t>
    </dgm:pt>
    <dgm:pt modelId="{AB70A358-D03A-499E-97B1-7EB9C6AD420A}">
      <dgm:prSet phldrT="[Text]" custT="1"/>
      <dgm:spPr/>
      <dgm:t>
        <a:bodyPr/>
        <a:lstStyle/>
        <a:p>
          <a:pPr marL="0" lvl="0" indent="0" algn="l" defTabSz="533400">
            <a:lnSpc>
              <a:spcPct val="90000"/>
            </a:lnSpc>
            <a:spcBef>
              <a:spcPct val="0"/>
            </a:spcBef>
            <a:spcAft>
              <a:spcPct val="35000"/>
            </a:spcAft>
            <a:buNone/>
          </a:pPr>
          <a:r>
            <a:rPr lang="en-US" sz="1200" kern="1200" dirty="0">
              <a:latin typeface="Myriad Pro" panose="020B0503030403020204" pitchFamily="34" charset="0"/>
              <a:ea typeface="+mn-ea"/>
              <a:cs typeface="+mn-cs"/>
            </a:rPr>
            <a:t>May</a:t>
          </a:r>
        </a:p>
      </dgm:t>
    </dgm:pt>
    <dgm:pt modelId="{13244051-1F34-421B-8C32-94F35906F9F0}" type="parTrans" cxnId="{BEAC739B-E350-4123-94E5-78A1EB6C921C}">
      <dgm:prSet/>
      <dgm:spPr/>
      <dgm:t>
        <a:bodyPr/>
        <a:lstStyle/>
        <a:p>
          <a:endParaRPr lang="en-US"/>
        </a:p>
      </dgm:t>
    </dgm:pt>
    <dgm:pt modelId="{D4679440-9DF8-430D-8A5F-832D70FB4349}" type="sibTrans" cxnId="{BEAC739B-E350-4123-94E5-78A1EB6C921C}">
      <dgm:prSet/>
      <dgm:spPr/>
      <dgm:t>
        <a:bodyPr/>
        <a:lstStyle/>
        <a:p>
          <a:endParaRPr lang="en-US"/>
        </a:p>
      </dgm:t>
    </dgm:pt>
    <dgm:pt modelId="{E8451047-B7D5-4423-9098-1599C2F67121}">
      <dgm:prSet phldrT="[Text]" custT="1"/>
      <dgm:spPr/>
      <dgm:t>
        <a:bodyPr/>
        <a:lstStyle/>
        <a:p>
          <a:r>
            <a:rPr lang="en-US" sz="1200" kern="1200" dirty="0">
              <a:latin typeface="Myriad Pro" panose="020B0503030403020204" pitchFamily="34" charset="0"/>
              <a:ea typeface="+mn-ea"/>
              <a:cs typeface="+mn-cs"/>
            </a:rPr>
            <a:t>Summer</a:t>
          </a:r>
        </a:p>
      </dgm:t>
    </dgm:pt>
    <dgm:pt modelId="{8646854E-3EEA-496F-9C6C-065F0A7D918A}" type="parTrans" cxnId="{58DD99C0-51AF-401D-9EBC-8F2C689CD083}">
      <dgm:prSet/>
      <dgm:spPr/>
      <dgm:t>
        <a:bodyPr/>
        <a:lstStyle/>
        <a:p>
          <a:endParaRPr lang="en-US"/>
        </a:p>
      </dgm:t>
    </dgm:pt>
    <dgm:pt modelId="{2DAD1D72-2305-4E9D-AA86-8F1F2A924AC5}" type="sibTrans" cxnId="{58DD99C0-51AF-401D-9EBC-8F2C689CD083}">
      <dgm:prSet/>
      <dgm:spPr/>
      <dgm:t>
        <a:bodyPr/>
        <a:lstStyle/>
        <a:p>
          <a:endParaRPr lang="en-US"/>
        </a:p>
      </dgm:t>
    </dgm:pt>
    <dgm:pt modelId="{403DCAA0-C8D0-490C-B006-79E31C4AC761}">
      <dgm:prSet phldrT="[Text]" custT="1"/>
      <dgm:spPr/>
      <dgm:t>
        <a:bodyPr/>
        <a:lstStyle/>
        <a:p>
          <a:r>
            <a:rPr lang="en-US" sz="1200" kern="1200">
              <a:latin typeface="Myriad Pro" panose="020B0503030403020204" pitchFamily="34" charset="0"/>
              <a:ea typeface="+mn-ea"/>
              <a:cs typeface="+mn-cs"/>
            </a:rPr>
            <a:t>August</a:t>
          </a:r>
          <a:endParaRPr lang="en-US" sz="1200" kern="1200" dirty="0">
            <a:latin typeface="Myriad Pro" panose="020B0503030403020204" pitchFamily="34" charset="0"/>
            <a:ea typeface="+mn-ea"/>
            <a:cs typeface="+mn-cs"/>
          </a:endParaRPr>
        </a:p>
      </dgm:t>
    </dgm:pt>
    <dgm:pt modelId="{139946A7-12AE-4169-803E-806583132F04}" type="parTrans" cxnId="{2534CF57-C1EC-44EF-BE9A-A75B03303A3C}">
      <dgm:prSet/>
      <dgm:spPr/>
      <dgm:t>
        <a:bodyPr/>
        <a:lstStyle/>
        <a:p>
          <a:endParaRPr lang="en-US"/>
        </a:p>
      </dgm:t>
    </dgm:pt>
    <dgm:pt modelId="{9EC2EC38-24B5-4662-BA04-C4DFA659FE3F}" type="sibTrans" cxnId="{2534CF57-C1EC-44EF-BE9A-A75B03303A3C}">
      <dgm:prSet/>
      <dgm:spPr/>
      <dgm:t>
        <a:bodyPr/>
        <a:lstStyle/>
        <a:p>
          <a:endParaRPr lang="en-US"/>
        </a:p>
      </dgm:t>
    </dgm:pt>
    <dgm:pt modelId="{FCC19C32-258B-4BF2-BBDE-131E3AFA7524}">
      <dgm:prSet phldrT="[Text]" custT="1"/>
      <dgm:spPr/>
      <dgm:t>
        <a:bodyPr/>
        <a:lstStyle/>
        <a:p>
          <a:r>
            <a:rPr lang="en-US" sz="1200" kern="1200">
              <a:latin typeface="Myriad Pro" panose="020B0503030403020204" pitchFamily="34" charset="0"/>
              <a:ea typeface="+mn-ea"/>
              <a:cs typeface="+mn-cs"/>
            </a:rPr>
            <a:t>students work when school starts</a:t>
          </a:r>
          <a:endParaRPr lang="en-US" sz="1200" kern="1200" dirty="0">
            <a:latin typeface="Myriad Pro" panose="020B0503030403020204" pitchFamily="34" charset="0"/>
            <a:ea typeface="+mn-ea"/>
            <a:cs typeface="+mn-cs"/>
          </a:endParaRPr>
        </a:p>
      </dgm:t>
    </dgm:pt>
    <dgm:pt modelId="{6323EA87-9D51-47B0-A27E-1F017EACC7A1}" type="parTrans" cxnId="{6149C396-0216-43D8-8703-485A1A86B8DB}">
      <dgm:prSet/>
      <dgm:spPr/>
      <dgm:t>
        <a:bodyPr/>
        <a:lstStyle/>
        <a:p>
          <a:endParaRPr lang="en-US"/>
        </a:p>
      </dgm:t>
    </dgm:pt>
    <dgm:pt modelId="{1C1A5925-6865-4F69-A4B5-1DE2F4D9E163}" type="sibTrans" cxnId="{6149C396-0216-43D8-8703-485A1A86B8DB}">
      <dgm:prSet/>
      <dgm:spPr/>
      <dgm:t>
        <a:bodyPr/>
        <a:lstStyle/>
        <a:p>
          <a:endParaRPr lang="en-US"/>
        </a:p>
      </dgm:t>
    </dgm:pt>
    <dgm:pt modelId="{7BCD4388-18CD-4D0C-A99E-3EF9302EC776}">
      <dgm:prSet phldrT="[Text]" custT="1"/>
      <dgm:spPr/>
      <dgm:t>
        <a:bodyPr/>
        <a:lstStyle/>
        <a:p>
          <a:r>
            <a:rPr lang="en-US" sz="1200" kern="1200">
              <a:latin typeface="Myriad Pro" panose="020B0503030403020204" pitchFamily="34" charset="0"/>
              <a:ea typeface="+mn-ea"/>
              <a:cs typeface="+mn-cs"/>
            </a:rPr>
            <a:t>Reflection Questions</a:t>
          </a:r>
          <a:endParaRPr lang="en-US" sz="1200" kern="1200" dirty="0">
            <a:latin typeface="Myriad Pro" panose="020B0503030403020204" pitchFamily="34" charset="0"/>
            <a:ea typeface="+mn-ea"/>
            <a:cs typeface="+mn-cs"/>
          </a:endParaRPr>
        </a:p>
      </dgm:t>
    </dgm:pt>
    <dgm:pt modelId="{DAE34F8C-A8F5-420E-9281-DB8F481F1C9D}" type="parTrans" cxnId="{E865FBB6-CC71-4388-B500-58CC41DE57C0}">
      <dgm:prSet/>
      <dgm:spPr/>
      <dgm:t>
        <a:bodyPr/>
        <a:lstStyle/>
        <a:p>
          <a:endParaRPr lang="en-US"/>
        </a:p>
      </dgm:t>
    </dgm:pt>
    <dgm:pt modelId="{360C56E6-4475-4705-9F1D-00443844FA81}" type="sibTrans" cxnId="{E865FBB6-CC71-4388-B500-58CC41DE57C0}">
      <dgm:prSet/>
      <dgm:spPr/>
      <dgm:t>
        <a:bodyPr/>
        <a:lstStyle/>
        <a:p>
          <a:endParaRPr lang="en-US"/>
        </a:p>
      </dgm:t>
    </dgm:pt>
    <dgm:pt modelId="{20CFFB17-8A3D-43CC-AED6-A18040772627}">
      <dgm:prSet phldrT="[Text]" custT="1"/>
      <dgm:spPr/>
      <dgm:t>
        <a:bodyPr/>
        <a:lstStyle/>
        <a:p>
          <a:r>
            <a:rPr lang="en-US" sz="1200" kern="1200">
              <a:latin typeface="Myriad Pro" panose="020B0503030403020204" pitchFamily="34" charset="0"/>
              <a:ea typeface="+mn-ea"/>
              <a:cs typeface="+mn-cs"/>
            </a:rPr>
            <a:t>Attendance Journal</a:t>
          </a:r>
          <a:endParaRPr lang="en-US" sz="1200" kern="1200" dirty="0">
            <a:latin typeface="Myriad Pro" panose="020B0503030403020204" pitchFamily="34" charset="0"/>
            <a:ea typeface="+mn-ea"/>
            <a:cs typeface="+mn-cs"/>
          </a:endParaRPr>
        </a:p>
      </dgm:t>
    </dgm:pt>
    <dgm:pt modelId="{D197A1ED-6671-4CBF-A286-83976A454EA1}" type="parTrans" cxnId="{EED9C4AF-9C32-443F-96C1-EFA3DBCF701A}">
      <dgm:prSet/>
      <dgm:spPr/>
      <dgm:t>
        <a:bodyPr/>
        <a:lstStyle/>
        <a:p>
          <a:endParaRPr lang="en-US"/>
        </a:p>
      </dgm:t>
    </dgm:pt>
    <dgm:pt modelId="{1D8A9D27-CA9D-4E9D-B12A-E07C5ECF91E8}" type="sibTrans" cxnId="{EED9C4AF-9C32-443F-96C1-EFA3DBCF701A}">
      <dgm:prSet/>
      <dgm:spPr/>
      <dgm:t>
        <a:bodyPr/>
        <a:lstStyle/>
        <a:p>
          <a:endParaRPr lang="en-US"/>
        </a:p>
      </dgm:t>
    </dgm:pt>
    <dgm:pt modelId="{B1AC0010-DE1F-4CD0-82FD-6CA27F545E75}">
      <dgm:prSet phldrT="[Text]" custT="1"/>
      <dgm:spPr/>
      <dgm:t>
        <a:bodyPr/>
        <a:lstStyle/>
        <a:p>
          <a:r>
            <a:rPr lang="en-US" sz="1200" kern="1200">
              <a:latin typeface="Myriad Pro" panose="020B0503030403020204" pitchFamily="34" charset="0"/>
              <a:ea typeface="+mn-ea"/>
              <a:cs typeface="+mn-cs"/>
            </a:rPr>
            <a:t>Worksite visits</a:t>
          </a:r>
          <a:endParaRPr lang="en-US" sz="1200" kern="1200" dirty="0">
            <a:latin typeface="Myriad Pro" panose="020B0503030403020204" pitchFamily="34" charset="0"/>
            <a:ea typeface="+mn-ea"/>
            <a:cs typeface="+mn-cs"/>
          </a:endParaRPr>
        </a:p>
      </dgm:t>
    </dgm:pt>
    <dgm:pt modelId="{47D9A2E8-56F8-4ED6-8D8C-EB0068B9EB4A}" type="parTrans" cxnId="{69C7A025-A35D-48E0-BE73-8C3DB4E9E9D0}">
      <dgm:prSet/>
      <dgm:spPr/>
      <dgm:t>
        <a:bodyPr/>
        <a:lstStyle/>
        <a:p>
          <a:endParaRPr lang="en-US"/>
        </a:p>
      </dgm:t>
    </dgm:pt>
    <dgm:pt modelId="{A7BBD55D-58A3-4880-BAE9-3A63B7E809A0}" type="sibTrans" cxnId="{69C7A025-A35D-48E0-BE73-8C3DB4E9E9D0}">
      <dgm:prSet/>
      <dgm:spPr/>
      <dgm:t>
        <a:bodyPr/>
        <a:lstStyle/>
        <a:p>
          <a:endParaRPr lang="en-US"/>
        </a:p>
      </dgm:t>
    </dgm:pt>
    <dgm:pt modelId="{BD3C90D5-734C-44C2-A77D-5D5376FB1095}">
      <dgm:prSet phldrT="[Text]" custT="1"/>
      <dgm:spPr/>
      <dgm:t>
        <a:bodyPr/>
        <a:lstStyle/>
        <a:p>
          <a:pPr marL="0" lvl="0" indent="0" algn="ctr" defTabSz="533400">
            <a:lnSpc>
              <a:spcPct val="90000"/>
            </a:lnSpc>
            <a:spcBef>
              <a:spcPct val="0"/>
            </a:spcBef>
            <a:spcAft>
              <a:spcPct val="35000"/>
            </a:spcAft>
            <a:buNone/>
          </a:pPr>
          <a:r>
            <a:rPr lang="en-US" sz="1200" kern="1200">
              <a:latin typeface="Myriad Pro" panose="020B0503030403020204" pitchFamily="34" charset="0"/>
              <a:ea typeface="+mn-ea"/>
              <a:cs typeface="+mn-cs"/>
            </a:rPr>
            <a:t>Final Reflection</a:t>
          </a:r>
          <a:endParaRPr lang="en-US" sz="1200" kern="1200" dirty="0">
            <a:latin typeface="Myriad Pro" panose="020B0503030403020204" pitchFamily="34" charset="0"/>
            <a:ea typeface="+mn-ea"/>
            <a:cs typeface="+mn-cs"/>
          </a:endParaRPr>
        </a:p>
      </dgm:t>
    </dgm:pt>
    <dgm:pt modelId="{C552EC48-A477-4F13-A031-4C391BB94632}" type="parTrans" cxnId="{95D72282-3CC9-466E-98D2-837005EBA3BF}">
      <dgm:prSet/>
      <dgm:spPr/>
      <dgm:t>
        <a:bodyPr/>
        <a:lstStyle/>
        <a:p>
          <a:endParaRPr lang="en-US"/>
        </a:p>
      </dgm:t>
    </dgm:pt>
    <dgm:pt modelId="{F7B43DA8-22E8-44AE-B671-4B8DA842FCEF}" type="sibTrans" cxnId="{95D72282-3CC9-466E-98D2-837005EBA3BF}">
      <dgm:prSet/>
      <dgm:spPr/>
      <dgm:t>
        <a:bodyPr/>
        <a:lstStyle/>
        <a:p>
          <a:endParaRPr lang="en-US"/>
        </a:p>
      </dgm:t>
    </dgm:pt>
    <dgm:pt modelId="{E2405678-00E4-49B0-98B0-C64D0DF3BAE5}">
      <dgm:prSet phldrT="[Text]" custT="1"/>
      <dgm:spPr/>
      <dgm:t>
        <a:bodyPr/>
        <a:lstStyle/>
        <a:p>
          <a:r>
            <a:rPr lang="en-US" sz="1200" kern="1200" dirty="0">
              <a:latin typeface="Myriad Pro" panose="020B0503030403020204" pitchFamily="34" charset="0"/>
              <a:ea typeface="+mn-ea"/>
              <a:cs typeface="+mn-cs"/>
            </a:rPr>
            <a:t>Add to student schedule</a:t>
          </a:r>
        </a:p>
      </dgm:t>
    </dgm:pt>
    <dgm:pt modelId="{01F72E03-B64A-49FE-87E3-C60CEA5F87B4}" type="parTrans" cxnId="{86E65ECA-11EB-45A7-AE48-FA4FA93B014A}">
      <dgm:prSet/>
      <dgm:spPr/>
      <dgm:t>
        <a:bodyPr/>
        <a:lstStyle/>
        <a:p>
          <a:endParaRPr lang="en-US"/>
        </a:p>
      </dgm:t>
    </dgm:pt>
    <dgm:pt modelId="{2A65AD10-B494-4D29-9A72-DB28757DBD06}" type="sibTrans" cxnId="{86E65ECA-11EB-45A7-AE48-FA4FA93B014A}">
      <dgm:prSet/>
      <dgm:spPr/>
      <dgm:t>
        <a:bodyPr/>
        <a:lstStyle/>
        <a:p>
          <a:endParaRPr lang="en-US"/>
        </a:p>
      </dgm:t>
    </dgm:pt>
    <dgm:pt modelId="{CCD383E0-F833-4D26-BEB3-6241493ACFF6}">
      <dgm:prSet phldrT="[Text]"/>
      <dgm:spPr/>
      <dgm:t>
        <a:bodyPr/>
        <a:lstStyle/>
        <a:p>
          <a:pPr>
            <a:buFont typeface="Arial" panose="020B0604020202020204" pitchFamily="34" charset="0"/>
            <a:buChar char="•"/>
          </a:pPr>
          <a:r>
            <a:rPr lang="en-US" dirty="0">
              <a:latin typeface="Myriad Pro" panose="020B0503030403020204" pitchFamily="34" charset="0"/>
            </a:rPr>
            <a:t>Students include Internship by career field in their course requests</a:t>
          </a:r>
        </a:p>
      </dgm:t>
    </dgm:pt>
    <dgm:pt modelId="{B04F635A-0AA9-44EB-9531-BBB34AFA925E}" type="parTrans" cxnId="{C3CBDBFE-84DC-4DF0-BAD4-73771D79209E}">
      <dgm:prSet/>
      <dgm:spPr/>
      <dgm:t>
        <a:bodyPr/>
        <a:lstStyle/>
        <a:p>
          <a:endParaRPr lang="en-US"/>
        </a:p>
      </dgm:t>
    </dgm:pt>
    <dgm:pt modelId="{36E51CC8-68E5-4E2B-BF36-CF70EC59C59F}" type="sibTrans" cxnId="{C3CBDBFE-84DC-4DF0-BAD4-73771D79209E}">
      <dgm:prSet/>
      <dgm:spPr/>
      <dgm:t>
        <a:bodyPr/>
        <a:lstStyle/>
        <a:p>
          <a:endParaRPr lang="en-US"/>
        </a:p>
      </dgm:t>
    </dgm:pt>
    <dgm:pt modelId="{95D1DED9-05FB-4A71-89D2-1A953816E603}">
      <dgm:prSet phldrT="[Text]" custT="1"/>
      <dgm:spPr/>
      <dgm:t>
        <a:bodyPr/>
        <a:lstStyle/>
        <a:p>
          <a:pPr marL="0" lvl="0" indent="0" algn="l" defTabSz="533400">
            <a:lnSpc>
              <a:spcPct val="90000"/>
            </a:lnSpc>
            <a:spcBef>
              <a:spcPct val="0"/>
            </a:spcBef>
            <a:spcAft>
              <a:spcPct val="35000"/>
            </a:spcAft>
            <a:buFont typeface="Arial" panose="020B0604020202020204" pitchFamily="34" charset="0"/>
            <a:buChar char="•"/>
          </a:pPr>
          <a:r>
            <a:rPr lang="en-US" sz="1200" kern="1200" dirty="0">
              <a:solidFill>
                <a:prstClr val="white"/>
              </a:solidFill>
              <a:latin typeface="Myriad Pro" panose="020B0503030403020204" pitchFamily="34" charset="0"/>
              <a:ea typeface="+mn-ea"/>
              <a:cs typeface="+mn-cs"/>
            </a:rPr>
            <a:t>15 minute conversations for students who included it on request</a:t>
          </a:r>
          <a:endParaRPr lang="en-US" sz="1200" kern="1200" dirty="0">
            <a:latin typeface="Myriad Pro" panose="020B0503030403020204" pitchFamily="34" charset="0"/>
            <a:ea typeface="+mn-ea"/>
            <a:cs typeface="+mn-cs"/>
          </a:endParaRPr>
        </a:p>
      </dgm:t>
    </dgm:pt>
    <dgm:pt modelId="{95130FDD-503C-40BE-BE04-7CD8D2049AC8}" type="parTrans" cxnId="{E2D26742-0C23-40CC-A5E6-57838E07269D}">
      <dgm:prSet/>
      <dgm:spPr/>
      <dgm:t>
        <a:bodyPr/>
        <a:lstStyle/>
        <a:p>
          <a:endParaRPr lang="en-US"/>
        </a:p>
      </dgm:t>
    </dgm:pt>
    <dgm:pt modelId="{F0DCC155-ABDA-47E1-8918-7772A3130280}" type="sibTrans" cxnId="{E2D26742-0C23-40CC-A5E6-57838E07269D}">
      <dgm:prSet/>
      <dgm:spPr/>
      <dgm:t>
        <a:bodyPr/>
        <a:lstStyle/>
        <a:p>
          <a:endParaRPr lang="en-US"/>
        </a:p>
      </dgm:t>
    </dgm:pt>
    <dgm:pt modelId="{DB64E067-CB87-4B50-A03D-421AB5993186}">
      <dgm:prSet phldrT="[Text]" custT="1"/>
      <dgm:spPr/>
      <dgm:t>
        <a:bodyPr/>
        <a:lstStyle/>
        <a:p>
          <a:r>
            <a:rPr lang="en-US" sz="1200" kern="1200" dirty="0">
              <a:latin typeface="Myriad Pro" panose="020B0503030403020204" pitchFamily="34" charset="0"/>
              <a:ea typeface="+mn-ea"/>
              <a:cs typeface="+mn-cs"/>
            </a:rPr>
            <a:t>Administration creates sections</a:t>
          </a:r>
        </a:p>
      </dgm:t>
    </dgm:pt>
    <dgm:pt modelId="{4D6F4B33-18CE-475C-81CB-CD987010A1E8}" type="sibTrans" cxnId="{2A47EEE2-40DB-4454-AD2C-60E72931E71F}">
      <dgm:prSet/>
      <dgm:spPr/>
      <dgm:t>
        <a:bodyPr/>
        <a:lstStyle/>
        <a:p>
          <a:endParaRPr lang="en-US"/>
        </a:p>
      </dgm:t>
    </dgm:pt>
    <dgm:pt modelId="{474BBC32-5EE4-47EF-9136-F833C470FCA1}" type="parTrans" cxnId="{2A47EEE2-40DB-4454-AD2C-60E72931E71F}">
      <dgm:prSet/>
      <dgm:spPr/>
      <dgm:t>
        <a:bodyPr/>
        <a:lstStyle/>
        <a:p>
          <a:endParaRPr lang="en-US"/>
        </a:p>
      </dgm:t>
    </dgm:pt>
    <dgm:pt modelId="{4B585452-96CA-4199-8480-FD47A57E06B6}">
      <dgm:prSet custT="1"/>
      <dgm:spPr/>
      <dgm:t>
        <a:bodyPr/>
        <a:lstStyle/>
        <a:p>
          <a:pPr marL="0" lvl="0" indent="0" algn="l" defTabSz="533400">
            <a:lnSpc>
              <a:spcPct val="90000"/>
            </a:lnSpc>
            <a:spcBef>
              <a:spcPct val="0"/>
            </a:spcBef>
            <a:spcAft>
              <a:spcPct val="35000"/>
            </a:spcAft>
            <a:buFont typeface="Arial" panose="020B0604020202020204" pitchFamily="34" charset="0"/>
            <a:buChar char="•"/>
          </a:pPr>
          <a:r>
            <a:rPr lang="en-US" sz="1200" kern="1200" dirty="0">
              <a:latin typeface="Myriad Pro" panose="020B0503030403020204" pitchFamily="34" charset="0"/>
              <a:ea typeface="+mn-ea"/>
              <a:cs typeface="+mn-cs"/>
            </a:rPr>
            <a:t>Employer contacts for previous internships</a:t>
          </a:r>
        </a:p>
      </dgm:t>
    </dgm:pt>
    <dgm:pt modelId="{2D14E216-495F-4E8B-9224-AC1D3C8264DA}" type="parTrans" cxnId="{DF7D2D88-1683-470E-8F93-CFB03304C5A8}">
      <dgm:prSet/>
      <dgm:spPr/>
      <dgm:t>
        <a:bodyPr/>
        <a:lstStyle/>
        <a:p>
          <a:endParaRPr lang="en-US"/>
        </a:p>
      </dgm:t>
    </dgm:pt>
    <dgm:pt modelId="{A89319FF-DC94-432E-99FD-8BEBE4088B21}" type="sibTrans" cxnId="{DF7D2D88-1683-470E-8F93-CFB03304C5A8}">
      <dgm:prSet/>
      <dgm:spPr/>
      <dgm:t>
        <a:bodyPr/>
        <a:lstStyle/>
        <a:p>
          <a:endParaRPr lang="en-US"/>
        </a:p>
      </dgm:t>
    </dgm:pt>
    <dgm:pt modelId="{77507E87-F969-4A58-AE8F-BB8E49FFD841}">
      <dgm:prSet custT="1"/>
      <dgm:spPr/>
      <dgm:t>
        <a:bodyPr/>
        <a:lstStyle/>
        <a:p>
          <a:pPr marL="0" lvl="0" indent="0" algn="l" defTabSz="533400">
            <a:lnSpc>
              <a:spcPct val="90000"/>
            </a:lnSpc>
            <a:spcBef>
              <a:spcPct val="0"/>
            </a:spcBef>
            <a:spcAft>
              <a:spcPct val="35000"/>
            </a:spcAft>
            <a:buFont typeface="Arial" panose="020B0604020202020204" pitchFamily="34" charset="0"/>
            <a:buChar char="•"/>
          </a:pPr>
          <a:r>
            <a:rPr lang="en-US" sz="1200" kern="1200">
              <a:latin typeface="Myriad Pro" panose="020B0503030403020204" pitchFamily="34" charset="0"/>
              <a:ea typeface="+mn-ea"/>
              <a:cs typeface="+mn-cs"/>
            </a:rPr>
            <a:t>Interviews</a:t>
          </a:r>
          <a:endParaRPr lang="en-US" sz="1200" kern="1200" dirty="0">
            <a:latin typeface="Myriad Pro" panose="020B0503030403020204" pitchFamily="34" charset="0"/>
            <a:ea typeface="+mn-ea"/>
            <a:cs typeface="+mn-cs"/>
          </a:endParaRPr>
        </a:p>
      </dgm:t>
    </dgm:pt>
    <dgm:pt modelId="{588CB7B8-6DCF-4566-B3A4-3FA0A7515C1D}" type="parTrans" cxnId="{8B12E4AF-0721-46FD-81F0-55FD7AA2AA31}">
      <dgm:prSet/>
      <dgm:spPr/>
      <dgm:t>
        <a:bodyPr/>
        <a:lstStyle/>
        <a:p>
          <a:endParaRPr lang="en-US"/>
        </a:p>
      </dgm:t>
    </dgm:pt>
    <dgm:pt modelId="{6E541B5B-A6C5-4F2C-98C8-9458315256D8}" type="sibTrans" cxnId="{8B12E4AF-0721-46FD-81F0-55FD7AA2AA31}">
      <dgm:prSet/>
      <dgm:spPr/>
      <dgm:t>
        <a:bodyPr/>
        <a:lstStyle/>
        <a:p>
          <a:endParaRPr lang="en-US"/>
        </a:p>
      </dgm:t>
    </dgm:pt>
    <dgm:pt modelId="{3B32BAC2-71DC-4E8F-8345-497F511EE227}" type="pres">
      <dgm:prSet presAssocID="{95B295BC-47AB-4F32-B364-F6C482E0FA6C}" presName="CompostProcess" presStyleCnt="0">
        <dgm:presLayoutVars>
          <dgm:dir/>
          <dgm:resizeHandles val="exact"/>
        </dgm:presLayoutVars>
      </dgm:prSet>
      <dgm:spPr/>
    </dgm:pt>
    <dgm:pt modelId="{047E9DC6-52D9-4D7C-8701-DF25242B6583}" type="pres">
      <dgm:prSet presAssocID="{95B295BC-47AB-4F32-B364-F6C482E0FA6C}" presName="arrow" presStyleLbl="bgShp" presStyleIdx="0" presStyleCnt="1"/>
      <dgm:spPr/>
    </dgm:pt>
    <dgm:pt modelId="{39468AEE-E661-467E-90EB-25FE166DA38B}" type="pres">
      <dgm:prSet presAssocID="{95B295BC-47AB-4F32-B364-F6C482E0FA6C}" presName="linearProcess" presStyleCnt="0"/>
      <dgm:spPr/>
    </dgm:pt>
    <dgm:pt modelId="{0B69E150-6A79-4CF5-B04F-DD2A1ED9ED92}" type="pres">
      <dgm:prSet presAssocID="{C741E816-404D-4AAE-9105-C94BC011C830}" presName="textNode" presStyleLbl="node1" presStyleIdx="0" presStyleCnt="7">
        <dgm:presLayoutVars>
          <dgm:bulletEnabled val="1"/>
        </dgm:presLayoutVars>
      </dgm:prSet>
      <dgm:spPr/>
    </dgm:pt>
    <dgm:pt modelId="{07D08532-59EF-404E-BBF7-4DA48D954012}" type="pres">
      <dgm:prSet presAssocID="{866A7925-F1AE-4DEA-B861-1BED1470EDDD}" presName="sibTrans" presStyleCnt="0"/>
      <dgm:spPr/>
    </dgm:pt>
    <dgm:pt modelId="{E1B32AD1-3825-4690-A256-BAB2D729347A}" type="pres">
      <dgm:prSet presAssocID="{129571FC-B5A0-44D0-A8E1-1C67ED93889B}" presName="textNode" presStyleLbl="node1" presStyleIdx="1" presStyleCnt="7">
        <dgm:presLayoutVars>
          <dgm:bulletEnabled val="1"/>
        </dgm:presLayoutVars>
      </dgm:prSet>
      <dgm:spPr/>
    </dgm:pt>
    <dgm:pt modelId="{42BAFD61-644B-49CA-B012-F68A97016FC0}" type="pres">
      <dgm:prSet presAssocID="{7DCB1150-B8BC-4D5B-88FA-47E2D7C0CE18}" presName="sibTrans" presStyleCnt="0"/>
      <dgm:spPr/>
    </dgm:pt>
    <dgm:pt modelId="{2539F698-C511-4750-89DD-55AE8C73B7AA}" type="pres">
      <dgm:prSet presAssocID="{AB70A358-D03A-499E-97B1-7EB9C6AD420A}" presName="textNode" presStyleLbl="node1" presStyleIdx="2" presStyleCnt="7">
        <dgm:presLayoutVars>
          <dgm:bulletEnabled val="1"/>
        </dgm:presLayoutVars>
      </dgm:prSet>
      <dgm:spPr/>
    </dgm:pt>
    <dgm:pt modelId="{3E3A5BC6-6030-4D02-9D82-ACA0C8A736B4}" type="pres">
      <dgm:prSet presAssocID="{D4679440-9DF8-430D-8A5F-832D70FB4349}" presName="sibTrans" presStyleCnt="0"/>
      <dgm:spPr/>
    </dgm:pt>
    <dgm:pt modelId="{377E2DD5-EF75-4EE6-8DFF-788FA558178F}" type="pres">
      <dgm:prSet presAssocID="{E8451047-B7D5-4423-9098-1599C2F67121}" presName="textNode" presStyleLbl="node1" presStyleIdx="3" presStyleCnt="7">
        <dgm:presLayoutVars>
          <dgm:bulletEnabled val="1"/>
        </dgm:presLayoutVars>
      </dgm:prSet>
      <dgm:spPr/>
    </dgm:pt>
    <dgm:pt modelId="{A9B99C4B-5E84-4266-8FDD-EFCD7C8701A3}" type="pres">
      <dgm:prSet presAssocID="{2DAD1D72-2305-4E9D-AA86-8F1F2A924AC5}" presName="sibTrans" presStyleCnt="0"/>
      <dgm:spPr/>
    </dgm:pt>
    <dgm:pt modelId="{FD20A1FA-ACD2-462E-8AE7-BF97F7626A82}" type="pres">
      <dgm:prSet presAssocID="{403DCAA0-C8D0-490C-B006-79E31C4AC761}" presName="textNode" presStyleLbl="node1" presStyleIdx="4" presStyleCnt="7">
        <dgm:presLayoutVars>
          <dgm:bulletEnabled val="1"/>
        </dgm:presLayoutVars>
      </dgm:prSet>
      <dgm:spPr/>
    </dgm:pt>
    <dgm:pt modelId="{D6D2E3FF-733E-47B6-A738-EBED545AA7FF}" type="pres">
      <dgm:prSet presAssocID="{9EC2EC38-24B5-4662-BA04-C4DFA659FE3F}" presName="sibTrans" presStyleCnt="0"/>
      <dgm:spPr/>
    </dgm:pt>
    <dgm:pt modelId="{A163A5AA-E39B-498C-A3BD-D28F4B22A832}" type="pres">
      <dgm:prSet presAssocID="{54CECB57-F46D-4BB0-94B5-F972AA721764}" presName="textNode" presStyleLbl="node1" presStyleIdx="5" presStyleCnt="7">
        <dgm:presLayoutVars>
          <dgm:bulletEnabled val="1"/>
        </dgm:presLayoutVars>
      </dgm:prSet>
      <dgm:spPr/>
    </dgm:pt>
    <dgm:pt modelId="{C6D5623C-CC3B-42CB-A68B-585E0E95AAB0}" type="pres">
      <dgm:prSet presAssocID="{E8C8A477-E91F-4C68-A501-0738AAA14634}" presName="sibTrans" presStyleCnt="0"/>
      <dgm:spPr/>
    </dgm:pt>
    <dgm:pt modelId="{9E978C55-0180-4420-9AF8-853F4D957CD0}" type="pres">
      <dgm:prSet presAssocID="{BD3C90D5-734C-44C2-A77D-5D5376FB1095}" presName="textNode" presStyleLbl="node1" presStyleIdx="6" presStyleCnt="7">
        <dgm:presLayoutVars>
          <dgm:bulletEnabled val="1"/>
        </dgm:presLayoutVars>
      </dgm:prSet>
      <dgm:spPr/>
    </dgm:pt>
  </dgm:ptLst>
  <dgm:cxnLst>
    <dgm:cxn modelId="{7B5BD013-A532-4A7F-9455-4F7DFAE6F5FA}" type="presOf" srcId="{4B585452-96CA-4199-8480-FD47A57E06B6}" destId="{2539F698-C511-4750-89DD-55AE8C73B7AA}" srcOrd="0" destOrd="1" presId="urn:microsoft.com/office/officeart/2005/8/layout/hProcess9"/>
    <dgm:cxn modelId="{5D3FC616-1D21-4BB2-BCB0-BEDF90276C16}" type="presOf" srcId="{54CECB57-F46D-4BB0-94B5-F972AA721764}" destId="{A163A5AA-E39B-498C-A3BD-D28F4B22A832}" srcOrd="0" destOrd="0" presId="urn:microsoft.com/office/officeart/2005/8/layout/hProcess9"/>
    <dgm:cxn modelId="{7E1A8024-7318-4905-9578-0A2BC1B36317}" type="presOf" srcId="{77507E87-F969-4A58-AE8F-BB8E49FFD841}" destId="{2539F698-C511-4750-89DD-55AE8C73B7AA}" srcOrd="0" destOrd="2" presId="urn:microsoft.com/office/officeart/2005/8/layout/hProcess9"/>
    <dgm:cxn modelId="{69C7A025-A35D-48E0-BE73-8C3DB4E9E9D0}" srcId="{54CECB57-F46D-4BB0-94B5-F972AA721764}" destId="{B1AC0010-DE1F-4CD0-82FD-6CA27F545E75}" srcOrd="2" destOrd="0" parTransId="{47D9A2E8-56F8-4ED6-8D8C-EB0068B9EB4A}" sibTransId="{A7BBD55D-58A3-4880-BAE9-3A63B7E809A0}"/>
    <dgm:cxn modelId="{7E41CB25-19E5-465E-BFB6-289AEC71B6E1}" type="presOf" srcId="{7BCD4388-18CD-4D0C-A99E-3EF9302EC776}" destId="{A163A5AA-E39B-498C-A3BD-D28F4B22A832}" srcOrd="0" destOrd="1" presId="urn:microsoft.com/office/officeart/2005/8/layout/hProcess9"/>
    <dgm:cxn modelId="{824EA628-8CE2-4E16-9F0C-ECCDBDFC9665}" type="presOf" srcId="{E8451047-B7D5-4423-9098-1599C2F67121}" destId="{377E2DD5-EF75-4EE6-8DFF-788FA558178F}" srcOrd="0" destOrd="0" presId="urn:microsoft.com/office/officeart/2005/8/layout/hProcess9"/>
    <dgm:cxn modelId="{DDA78E36-FACE-406F-891E-ECB6075B4AEE}" type="presOf" srcId="{20CFFB17-8A3D-43CC-AED6-A18040772627}" destId="{A163A5AA-E39B-498C-A3BD-D28F4B22A832}" srcOrd="0" destOrd="2" presId="urn:microsoft.com/office/officeart/2005/8/layout/hProcess9"/>
    <dgm:cxn modelId="{F5F10A40-1134-4D9C-8C94-48CCC71D6A01}" type="presOf" srcId="{B1AC0010-DE1F-4CD0-82FD-6CA27F545E75}" destId="{A163A5AA-E39B-498C-A3BD-D28F4B22A832}" srcOrd="0" destOrd="3" presId="urn:microsoft.com/office/officeart/2005/8/layout/hProcess9"/>
    <dgm:cxn modelId="{E2D26742-0C23-40CC-A5E6-57838E07269D}" srcId="{129571FC-B5A0-44D0-A8E1-1C67ED93889B}" destId="{95D1DED9-05FB-4A71-89D2-1A953816E603}" srcOrd="0" destOrd="0" parTransId="{95130FDD-503C-40BE-BE04-7CD8D2049AC8}" sibTransId="{F0DCC155-ABDA-47E1-8918-7772A3130280}"/>
    <dgm:cxn modelId="{B4A7BA45-8D88-4208-8B76-4A5BD5BB74FD}" srcId="{95B295BC-47AB-4F32-B364-F6C482E0FA6C}" destId="{C741E816-404D-4AAE-9105-C94BC011C830}" srcOrd="0" destOrd="0" parTransId="{26E23580-1B30-45D4-A3DB-78E6544F71F0}" sibTransId="{866A7925-F1AE-4DEA-B861-1BED1470EDDD}"/>
    <dgm:cxn modelId="{A5389A6D-434C-4FA8-B733-AAD782905D24}" srcId="{95B295BC-47AB-4F32-B364-F6C482E0FA6C}" destId="{54CECB57-F46D-4BB0-94B5-F972AA721764}" srcOrd="5" destOrd="0" parTransId="{FFAF7AA7-3722-45ED-ADAD-EAD7699026D1}" sibTransId="{E8C8A477-E91F-4C68-A501-0738AAA14634}"/>
    <dgm:cxn modelId="{3555E24E-3FA2-4FA3-9766-686F14D474D1}" type="presOf" srcId="{129571FC-B5A0-44D0-A8E1-1C67ED93889B}" destId="{E1B32AD1-3825-4690-A256-BAB2D729347A}" srcOrd="0" destOrd="0" presId="urn:microsoft.com/office/officeart/2005/8/layout/hProcess9"/>
    <dgm:cxn modelId="{2534CF57-C1EC-44EF-BE9A-A75B03303A3C}" srcId="{95B295BC-47AB-4F32-B364-F6C482E0FA6C}" destId="{403DCAA0-C8D0-490C-B006-79E31C4AC761}" srcOrd="4" destOrd="0" parTransId="{139946A7-12AE-4169-803E-806583132F04}" sibTransId="{9EC2EC38-24B5-4662-BA04-C4DFA659FE3F}"/>
    <dgm:cxn modelId="{477C365A-72C4-49B1-8119-AAA424489B63}" type="presOf" srcId="{CCD383E0-F833-4D26-BEB3-6241493ACFF6}" destId="{0B69E150-6A79-4CF5-B04F-DD2A1ED9ED92}" srcOrd="0" destOrd="1" presId="urn:microsoft.com/office/officeart/2005/8/layout/hProcess9"/>
    <dgm:cxn modelId="{95D72282-3CC9-466E-98D2-837005EBA3BF}" srcId="{95B295BC-47AB-4F32-B364-F6C482E0FA6C}" destId="{BD3C90D5-734C-44C2-A77D-5D5376FB1095}" srcOrd="6" destOrd="0" parTransId="{C552EC48-A477-4F13-A031-4C391BB94632}" sibTransId="{F7B43DA8-22E8-44AE-B671-4B8DA842FCEF}"/>
    <dgm:cxn modelId="{DF7D2D88-1683-470E-8F93-CFB03304C5A8}" srcId="{AB70A358-D03A-499E-97B1-7EB9C6AD420A}" destId="{4B585452-96CA-4199-8480-FD47A57E06B6}" srcOrd="0" destOrd="0" parTransId="{2D14E216-495F-4E8B-9224-AC1D3C8264DA}" sibTransId="{A89319FF-DC94-432E-99FD-8BEBE4088B21}"/>
    <dgm:cxn modelId="{C839F68D-564B-4BCB-83D8-29FB34B1DAE4}" type="presOf" srcId="{C741E816-404D-4AAE-9105-C94BC011C830}" destId="{0B69E150-6A79-4CF5-B04F-DD2A1ED9ED92}" srcOrd="0" destOrd="0" presId="urn:microsoft.com/office/officeart/2005/8/layout/hProcess9"/>
    <dgm:cxn modelId="{6149C396-0216-43D8-8703-485A1A86B8DB}" srcId="{403DCAA0-C8D0-490C-B006-79E31C4AC761}" destId="{FCC19C32-258B-4BF2-BBDE-131E3AFA7524}" srcOrd="0" destOrd="0" parTransId="{6323EA87-9D51-47B0-A27E-1F017EACC7A1}" sibTransId="{1C1A5925-6865-4F69-A4B5-1DE2F4D9E163}"/>
    <dgm:cxn modelId="{48585499-F0F8-4F61-8EA6-CDFF1D0A9469}" type="presOf" srcId="{AB70A358-D03A-499E-97B1-7EB9C6AD420A}" destId="{2539F698-C511-4750-89DD-55AE8C73B7AA}" srcOrd="0" destOrd="0" presId="urn:microsoft.com/office/officeart/2005/8/layout/hProcess9"/>
    <dgm:cxn modelId="{BEAC739B-E350-4123-94E5-78A1EB6C921C}" srcId="{95B295BC-47AB-4F32-B364-F6C482E0FA6C}" destId="{AB70A358-D03A-499E-97B1-7EB9C6AD420A}" srcOrd="2" destOrd="0" parTransId="{13244051-1F34-421B-8C32-94F35906F9F0}" sibTransId="{D4679440-9DF8-430D-8A5F-832D70FB4349}"/>
    <dgm:cxn modelId="{06270FA8-FC5C-440F-80AD-B6A483ED6666}" type="presOf" srcId="{95B295BC-47AB-4F32-B364-F6C482E0FA6C}" destId="{3B32BAC2-71DC-4E8F-8345-497F511EE227}" srcOrd="0" destOrd="0" presId="urn:microsoft.com/office/officeart/2005/8/layout/hProcess9"/>
    <dgm:cxn modelId="{EED9C4AF-9C32-443F-96C1-EFA3DBCF701A}" srcId="{54CECB57-F46D-4BB0-94B5-F972AA721764}" destId="{20CFFB17-8A3D-43CC-AED6-A18040772627}" srcOrd="1" destOrd="0" parTransId="{D197A1ED-6671-4CBF-A286-83976A454EA1}" sibTransId="{1D8A9D27-CA9D-4E9D-B12A-E07C5ECF91E8}"/>
    <dgm:cxn modelId="{8B12E4AF-0721-46FD-81F0-55FD7AA2AA31}" srcId="{AB70A358-D03A-499E-97B1-7EB9C6AD420A}" destId="{77507E87-F969-4A58-AE8F-BB8E49FFD841}" srcOrd="1" destOrd="0" parTransId="{588CB7B8-6DCF-4566-B3A4-3FA0A7515C1D}" sibTransId="{6E541B5B-A6C5-4F2C-98C8-9458315256D8}"/>
    <dgm:cxn modelId="{E865FBB6-CC71-4388-B500-58CC41DE57C0}" srcId="{54CECB57-F46D-4BB0-94B5-F972AA721764}" destId="{7BCD4388-18CD-4D0C-A99E-3EF9302EC776}" srcOrd="0" destOrd="0" parTransId="{DAE34F8C-A8F5-420E-9281-DB8F481F1C9D}" sibTransId="{360C56E6-4475-4705-9F1D-00443844FA81}"/>
    <dgm:cxn modelId="{58DD99C0-51AF-401D-9EBC-8F2C689CD083}" srcId="{95B295BC-47AB-4F32-B364-F6C482E0FA6C}" destId="{E8451047-B7D5-4423-9098-1599C2F67121}" srcOrd="3" destOrd="0" parTransId="{8646854E-3EEA-496F-9C6C-065F0A7D918A}" sibTransId="{2DAD1D72-2305-4E9D-AA86-8F1F2A924AC5}"/>
    <dgm:cxn modelId="{F61581C8-4208-4037-823B-C0ED1F587426}" type="presOf" srcId="{FCC19C32-258B-4BF2-BBDE-131E3AFA7524}" destId="{FD20A1FA-ACD2-462E-8AE7-BF97F7626A82}" srcOrd="0" destOrd="1" presId="urn:microsoft.com/office/officeart/2005/8/layout/hProcess9"/>
    <dgm:cxn modelId="{86E65ECA-11EB-45A7-AE48-FA4FA93B014A}" srcId="{E8451047-B7D5-4423-9098-1599C2F67121}" destId="{E2405678-00E4-49B0-98B0-C64D0DF3BAE5}" srcOrd="1" destOrd="0" parTransId="{01F72E03-B64A-49FE-87E3-C60CEA5F87B4}" sibTransId="{2A65AD10-B494-4D29-9A72-DB28757DBD06}"/>
    <dgm:cxn modelId="{B9FB54DA-2242-4153-91F4-44688E28440F}" type="presOf" srcId="{403DCAA0-C8D0-490C-B006-79E31C4AC761}" destId="{FD20A1FA-ACD2-462E-8AE7-BF97F7626A82}" srcOrd="0" destOrd="0" presId="urn:microsoft.com/office/officeart/2005/8/layout/hProcess9"/>
    <dgm:cxn modelId="{0AC4E5E2-F096-4D7F-871E-5B45AFE9CFF7}" type="presOf" srcId="{DB64E067-CB87-4B50-A03D-421AB5993186}" destId="{377E2DD5-EF75-4EE6-8DFF-788FA558178F}" srcOrd="0" destOrd="1" presId="urn:microsoft.com/office/officeart/2005/8/layout/hProcess9"/>
    <dgm:cxn modelId="{2A47EEE2-40DB-4454-AD2C-60E72931E71F}" srcId="{E8451047-B7D5-4423-9098-1599C2F67121}" destId="{DB64E067-CB87-4B50-A03D-421AB5993186}" srcOrd="0" destOrd="0" parTransId="{474BBC32-5EE4-47EF-9136-F833C470FCA1}" sibTransId="{4D6F4B33-18CE-475C-81CB-CD987010A1E8}"/>
    <dgm:cxn modelId="{B93D0EE4-E378-43E7-8A97-2185F6B033E7}" type="presOf" srcId="{E2405678-00E4-49B0-98B0-C64D0DF3BAE5}" destId="{377E2DD5-EF75-4EE6-8DFF-788FA558178F}" srcOrd="0" destOrd="2" presId="urn:microsoft.com/office/officeart/2005/8/layout/hProcess9"/>
    <dgm:cxn modelId="{D63E5FF4-C509-4FBC-BC6D-7C20573C5F34}" type="presOf" srcId="{BD3C90D5-734C-44C2-A77D-5D5376FB1095}" destId="{9E978C55-0180-4420-9AF8-853F4D957CD0}" srcOrd="0" destOrd="0" presId="urn:microsoft.com/office/officeart/2005/8/layout/hProcess9"/>
    <dgm:cxn modelId="{21B8B9F5-8658-4DAD-B8A0-91319C5E946C}" type="presOf" srcId="{95D1DED9-05FB-4A71-89D2-1A953816E603}" destId="{E1B32AD1-3825-4690-A256-BAB2D729347A}" srcOrd="0" destOrd="1" presId="urn:microsoft.com/office/officeart/2005/8/layout/hProcess9"/>
    <dgm:cxn modelId="{A138EEFC-A95A-4FFD-9EAA-C128352EBF1C}" srcId="{95B295BC-47AB-4F32-B364-F6C482E0FA6C}" destId="{129571FC-B5A0-44D0-A8E1-1C67ED93889B}" srcOrd="1" destOrd="0" parTransId="{9663A045-091B-4A85-8832-32E4B845A8DC}" sibTransId="{7DCB1150-B8BC-4D5B-88FA-47E2D7C0CE18}"/>
    <dgm:cxn modelId="{C3CBDBFE-84DC-4DF0-BAD4-73771D79209E}" srcId="{C741E816-404D-4AAE-9105-C94BC011C830}" destId="{CCD383E0-F833-4D26-BEB3-6241493ACFF6}" srcOrd="0" destOrd="0" parTransId="{B04F635A-0AA9-44EB-9531-BBB34AFA925E}" sibTransId="{36E51CC8-68E5-4E2B-BF36-CF70EC59C59F}"/>
    <dgm:cxn modelId="{14B1BD8A-942C-41E3-8F25-F119897BF5DE}" type="presParOf" srcId="{3B32BAC2-71DC-4E8F-8345-497F511EE227}" destId="{047E9DC6-52D9-4D7C-8701-DF25242B6583}" srcOrd="0" destOrd="0" presId="urn:microsoft.com/office/officeart/2005/8/layout/hProcess9"/>
    <dgm:cxn modelId="{6CB1E810-A1B6-4E28-A478-9C57EC2A420F}" type="presParOf" srcId="{3B32BAC2-71DC-4E8F-8345-497F511EE227}" destId="{39468AEE-E661-467E-90EB-25FE166DA38B}" srcOrd="1" destOrd="0" presId="urn:microsoft.com/office/officeart/2005/8/layout/hProcess9"/>
    <dgm:cxn modelId="{9FFBA2D4-51AE-47B1-A165-4C093A63D9E2}" type="presParOf" srcId="{39468AEE-E661-467E-90EB-25FE166DA38B}" destId="{0B69E150-6A79-4CF5-B04F-DD2A1ED9ED92}" srcOrd="0" destOrd="0" presId="urn:microsoft.com/office/officeart/2005/8/layout/hProcess9"/>
    <dgm:cxn modelId="{17944D0F-4E12-4C7E-AC83-FCB809851689}" type="presParOf" srcId="{39468AEE-E661-467E-90EB-25FE166DA38B}" destId="{07D08532-59EF-404E-BBF7-4DA48D954012}" srcOrd="1" destOrd="0" presId="urn:microsoft.com/office/officeart/2005/8/layout/hProcess9"/>
    <dgm:cxn modelId="{C8703CE2-FF72-4A9B-8E23-2235B465A98B}" type="presParOf" srcId="{39468AEE-E661-467E-90EB-25FE166DA38B}" destId="{E1B32AD1-3825-4690-A256-BAB2D729347A}" srcOrd="2" destOrd="0" presId="urn:microsoft.com/office/officeart/2005/8/layout/hProcess9"/>
    <dgm:cxn modelId="{A9CD2046-DBE2-47A8-97BE-6E447000D3BB}" type="presParOf" srcId="{39468AEE-E661-467E-90EB-25FE166DA38B}" destId="{42BAFD61-644B-49CA-B012-F68A97016FC0}" srcOrd="3" destOrd="0" presId="urn:microsoft.com/office/officeart/2005/8/layout/hProcess9"/>
    <dgm:cxn modelId="{4DE05D01-1E20-4062-832A-E4EC72D148C4}" type="presParOf" srcId="{39468AEE-E661-467E-90EB-25FE166DA38B}" destId="{2539F698-C511-4750-89DD-55AE8C73B7AA}" srcOrd="4" destOrd="0" presId="urn:microsoft.com/office/officeart/2005/8/layout/hProcess9"/>
    <dgm:cxn modelId="{15AC5F7B-1B15-4CEF-99DB-9178D4B219D2}" type="presParOf" srcId="{39468AEE-E661-467E-90EB-25FE166DA38B}" destId="{3E3A5BC6-6030-4D02-9D82-ACA0C8A736B4}" srcOrd="5" destOrd="0" presId="urn:microsoft.com/office/officeart/2005/8/layout/hProcess9"/>
    <dgm:cxn modelId="{1CFC4E3F-F63D-46D4-8B3C-FFD7D7F70913}" type="presParOf" srcId="{39468AEE-E661-467E-90EB-25FE166DA38B}" destId="{377E2DD5-EF75-4EE6-8DFF-788FA558178F}" srcOrd="6" destOrd="0" presId="urn:microsoft.com/office/officeart/2005/8/layout/hProcess9"/>
    <dgm:cxn modelId="{C0A10C78-40DF-43FB-BA80-B651BF056567}" type="presParOf" srcId="{39468AEE-E661-467E-90EB-25FE166DA38B}" destId="{A9B99C4B-5E84-4266-8FDD-EFCD7C8701A3}" srcOrd="7" destOrd="0" presId="urn:microsoft.com/office/officeart/2005/8/layout/hProcess9"/>
    <dgm:cxn modelId="{BE3C783F-55EB-49F5-AFD9-BB326D287E6D}" type="presParOf" srcId="{39468AEE-E661-467E-90EB-25FE166DA38B}" destId="{FD20A1FA-ACD2-462E-8AE7-BF97F7626A82}" srcOrd="8" destOrd="0" presId="urn:microsoft.com/office/officeart/2005/8/layout/hProcess9"/>
    <dgm:cxn modelId="{E53106F5-148A-4EF0-B6B2-4D96C1E8A830}" type="presParOf" srcId="{39468AEE-E661-467E-90EB-25FE166DA38B}" destId="{D6D2E3FF-733E-47B6-A738-EBED545AA7FF}" srcOrd="9" destOrd="0" presId="urn:microsoft.com/office/officeart/2005/8/layout/hProcess9"/>
    <dgm:cxn modelId="{67CA05F0-AAE2-4AAC-9DB3-06A9074A4C56}" type="presParOf" srcId="{39468AEE-E661-467E-90EB-25FE166DA38B}" destId="{A163A5AA-E39B-498C-A3BD-D28F4B22A832}" srcOrd="10" destOrd="0" presId="urn:microsoft.com/office/officeart/2005/8/layout/hProcess9"/>
    <dgm:cxn modelId="{71815412-4942-4914-A544-BDEA26D15599}" type="presParOf" srcId="{39468AEE-E661-467E-90EB-25FE166DA38B}" destId="{C6D5623C-CC3B-42CB-A68B-585E0E95AAB0}" srcOrd="11" destOrd="0" presId="urn:microsoft.com/office/officeart/2005/8/layout/hProcess9"/>
    <dgm:cxn modelId="{FDFD7002-E90E-4EFD-9FF9-7B6A7370A3E7}" type="presParOf" srcId="{39468AEE-E661-467E-90EB-25FE166DA38B}" destId="{9E978C55-0180-4420-9AF8-853F4D957CD0}"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BDBDE-827D-4EE5-A3E0-01867CD783B8}">
      <dsp:nvSpPr>
        <dsp:cNvPr id="0" name=""/>
        <dsp:cNvSpPr/>
      </dsp:nvSpPr>
      <dsp:spPr>
        <a:xfrm>
          <a:off x="651122" y="0"/>
          <a:ext cx="7379389" cy="400594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DE4E63-47A8-444E-A385-068112ED27F3}">
      <dsp:nvSpPr>
        <dsp:cNvPr id="0" name=""/>
        <dsp:cNvSpPr/>
      </dsp:nvSpPr>
      <dsp:spPr>
        <a:xfrm>
          <a:off x="3181" y="1201782"/>
          <a:ext cx="1029036" cy="16023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latin typeface="Myriad Pro" panose="020B0503030403020204" pitchFamily="34" charset="0"/>
            </a:rPr>
            <a:t>February Course Registration</a:t>
          </a:r>
        </a:p>
        <a:p>
          <a:pPr marL="57150" lvl="1" indent="-57150" algn="l" defTabSz="400050">
            <a:lnSpc>
              <a:spcPct val="90000"/>
            </a:lnSpc>
            <a:spcBef>
              <a:spcPct val="0"/>
            </a:spcBef>
            <a:spcAft>
              <a:spcPct val="15000"/>
            </a:spcAft>
            <a:buChar char="•"/>
          </a:pPr>
          <a:r>
            <a:rPr lang="en-US" sz="900" kern="1200" dirty="0">
              <a:latin typeface="Myriad Pro" panose="020B0503030403020204" pitchFamily="34" charset="0"/>
            </a:rPr>
            <a:t>Students include Coop Ed as one of their Course Requests</a:t>
          </a:r>
        </a:p>
      </dsp:txBody>
      <dsp:txXfrm>
        <a:off x="53414" y="1252015"/>
        <a:ext cx="928570" cy="1501911"/>
      </dsp:txXfrm>
    </dsp:sp>
    <dsp:sp modelId="{C406D4FA-99D2-400E-99E4-F09BD2F2DCED}">
      <dsp:nvSpPr>
        <dsp:cNvPr id="0" name=""/>
        <dsp:cNvSpPr/>
      </dsp:nvSpPr>
      <dsp:spPr>
        <a:xfrm>
          <a:off x="1083669" y="1201782"/>
          <a:ext cx="1029036" cy="16023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April </a:t>
          </a:r>
        </a:p>
        <a:p>
          <a:pPr marL="0" lvl="0" indent="0" algn="l" defTabSz="533400">
            <a:lnSpc>
              <a:spcPct val="90000"/>
            </a:lnSpc>
            <a:spcBef>
              <a:spcPct val="0"/>
            </a:spcBef>
            <a:spcAft>
              <a:spcPct val="35000"/>
            </a:spcAft>
            <a:buFont typeface="Arial" panose="020B0604020202020204" pitchFamily="34" charset="0"/>
            <a:buChar char="•"/>
          </a:pPr>
          <a:r>
            <a:rPr lang="en-US" sz="1200" kern="1200" dirty="0">
              <a:solidFill>
                <a:prstClr val="white"/>
              </a:solidFill>
              <a:latin typeface="Myriad Pro" panose="020B0503030403020204" pitchFamily="34" charset="0"/>
              <a:ea typeface="+mn-ea"/>
              <a:cs typeface="+mn-cs"/>
            </a:rPr>
            <a:t>30 minute meeting for students who included it on request</a:t>
          </a:r>
        </a:p>
      </dsp:txBody>
      <dsp:txXfrm>
        <a:off x="1133902" y="1252015"/>
        <a:ext cx="928570" cy="1501911"/>
      </dsp:txXfrm>
    </dsp:sp>
    <dsp:sp modelId="{A3321D6B-2670-44E4-9AEB-EACE773EDE36}">
      <dsp:nvSpPr>
        <dsp:cNvPr id="0" name=""/>
        <dsp:cNvSpPr/>
      </dsp:nvSpPr>
      <dsp:spPr>
        <a:xfrm>
          <a:off x="2164158" y="1201782"/>
          <a:ext cx="1029036" cy="16023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On or before June 1</a:t>
          </a:r>
        </a:p>
        <a:p>
          <a:pPr marL="0" lvl="0" indent="0" algn="l" defTabSz="533400">
            <a:lnSpc>
              <a:spcPct val="90000"/>
            </a:lnSpc>
            <a:spcBef>
              <a:spcPct val="0"/>
            </a:spcBef>
            <a:spcAft>
              <a:spcPct val="35000"/>
            </a:spcAft>
            <a:buFont typeface="Arial" panose="020B0604020202020204" pitchFamily="34" charset="0"/>
            <a:buChar char="•"/>
          </a:pPr>
          <a:r>
            <a:rPr lang="en-US" sz="1200" kern="1200" dirty="0">
              <a:solidFill>
                <a:prstClr val="white"/>
              </a:solidFill>
              <a:latin typeface="Myriad Pro" panose="020B0503030403020204" pitchFamily="34" charset="0"/>
              <a:ea typeface="+mn-ea"/>
              <a:cs typeface="+mn-cs"/>
            </a:rPr>
            <a:t>Employer information Form sent to students</a:t>
          </a:r>
        </a:p>
      </dsp:txBody>
      <dsp:txXfrm>
        <a:off x="2214391" y="1252015"/>
        <a:ext cx="928570" cy="1501911"/>
      </dsp:txXfrm>
    </dsp:sp>
    <dsp:sp modelId="{A34D87EF-056D-4728-A576-5B4CD8E67981}">
      <dsp:nvSpPr>
        <dsp:cNvPr id="0" name=""/>
        <dsp:cNvSpPr/>
      </dsp:nvSpPr>
      <dsp:spPr>
        <a:xfrm>
          <a:off x="3244646" y="1201782"/>
          <a:ext cx="1111853" cy="16023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June 30</a:t>
          </a:r>
        </a:p>
        <a:p>
          <a:pPr marL="114300" lvl="1" indent="-114300" algn="l" defTabSz="533400">
            <a:lnSpc>
              <a:spcPct val="90000"/>
            </a:lnSpc>
            <a:spcBef>
              <a:spcPct val="0"/>
            </a:spcBef>
            <a:spcAft>
              <a:spcPct val="15000"/>
            </a:spcAft>
            <a:buChar char="•"/>
          </a:pPr>
          <a:r>
            <a:rPr lang="en-US" sz="1200" kern="1200" dirty="0">
              <a:solidFill>
                <a:prstClr val="white"/>
              </a:solidFill>
              <a:latin typeface="Myriad Pro" panose="020B0503030403020204" pitchFamily="34" charset="0"/>
              <a:ea typeface="+mn-ea"/>
              <a:cs typeface="+mn-cs"/>
            </a:rPr>
            <a:t>Student deadline for employer information</a:t>
          </a:r>
        </a:p>
      </dsp:txBody>
      <dsp:txXfrm>
        <a:off x="3298922" y="1256058"/>
        <a:ext cx="1003301" cy="1493825"/>
      </dsp:txXfrm>
    </dsp:sp>
    <dsp:sp modelId="{9787E209-F07A-4126-802D-E3B4A1C27A28}">
      <dsp:nvSpPr>
        <dsp:cNvPr id="0" name=""/>
        <dsp:cNvSpPr/>
      </dsp:nvSpPr>
      <dsp:spPr>
        <a:xfrm>
          <a:off x="4407951" y="1201782"/>
          <a:ext cx="1029036" cy="16023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July 1-31</a:t>
          </a:r>
        </a:p>
        <a:p>
          <a:pPr marL="114300" lvl="1" indent="-114300" algn="l" defTabSz="533400">
            <a:lnSpc>
              <a:spcPct val="90000"/>
            </a:lnSpc>
            <a:spcBef>
              <a:spcPct val="0"/>
            </a:spcBef>
            <a:spcAft>
              <a:spcPct val="15000"/>
            </a:spcAft>
            <a:buChar char="•"/>
          </a:pPr>
          <a:r>
            <a:rPr lang="en-US" sz="1200" kern="1200" dirty="0">
              <a:solidFill>
                <a:prstClr val="white"/>
              </a:solidFill>
              <a:latin typeface="Myriad Pro" panose="020B0503030403020204" pitchFamily="34" charset="0"/>
              <a:ea typeface="+mn-ea"/>
              <a:cs typeface="+mn-cs"/>
            </a:rPr>
            <a:t>Employment verification contacts</a:t>
          </a:r>
        </a:p>
        <a:p>
          <a:pPr marL="114300" lvl="1" indent="-114300" algn="l" defTabSz="533400">
            <a:lnSpc>
              <a:spcPct val="90000"/>
            </a:lnSpc>
            <a:spcBef>
              <a:spcPct val="0"/>
            </a:spcBef>
            <a:spcAft>
              <a:spcPct val="15000"/>
            </a:spcAft>
            <a:buChar char="•"/>
          </a:pPr>
          <a:r>
            <a:rPr lang="en-US" sz="1200" kern="1200" dirty="0">
              <a:solidFill>
                <a:prstClr val="white"/>
              </a:solidFill>
              <a:latin typeface="Myriad Pro" panose="020B0503030403020204" pitchFamily="34" charset="0"/>
              <a:ea typeface="+mn-ea"/>
              <a:cs typeface="+mn-cs"/>
            </a:rPr>
            <a:t>Add to student schedule</a:t>
          </a:r>
        </a:p>
      </dsp:txBody>
      <dsp:txXfrm>
        <a:off x="4458184" y="1252015"/>
        <a:ext cx="928570" cy="1501911"/>
      </dsp:txXfrm>
    </dsp:sp>
    <dsp:sp modelId="{48B7A2E9-7FC1-44FC-B53F-88602A3DB6F3}">
      <dsp:nvSpPr>
        <dsp:cNvPr id="0" name=""/>
        <dsp:cNvSpPr/>
      </dsp:nvSpPr>
      <dsp:spPr>
        <a:xfrm>
          <a:off x="5488440" y="1201782"/>
          <a:ext cx="1029036" cy="16023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August</a:t>
          </a:r>
        </a:p>
        <a:p>
          <a:pPr marL="114300" lvl="1" indent="-114300" algn="l" defTabSz="533400">
            <a:lnSpc>
              <a:spcPct val="90000"/>
            </a:lnSpc>
            <a:spcBef>
              <a:spcPct val="0"/>
            </a:spcBef>
            <a:spcAft>
              <a:spcPct val="15000"/>
            </a:spcAft>
            <a:buChar char="•"/>
          </a:pPr>
          <a:r>
            <a:rPr lang="en-US" sz="1200" kern="1200" dirty="0">
              <a:solidFill>
                <a:prstClr val="white"/>
              </a:solidFill>
              <a:latin typeface="Myriad Pro" panose="020B0503030403020204" pitchFamily="34" charset="0"/>
              <a:ea typeface="+mn-ea"/>
              <a:cs typeface="+mn-cs"/>
            </a:rPr>
            <a:t>students work when school starts</a:t>
          </a:r>
        </a:p>
      </dsp:txBody>
      <dsp:txXfrm>
        <a:off x="5538673" y="1252015"/>
        <a:ext cx="928570" cy="1501911"/>
      </dsp:txXfrm>
    </dsp:sp>
    <dsp:sp modelId="{15887DE4-7CB8-4862-9958-AEE5E5A8F2DC}">
      <dsp:nvSpPr>
        <dsp:cNvPr id="0" name=""/>
        <dsp:cNvSpPr/>
      </dsp:nvSpPr>
      <dsp:spPr>
        <a:xfrm>
          <a:off x="6568928" y="1201782"/>
          <a:ext cx="1029036" cy="16023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Semester Assignments</a:t>
          </a:r>
        </a:p>
        <a:p>
          <a:pPr marL="114300" lvl="1" indent="-114300" algn="l" defTabSz="533400">
            <a:lnSpc>
              <a:spcPct val="90000"/>
            </a:lnSpc>
            <a:spcBef>
              <a:spcPct val="0"/>
            </a:spcBef>
            <a:spcAft>
              <a:spcPct val="15000"/>
            </a:spcAft>
            <a:buChar char="•"/>
          </a:pPr>
          <a:r>
            <a:rPr lang="en-US" sz="1200" kern="1200" dirty="0">
              <a:solidFill>
                <a:prstClr val="white"/>
              </a:solidFill>
              <a:latin typeface="Myriad Pro" panose="020B0503030403020204" pitchFamily="34" charset="0"/>
              <a:ea typeface="+mn-ea"/>
              <a:cs typeface="+mn-cs"/>
            </a:rPr>
            <a:t>Reflection Questions</a:t>
          </a:r>
        </a:p>
        <a:p>
          <a:pPr marL="114300" lvl="1" indent="-114300" algn="l" defTabSz="533400">
            <a:lnSpc>
              <a:spcPct val="90000"/>
            </a:lnSpc>
            <a:spcBef>
              <a:spcPct val="0"/>
            </a:spcBef>
            <a:spcAft>
              <a:spcPct val="15000"/>
            </a:spcAft>
            <a:buChar char="•"/>
          </a:pPr>
          <a:r>
            <a:rPr lang="en-US" sz="1200" kern="1200" dirty="0">
              <a:solidFill>
                <a:prstClr val="white"/>
              </a:solidFill>
              <a:latin typeface="Myriad Pro" panose="020B0503030403020204" pitchFamily="34" charset="0"/>
              <a:ea typeface="+mn-ea"/>
              <a:cs typeface="+mn-cs"/>
            </a:rPr>
            <a:t>Hours Reports</a:t>
          </a:r>
        </a:p>
        <a:p>
          <a:pPr marL="114300" lvl="1" indent="-114300" algn="l" defTabSz="533400">
            <a:lnSpc>
              <a:spcPct val="90000"/>
            </a:lnSpc>
            <a:spcBef>
              <a:spcPct val="0"/>
            </a:spcBef>
            <a:spcAft>
              <a:spcPct val="15000"/>
            </a:spcAft>
            <a:buChar char="•"/>
          </a:pPr>
          <a:r>
            <a:rPr lang="en-US" sz="1200" kern="1200" dirty="0">
              <a:solidFill>
                <a:prstClr val="white"/>
              </a:solidFill>
              <a:latin typeface="Myriad Pro" panose="020B0503030403020204" pitchFamily="34" charset="0"/>
              <a:ea typeface="+mn-ea"/>
              <a:cs typeface="+mn-cs"/>
            </a:rPr>
            <a:t>Worksite visits</a:t>
          </a:r>
        </a:p>
      </dsp:txBody>
      <dsp:txXfrm>
        <a:off x="6619161" y="1252015"/>
        <a:ext cx="928570" cy="1501911"/>
      </dsp:txXfrm>
    </dsp:sp>
    <dsp:sp modelId="{E0D87E8B-DD16-4258-BBCA-9760287EA9FE}">
      <dsp:nvSpPr>
        <dsp:cNvPr id="0" name=""/>
        <dsp:cNvSpPr/>
      </dsp:nvSpPr>
      <dsp:spPr>
        <a:xfrm>
          <a:off x="7649417" y="1201782"/>
          <a:ext cx="1029036" cy="16023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Myriad Pro" panose="020B0503030403020204" pitchFamily="34" charset="0"/>
              <a:ea typeface="+mn-ea"/>
              <a:cs typeface="+mn-cs"/>
            </a:rPr>
            <a:t>Final Reflection &amp; Presentation</a:t>
          </a:r>
        </a:p>
      </dsp:txBody>
      <dsp:txXfrm>
        <a:off x="7699650" y="1252015"/>
        <a:ext cx="928570" cy="1501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E9DC6-52D9-4D7C-8701-DF25242B6583}">
      <dsp:nvSpPr>
        <dsp:cNvPr id="0" name=""/>
        <dsp:cNvSpPr/>
      </dsp:nvSpPr>
      <dsp:spPr>
        <a:xfrm>
          <a:off x="651122" y="0"/>
          <a:ext cx="7379389" cy="400594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69E150-6A79-4CF5-B04F-DD2A1ED9ED92}">
      <dsp:nvSpPr>
        <dsp:cNvPr id="0" name=""/>
        <dsp:cNvSpPr/>
      </dsp:nvSpPr>
      <dsp:spPr>
        <a:xfrm>
          <a:off x="741" y="1201782"/>
          <a:ext cx="1189061" cy="16023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Myriad Pro" panose="020B0503030403020204" pitchFamily="34" charset="0"/>
            </a:rPr>
            <a:t>February Course Registration</a:t>
          </a:r>
        </a:p>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latin typeface="Myriad Pro" panose="020B0503030403020204" pitchFamily="34" charset="0"/>
            </a:rPr>
            <a:t>Students include Internship by career field in their course requests</a:t>
          </a:r>
        </a:p>
      </dsp:txBody>
      <dsp:txXfrm>
        <a:off x="58786" y="1259827"/>
        <a:ext cx="1072971" cy="1486287"/>
      </dsp:txXfrm>
    </dsp:sp>
    <dsp:sp modelId="{E1B32AD1-3825-4690-A256-BAB2D729347A}">
      <dsp:nvSpPr>
        <dsp:cNvPr id="0" name=""/>
        <dsp:cNvSpPr/>
      </dsp:nvSpPr>
      <dsp:spPr>
        <a:xfrm>
          <a:off x="1249256" y="1201782"/>
          <a:ext cx="1189061" cy="16023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latin typeface="Myriad Pro" panose="020B0503030403020204" pitchFamily="34" charset="0"/>
              <a:ea typeface="+mn-ea"/>
              <a:cs typeface="+mn-cs"/>
            </a:rPr>
            <a:t>End of April</a:t>
          </a:r>
        </a:p>
        <a:p>
          <a:pPr marL="0" lvl="0" indent="0" algn="l" defTabSz="533400">
            <a:lnSpc>
              <a:spcPct val="90000"/>
            </a:lnSpc>
            <a:spcBef>
              <a:spcPct val="0"/>
            </a:spcBef>
            <a:spcAft>
              <a:spcPct val="35000"/>
            </a:spcAft>
            <a:buFont typeface="Arial" panose="020B0604020202020204" pitchFamily="34" charset="0"/>
            <a:buChar char="•"/>
          </a:pPr>
          <a:r>
            <a:rPr lang="en-US" sz="1200" kern="1200" dirty="0">
              <a:solidFill>
                <a:prstClr val="white"/>
              </a:solidFill>
              <a:latin typeface="Myriad Pro" panose="020B0503030403020204" pitchFamily="34" charset="0"/>
              <a:ea typeface="+mn-ea"/>
              <a:cs typeface="+mn-cs"/>
            </a:rPr>
            <a:t>15 minute conversations for students who included it on request</a:t>
          </a:r>
          <a:endParaRPr lang="en-US" sz="1200" kern="1200" dirty="0">
            <a:latin typeface="Myriad Pro" panose="020B0503030403020204" pitchFamily="34" charset="0"/>
            <a:ea typeface="+mn-ea"/>
            <a:cs typeface="+mn-cs"/>
          </a:endParaRPr>
        </a:p>
      </dsp:txBody>
      <dsp:txXfrm>
        <a:off x="1307301" y="1259827"/>
        <a:ext cx="1072971" cy="1486287"/>
      </dsp:txXfrm>
    </dsp:sp>
    <dsp:sp modelId="{2539F698-C511-4750-89DD-55AE8C73B7AA}">
      <dsp:nvSpPr>
        <dsp:cNvPr id="0" name=""/>
        <dsp:cNvSpPr/>
      </dsp:nvSpPr>
      <dsp:spPr>
        <a:xfrm>
          <a:off x="2497771" y="1201782"/>
          <a:ext cx="1189061" cy="16023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latin typeface="Myriad Pro" panose="020B0503030403020204" pitchFamily="34" charset="0"/>
              <a:ea typeface="+mn-ea"/>
              <a:cs typeface="+mn-cs"/>
            </a:rPr>
            <a:t>May</a:t>
          </a:r>
        </a:p>
        <a:p>
          <a:pPr marL="0" lvl="0" indent="0" algn="l" defTabSz="533400">
            <a:lnSpc>
              <a:spcPct val="90000"/>
            </a:lnSpc>
            <a:spcBef>
              <a:spcPct val="0"/>
            </a:spcBef>
            <a:spcAft>
              <a:spcPct val="35000"/>
            </a:spcAft>
            <a:buFont typeface="Arial" panose="020B0604020202020204" pitchFamily="34" charset="0"/>
            <a:buChar char="•"/>
          </a:pPr>
          <a:r>
            <a:rPr lang="en-US" sz="1200" kern="1200" dirty="0">
              <a:latin typeface="Myriad Pro" panose="020B0503030403020204" pitchFamily="34" charset="0"/>
              <a:ea typeface="+mn-ea"/>
              <a:cs typeface="+mn-cs"/>
            </a:rPr>
            <a:t>Employer contacts for previous internships</a:t>
          </a:r>
        </a:p>
        <a:p>
          <a:pPr marL="0" lvl="0" indent="0" algn="l" defTabSz="533400">
            <a:lnSpc>
              <a:spcPct val="90000"/>
            </a:lnSpc>
            <a:spcBef>
              <a:spcPct val="0"/>
            </a:spcBef>
            <a:spcAft>
              <a:spcPct val="35000"/>
            </a:spcAft>
            <a:buFont typeface="Arial" panose="020B0604020202020204" pitchFamily="34" charset="0"/>
            <a:buChar char="•"/>
          </a:pPr>
          <a:r>
            <a:rPr lang="en-US" sz="1200" kern="1200">
              <a:latin typeface="Myriad Pro" panose="020B0503030403020204" pitchFamily="34" charset="0"/>
              <a:ea typeface="+mn-ea"/>
              <a:cs typeface="+mn-cs"/>
            </a:rPr>
            <a:t>Interviews</a:t>
          </a:r>
          <a:endParaRPr lang="en-US" sz="1200" kern="1200" dirty="0">
            <a:latin typeface="Myriad Pro" panose="020B0503030403020204" pitchFamily="34" charset="0"/>
            <a:ea typeface="+mn-ea"/>
            <a:cs typeface="+mn-cs"/>
          </a:endParaRPr>
        </a:p>
      </dsp:txBody>
      <dsp:txXfrm>
        <a:off x="2555816" y="1259827"/>
        <a:ext cx="1072971" cy="1486287"/>
      </dsp:txXfrm>
    </dsp:sp>
    <dsp:sp modelId="{377E2DD5-EF75-4EE6-8DFF-788FA558178F}">
      <dsp:nvSpPr>
        <dsp:cNvPr id="0" name=""/>
        <dsp:cNvSpPr/>
      </dsp:nvSpPr>
      <dsp:spPr>
        <a:xfrm>
          <a:off x="3746286" y="1201782"/>
          <a:ext cx="1189061" cy="16023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latin typeface="Myriad Pro" panose="020B0503030403020204" pitchFamily="34" charset="0"/>
              <a:ea typeface="+mn-ea"/>
              <a:cs typeface="+mn-cs"/>
            </a:rPr>
            <a:t>Summer</a:t>
          </a:r>
        </a:p>
        <a:p>
          <a:pPr marL="114300" lvl="1" indent="-114300" algn="l" defTabSz="533400">
            <a:lnSpc>
              <a:spcPct val="90000"/>
            </a:lnSpc>
            <a:spcBef>
              <a:spcPct val="0"/>
            </a:spcBef>
            <a:spcAft>
              <a:spcPct val="15000"/>
            </a:spcAft>
            <a:buChar char="•"/>
          </a:pPr>
          <a:r>
            <a:rPr lang="en-US" sz="1200" kern="1200" dirty="0">
              <a:latin typeface="Myriad Pro" panose="020B0503030403020204" pitchFamily="34" charset="0"/>
              <a:ea typeface="+mn-ea"/>
              <a:cs typeface="+mn-cs"/>
            </a:rPr>
            <a:t>Administration creates sections</a:t>
          </a:r>
        </a:p>
        <a:p>
          <a:pPr marL="114300" lvl="1" indent="-114300" algn="l" defTabSz="533400">
            <a:lnSpc>
              <a:spcPct val="90000"/>
            </a:lnSpc>
            <a:spcBef>
              <a:spcPct val="0"/>
            </a:spcBef>
            <a:spcAft>
              <a:spcPct val="15000"/>
            </a:spcAft>
            <a:buChar char="•"/>
          </a:pPr>
          <a:r>
            <a:rPr lang="en-US" sz="1200" kern="1200" dirty="0">
              <a:latin typeface="Myriad Pro" panose="020B0503030403020204" pitchFamily="34" charset="0"/>
              <a:ea typeface="+mn-ea"/>
              <a:cs typeface="+mn-cs"/>
            </a:rPr>
            <a:t>Add to student schedule</a:t>
          </a:r>
        </a:p>
      </dsp:txBody>
      <dsp:txXfrm>
        <a:off x="3804331" y="1259827"/>
        <a:ext cx="1072971" cy="1486287"/>
      </dsp:txXfrm>
    </dsp:sp>
    <dsp:sp modelId="{FD20A1FA-ACD2-462E-8AE7-BF97F7626A82}">
      <dsp:nvSpPr>
        <dsp:cNvPr id="0" name=""/>
        <dsp:cNvSpPr/>
      </dsp:nvSpPr>
      <dsp:spPr>
        <a:xfrm>
          <a:off x="4994801" y="1201782"/>
          <a:ext cx="1189061" cy="16023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Myriad Pro" panose="020B0503030403020204" pitchFamily="34" charset="0"/>
              <a:ea typeface="+mn-ea"/>
              <a:cs typeface="+mn-cs"/>
            </a:rPr>
            <a:t>August</a:t>
          </a:r>
          <a:endParaRPr lang="en-US" sz="1200" kern="1200" dirty="0">
            <a:latin typeface="Myriad Pro" panose="020B0503030403020204" pitchFamily="34" charset="0"/>
            <a:ea typeface="+mn-ea"/>
            <a:cs typeface="+mn-cs"/>
          </a:endParaRPr>
        </a:p>
        <a:p>
          <a:pPr marL="114300" lvl="1" indent="-114300" algn="l" defTabSz="533400">
            <a:lnSpc>
              <a:spcPct val="90000"/>
            </a:lnSpc>
            <a:spcBef>
              <a:spcPct val="0"/>
            </a:spcBef>
            <a:spcAft>
              <a:spcPct val="15000"/>
            </a:spcAft>
            <a:buChar char="•"/>
          </a:pPr>
          <a:r>
            <a:rPr lang="en-US" sz="1200" kern="1200">
              <a:latin typeface="Myriad Pro" panose="020B0503030403020204" pitchFamily="34" charset="0"/>
              <a:ea typeface="+mn-ea"/>
              <a:cs typeface="+mn-cs"/>
            </a:rPr>
            <a:t>students work when school starts</a:t>
          </a:r>
          <a:endParaRPr lang="en-US" sz="1200" kern="1200" dirty="0">
            <a:latin typeface="Myriad Pro" panose="020B0503030403020204" pitchFamily="34" charset="0"/>
            <a:ea typeface="+mn-ea"/>
            <a:cs typeface="+mn-cs"/>
          </a:endParaRPr>
        </a:p>
      </dsp:txBody>
      <dsp:txXfrm>
        <a:off x="5052846" y="1259827"/>
        <a:ext cx="1072971" cy="1486287"/>
      </dsp:txXfrm>
    </dsp:sp>
    <dsp:sp modelId="{A163A5AA-E39B-498C-A3BD-D28F4B22A832}">
      <dsp:nvSpPr>
        <dsp:cNvPr id="0" name=""/>
        <dsp:cNvSpPr/>
      </dsp:nvSpPr>
      <dsp:spPr>
        <a:xfrm>
          <a:off x="6243316" y="1201782"/>
          <a:ext cx="1189061" cy="16023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Myriad Pro" panose="020B0503030403020204" pitchFamily="34" charset="0"/>
              <a:ea typeface="+mn-ea"/>
              <a:cs typeface="+mn-cs"/>
            </a:rPr>
            <a:t>Semester Assignments</a:t>
          </a:r>
          <a:endParaRPr lang="en-US" sz="1200" kern="1200" dirty="0">
            <a:latin typeface="Myriad Pro" panose="020B0503030403020204" pitchFamily="34" charset="0"/>
            <a:ea typeface="+mn-ea"/>
            <a:cs typeface="+mn-cs"/>
          </a:endParaRPr>
        </a:p>
        <a:p>
          <a:pPr marL="114300" lvl="1" indent="-114300" algn="l" defTabSz="533400">
            <a:lnSpc>
              <a:spcPct val="90000"/>
            </a:lnSpc>
            <a:spcBef>
              <a:spcPct val="0"/>
            </a:spcBef>
            <a:spcAft>
              <a:spcPct val="15000"/>
            </a:spcAft>
            <a:buChar char="•"/>
          </a:pPr>
          <a:r>
            <a:rPr lang="en-US" sz="1200" kern="1200">
              <a:latin typeface="Myriad Pro" panose="020B0503030403020204" pitchFamily="34" charset="0"/>
              <a:ea typeface="+mn-ea"/>
              <a:cs typeface="+mn-cs"/>
            </a:rPr>
            <a:t>Reflection Questions</a:t>
          </a:r>
          <a:endParaRPr lang="en-US" sz="1200" kern="1200" dirty="0">
            <a:latin typeface="Myriad Pro" panose="020B0503030403020204" pitchFamily="34" charset="0"/>
            <a:ea typeface="+mn-ea"/>
            <a:cs typeface="+mn-cs"/>
          </a:endParaRPr>
        </a:p>
        <a:p>
          <a:pPr marL="114300" lvl="1" indent="-114300" algn="l" defTabSz="533400">
            <a:lnSpc>
              <a:spcPct val="90000"/>
            </a:lnSpc>
            <a:spcBef>
              <a:spcPct val="0"/>
            </a:spcBef>
            <a:spcAft>
              <a:spcPct val="15000"/>
            </a:spcAft>
            <a:buChar char="•"/>
          </a:pPr>
          <a:r>
            <a:rPr lang="en-US" sz="1200" kern="1200">
              <a:latin typeface="Myriad Pro" panose="020B0503030403020204" pitchFamily="34" charset="0"/>
              <a:ea typeface="+mn-ea"/>
              <a:cs typeface="+mn-cs"/>
            </a:rPr>
            <a:t>Attendance Journal</a:t>
          </a:r>
          <a:endParaRPr lang="en-US" sz="1200" kern="1200" dirty="0">
            <a:latin typeface="Myriad Pro" panose="020B0503030403020204" pitchFamily="34" charset="0"/>
            <a:ea typeface="+mn-ea"/>
            <a:cs typeface="+mn-cs"/>
          </a:endParaRPr>
        </a:p>
        <a:p>
          <a:pPr marL="114300" lvl="1" indent="-114300" algn="l" defTabSz="533400">
            <a:lnSpc>
              <a:spcPct val="90000"/>
            </a:lnSpc>
            <a:spcBef>
              <a:spcPct val="0"/>
            </a:spcBef>
            <a:spcAft>
              <a:spcPct val="15000"/>
            </a:spcAft>
            <a:buChar char="•"/>
          </a:pPr>
          <a:r>
            <a:rPr lang="en-US" sz="1200" kern="1200">
              <a:latin typeface="Myriad Pro" panose="020B0503030403020204" pitchFamily="34" charset="0"/>
              <a:ea typeface="+mn-ea"/>
              <a:cs typeface="+mn-cs"/>
            </a:rPr>
            <a:t>Worksite visits</a:t>
          </a:r>
          <a:endParaRPr lang="en-US" sz="1200" kern="1200" dirty="0">
            <a:latin typeface="Myriad Pro" panose="020B0503030403020204" pitchFamily="34" charset="0"/>
            <a:ea typeface="+mn-ea"/>
            <a:cs typeface="+mn-cs"/>
          </a:endParaRPr>
        </a:p>
      </dsp:txBody>
      <dsp:txXfrm>
        <a:off x="6301361" y="1259827"/>
        <a:ext cx="1072971" cy="1486287"/>
      </dsp:txXfrm>
    </dsp:sp>
    <dsp:sp modelId="{9E978C55-0180-4420-9AF8-853F4D957CD0}">
      <dsp:nvSpPr>
        <dsp:cNvPr id="0" name=""/>
        <dsp:cNvSpPr/>
      </dsp:nvSpPr>
      <dsp:spPr>
        <a:xfrm>
          <a:off x="7491831" y="1201782"/>
          <a:ext cx="1189061" cy="16023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Myriad Pro" panose="020B0503030403020204" pitchFamily="34" charset="0"/>
              <a:ea typeface="+mn-ea"/>
              <a:cs typeface="+mn-cs"/>
            </a:rPr>
            <a:t>Final Reflection</a:t>
          </a:r>
          <a:endParaRPr lang="en-US" sz="1200" kern="1200" dirty="0">
            <a:latin typeface="Myriad Pro" panose="020B0503030403020204" pitchFamily="34" charset="0"/>
            <a:ea typeface="+mn-ea"/>
            <a:cs typeface="+mn-cs"/>
          </a:endParaRPr>
        </a:p>
      </dsp:txBody>
      <dsp:txXfrm>
        <a:off x="7549876" y="1259827"/>
        <a:ext cx="1072971" cy="148628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B4F5345-4745-44C2-8DB9-FD5416F8D3E8}" type="datetimeFigureOut">
              <a:rPr lang="en-US" smtClean="0"/>
              <a:t>5/21/2021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41070D2-54DE-49B7-8FE8-10671CF626AF}" type="slidenum">
              <a:rPr lang="en-US" smtClean="0"/>
              <a:t>‹#›</a:t>
            </a:fld>
            <a:endParaRPr lang="en-US"/>
          </a:p>
        </p:txBody>
      </p:sp>
    </p:spTree>
    <p:extLst>
      <p:ext uri="{BB962C8B-B14F-4D97-AF65-F5344CB8AC3E}">
        <p14:creationId xmlns:p14="http://schemas.microsoft.com/office/powerpoint/2010/main" val="2363558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52DE7A4-A65E-D74C-97E0-C1E4FB4F90EA}" type="datetimeFigureOut">
              <a:rPr lang="en-US" smtClean="0"/>
              <a:t>5/21/2021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DE9D33F-C6B3-924B-A5FB-43D2B829FDCC}" type="slidenum">
              <a:rPr lang="en-US" smtClean="0"/>
              <a:t>‹#›</a:t>
            </a:fld>
            <a:endParaRPr lang="en-US"/>
          </a:p>
        </p:txBody>
      </p:sp>
    </p:spTree>
    <p:extLst>
      <p:ext uri="{BB962C8B-B14F-4D97-AF65-F5344CB8AC3E}">
        <p14:creationId xmlns:p14="http://schemas.microsoft.com/office/powerpoint/2010/main" val="209085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docs.google.com/document/d/1MPS2Rg8tjTCNkfnK6DL2Q4CEJ1NXnIbDIKHZRMwhoqo/edit?usp=sharing" TargetMode="External"/><Relationship Id="rId3" Type="http://schemas.openxmlformats.org/officeDocument/2006/relationships/hyperlink" Target="https://www.education.ne.gov/nce/" TargetMode="External"/><Relationship Id="rId7" Type="http://schemas.openxmlformats.org/officeDocument/2006/relationships/hyperlink" Target="https://mbastatesconnection.mbaresearch.org/index.php/portal/index"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education.ne.gov/nce/launch-wbl/#1616591232039-b58e368e-86b0" TargetMode="External"/><Relationship Id="rId11" Type="http://schemas.openxmlformats.org/officeDocument/2006/relationships/hyperlink" Target="https://www.acteonline.org/professional-development/high-quality-cte-tools/work-based-learning/" TargetMode="External"/><Relationship Id="rId5" Type="http://schemas.openxmlformats.org/officeDocument/2006/relationships/hyperlink" Target="https://www.education.ne.gov/nce/perkins-administration/" TargetMode="External"/><Relationship Id="rId10" Type="http://schemas.openxmlformats.org/officeDocument/2006/relationships/hyperlink" Target="https://docs.google.com/document/d/1hZy-2eaJtNLhWcCmF78r5gQ0xThuj6y4oNldyC-2Cyk/edit?usp=sharing" TargetMode="External"/><Relationship Id="rId4" Type="http://schemas.openxmlformats.org/officeDocument/2006/relationships/hyperlink" Target="https://www.education.ne.gov/workplace-experiences/" TargetMode="External"/><Relationship Id="rId9" Type="http://schemas.openxmlformats.org/officeDocument/2006/relationships/hyperlink" Target="https://docs.google.com/document/d/1F9Nj61TrARbnlZ0pN5FBffJWlXkU3scsn0L4OrSUbI4/edit?usp=shar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a:t>
            </a:fld>
            <a:endParaRPr lang="en-US"/>
          </a:p>
        </p:txBody>
      </p:sp>
    </p:spTree>
    <p:extLst>
      <p:ext uri="{BB962C8B-B14F-4D97-AF65-F5344CB8AC3E}">
        <p14:creationId xmlns:p14="http://schemas.microsoft.com/office/powerpoint/2010/main" val="164008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31774">
              <a:defRPr/>
            </a:pPr>
            <a:r>
              <a:rPr lang="en-US" baseline="0" dirty="0"/>
              <a:t>Our verified internships are arranged through an agreement with the business and KPS personnel (typically administrative level). Internships could be paid or unpaid and relevant to the student’s career field of interest.</a:t>
            </a:r>
          </a:p>
          <a:p>
            <a:pPr marL="174708" indent="-174708" defTabSz="931774">
              <a:defRPr/>
            </a:pPr>
            <a:r>
              <a:rPr lang="en-US" baseline="0" dirty="0"/>
              <a:t>The student must have completed a related program of study. This ensures the student has some background knowledge in the career field and is prepared for the internship.</a:t>
            </a:r>
          </a:p>
          <a:p>
            <a:pPr marL="174708" indent="-174708" defTabSz="931774">
              <a:defRPr/>
            </a:pPr>
            <a:r>
              <a:rPr lang="en-US" baseline="0" dirty="0"/>
              <a:t>The students apply during the registration process in the spring and are interviewed by the employer to ensure it is the right fit for both the student and business.</a:t>
            </a:r>
          </a:p>
          <a:p>
            <a:pPr marL="174708" indent="-174708" defTabSz="931774">
              <a:defRPr/>
            </a:pPr>
            <a:r>
              <a:rPr lang="en-US" baseline="0" dirty="0"/>
              <a:t>The online classroom component assists students in making connection with the internship worksite and their academic work. It also helps them reflect and improve on their career readiness skills. Internship reflection questions are integrated with the Nebraska Career Readiness Standards and Career Field specific activities as well.</a:t>
            </a:r>
          </a:p>
          <a:p>
            <a:pPr marL="174708" indent="-174708" defTabSz="931774">
              <a:defRPr/>
            </a:pPr>
            <a:r>
              <a:rPr lang="en-US" baseline="0" dirty="0"/>
              <a:t>Our largest group of interns are the Field Experience in Education students. </a:t>
            </a:r>
          </a:p>
          <a:p>
            <a:pPr marL="174708" indent="-174708" defTabSz="931774">
              <a:defRPr/>
            </a:pPr>
            <a:r>
              <a:rPr lang="en-US" baseline="0" dirty="0"/>
              <a:t>Overall we had 20 interns in 2018-2019 and</a:t>
            </a:r>
            <a:r>
              <a:rPr lang="en-US" dirty="0"/>
              <a:t> </a:t>
            </a:r>
            <a:r>
              <a:rPr lang="en-US" baseline="0" dirty="0"/>
              <a:t>15 in 2019-2020. We’re still working out some scheduling sequencing to appropriately prepare students.</a:t>
            </a:r>
          </a:p>
          <a:p>
            <a:pPr marL="174708" indent="-174708" defTabSz="931774">
              <a:defRPr/>
            </a:pPr>
            <a:r>
              <a:rPr lang="en-US" baseline="0" dirty="0"/>
              <a:t>We have 12 different businesses as well as the elementary and middle schools that are willing to host interns. We want to ensure that it is the right fit for the business and the student, so some internships are unfilled at times.  On the slide you can see one of the promotional items that was included in our announcements to encourage students to explore an internship as an opportunity.</a:t>
            </a:r>
          </a:p>
          <a:p>
            <a:pPr marL="174708" indent="-174708" defTabSz="931774">
              <a:defRPr/>
            </a:pPr>
            <a:r>
              <a:rPr lang="en-US" baseline="0" dirty="0"/>
              <a:t>There is room to expand our internship opportunities as well. Again this takes a right fit situation for the student, school, and business. </a:t>
            </a:r>
          </a:p>
          <a:p>
            <a:endParaRPr lang="en-US" dirty="0"/>
          </a:p>
        </p:txBody>
      </p:sp>
      <p:sp>
        <p:nvSpPr>
          <p:cNvPr id="4" name="Slide Number Placeholder 3"/>
          <p:cNvSpPr>
            <a:spLocks noGrp="1"/>
          </p:cNvSpPr>
          <p:nvPr>
            <p:ph type="sldNum" sz="quarter" idx="5"/>
          </p:nvPr>
        </p:nvSpPr>
        <p:spPr/>
        <p:txBody>
          <a:bodyPr/>
          <a:lstStyle/>
          <a:p>
            <a:fld id="{8AF91E09-A4FA-4C97-BD5B-CBC5A92CEAE1}" type="slidenum">
              <a:rPr lang="en-US" smtClean="0"/>
              <a:t>10</a:t>
            </a:fld>
            <a:endParaRPr lang="en-US"/>
          </a:p>
        </p:txBody>
      </p:sp>
    </p:spTree>
    <p:extLst>
      <p:ext uri="{BB962C8B-B14F-4D97-AF65-F5344CB8AC3E}">
        <p14:creationId xmlns:p14="http://schemas.microsoft.com/office/powerpoint/2010/main" val="351640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the course request process in February. Just like Cooperative Education - juniors and seniors can include and internship or Field Experience in Education as one of their course requests. The internships are separated and coded by career field. We had also tried the application process a couple years ago and it was confusing because it was hard to provide updates as we developed new internship locations. I didn’t do it during the pandemic last spring, and we only had Field Experience in Education as an internship this year. There was too much uncertainty or we did not have student interest for the others.  In early May I met with students who requested internships based on career field During the conversation I shared what we had pre-pandemic and that I was in the process of contacting those businesses. We also visited about their interests, so I have some direction as I look to expand our internship placements.</a:t>
            </a:r>
          </a:p>
          <a:p>
            <a:endParaRPr lang="en-US" dirty="0"/>
          </a:p>
          <a:p>
            <a:r>
              <a:rPr lang="en-US" dirty="0"/>
              <a:t>I tried to coordinate interviews before the end of the school year, but I should have started earlier. We had a few right after school got out, but I will have to coordinate with the businesses to see what will work for them. They might wait to interview until the first part of August right before school starts. The goal would be to have the interviews and students placed before school gets out, so it gets on their schedule, and they can start their internship as soon as school starts in August.</a:t>
            </a:r>
          </a:p>
          <a:p>
            <a:endParaRPr lang="en-US" dirty="0"/>
          </a:p>
          <a:p>
            <a:r>
              <a:rPr lang="en-US" dirty="0"/>
              <a:t>During the semester all of their assignments are set up in Canvas. It is a response to two weekly reflection questions and an attendance journal to document their work hours.. Both assignments open at 8 a.m. on Monday morning and are due on Saturdays at midnight. The reflection questions are associated with the Nebraska Career Readiness Standards and a little more through that the Cooperative Education questions. The Field Experience in Education students complete one career readiness question and one question related to education. They also do a self evaluation as one of their weekly reflections rating themselves on the Nebraska Career Readiness Standards. I also request that the workplace supervisors complete a one page evaluation rating their student worker on the Nebraska Career Readiness Standards. My goal is at least once a semester. The Field Experience in Education students do an education related reflection during their second semester of experience.</a:t>
            </a:r>
          </a:p>
          <a:p>
            <a:endParaRPr lang="en-US" dirty="0"/>
          </a:p>
          <a:p>
            <a:r>
              <a:rPr lang="en-US" dirty="0"/>
              <a:t>Their final is a portfolio page. We used to do senior portfolios in Google Sites, so I had them add an internship page to their senior portfolio. We didn’t do senior portfolios this year, so they completed it in a format of their choosing. Some did Google Slide, some used Canva, and some did a basic Google Doc. Items included are short, intermediate, and long term SMART Goals, description of internship location, reflections regarding the overall experience, professional development in the career field, and career planning.</a:t>
            </a:r>
          </a:p>
        </p:txBody>
      </p:sp>
      <p:sp>
        <p:nvSpPr>
          <p:cNvPr id="4" name="Slide Number Placeholder 3"/>
          <p:cNvSpPr>
            <a:spLocks noGrp="1"/>
          </p:cNvSpPr>
          <p:nvPr>
            <p:ph type="sldNum" sz="quarter" idx="5"/>
          </p:nvPr>
        </p:nvSpPr>
        <p:spPr/>
        <p:txBody>
          <a:bodyPr/>
          <a:lstStyle/>
          <a:p>
            <a:fld id="{8DE9D33F-C6B3-924B-A5FB-43D2B829FDCC}" type="slidenum">
              <a:rPr lang="en-US" smtClean="0"/>
              <a:t>11</a:t>
            </a:fld>
            <a:endParaRPr lang="en-US"/>
          </a:p>
        </p:txBody>
      </p:sp>
    </p:spTree>
    <p:extLst>
      <p:ext uri="{BB962C8B-B14F-4D97-AF65-F5344CB8AC3E}">
        <p14:creationId xmlns:p14="http://schemas.microsoft.com/office/powerpoint/2010/main" val="1725293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Nebraska Career Education - </a:t>
            </a:r>
            <a:r>
              <a:rPr lang="en-US" dirty="0">
                <a:hlinkClick r:id="rId3"/>
              </a:rPr>
              <a:t>https://www.education.ne.gov/nce/</a:t>
            </a:r>
            <a:endParaRPr lang="en-US" dirty="0"/>
          </a:p>
          <a:p>
            <a:r>
              <a:rPr lang="en-US" baseline="0" dirty="0"/>
              <a:t>Workplace Experiences for Nebraska - </a:t>
            </a:r>
            <a:r>
              <a:rPr lang="en-US" dirty="0">
                <a:hlinkClick r:id="rId4"/>
              </a:rPr>
              <a:t>https://www.education.ne.gov/workplace-experiences/</a:t>
            </a:r>
            <a:endParaRPr lang="en-US" dirty="0"/>
          </a:p>
          <a:p>
            <a:r>
              <a:rPr lang="en-US" baseline="0" dirty="0"/>
              <a:t>Perkins Administration - </a:t>
            </a:r>
            <a:r>
              <a:rPr lang="en-US" dirty="0">
                <a:hlinkClick r:id="rId5"/>
              </a:rPr>
              <a:t>https://www.education.ne.gov/nce/perkins-administration/</a:t>
            </a:r>
            <a:endParaRPr lang="en-US" dirty="0"/>
          </a:p>
          <a:p>
            <a:r>
              <a:rPr lang="en-US" dirty="0"/>
              <a:t>Launch WBL! - </a:t>
            </a:r>
            <a:r>
              <a:rPr lang="en-US" dirty="0">
                <a:hlinkClick r:id="rId6"/>
              </a:rPr>
              <a:t>https://www.education.ne.gov/nce/launch-wbl/#1616591232039-b58e368e-86b0</a:t>
            </a:r>
            <a:endParaRPr lang="en-US" dirty="0"/>
          </a:p>
          <a:p>
            <a:endParaRPr lang="en-US" dirty="0"/>
          </a:p>
          <a:p>
            <a:r>
              <a:rPr lang="en-US" dirty="0"/>
              <a:t>MBA Research States Connection - </a:t>
            </a:r>
            <a:r>
              <a:rPr lang="en-US" dirty="0">
                <a:hlinkClick r:id="rId7"/>
              </a:rPr>
              <a:t>https://mbastatesconnection.mbaresearch.org/index.php/portal/index</a:t>
            </a:r>
            <a:endParaRPr lang="en-US" dirty="0"/>
          </a:p>
          <a:p>
            <a:r>
              <a:rPr lang="en-US" dirty="0"/>
              <a:t>     You do need an account, but Nebraska is a member state. Therefore the account it free. There are a lot of resources especially for business and marketing if you have not used it.</a:t>
            </a:r>
          </a:p>
          <a:p>
            <a:endParaRPr lang="en-US" dirty="0"/>
          </a:p>
          <a:p>
            <a:r>
              <a:rPr lang="en-US" dirty="0"/>
              <a:t>These probably need to go through some summer updates, but these are guidebooks and information we share with students who have questions and specifically during our course registration time.</a:t>
            </a:r>
          </a:p>
          <a:p>
            <a:r>
              <a:rPr lang="en-US" dirty="0"/>
              <a:t>KHS – College &amp; Career Readiness Guidebook - </a:t>
            </a:r>
            <a:r>
              <a:rPr lang="en-US" dirty="0">
                <a:hlinkClick r:id="rId8"/>
              </a:rPr>
              <a:t>https://docs.google.com/document/d/1MPS2Rg8tjTCNkfnK6DL2Q4CEJ1NXnIbDIKHZRMwhoqo/edit?usp=sharing</a:t>
            </a:r>
            <a:endParaRPr lang="en-US" dirty="0"/>
          </a:p>
          <a:p>
            <a:r>
              <a:rPr lang="en-US" dirty="0"/>
              <a:t>KHS – Internship Guidebook - </a:t>
            </a:r>
            <a:r>
              <a:rPr lang="en-US" dirty="0">
                <a:hlinkClick r:id="rId9"/>
              </a:rPr>
              <a:t>https://docs.google.com/document/d/1F9Nj61TrARbnlZ0pN5FBffJWlXkU3scsn0L4OrSUbI4/edit?usp=sharing</a:t>
            </a:r>
            <a:endParaRPr lang="en-US" dirty="0"/>
          </a:p>
          <a:p>
            <a:r>
              <a:rPr lang="en-US" dirty="0"/>
              <a:t>KHS – Course Offerings Handout - </a:t>
            </a:r>
            <a:r>
              <a:rPr lang="en-US" dirty="0">
                <a:hlinkClick r:id="rId10"/>
              </a:rPr>
              <a:t>https://docs.google.com/document/d/1hZy-2eaJtNLhWcCmF78r5gQ0xThuj6y4oNldyC-2Cyk/edit?usp=sharing</a:t>
            </a:r>
            <a:endParaRPr lang="en-US" dirty="0"/>
          </a:p>
          <a:p>
            <a:endParaRPr lang="en-US" dirty="0"/>
          </a:p>
          <a:p>
            <a:r>
              <a:rPr lang="en-US" dirty="0"/>
              <a:t>ACTE Work Based Learning - </a:t>
            </a:r>
            <a:r>
              <a:rPr lang="en-US" dirty="0">
                <a:hlinkClick r:id="rId11"/>
              </a:rPr>
              <a:t>https://www.acteonline.org/professional-development/high-quality-cte-tools/work-based-learning/</a:t>
            </a:r>
            <a:endParaRPr lang="en-US" dirty="0"/>
          </a:p>
          <a:p>
            <a:endParaRPr lang="en-US" dirty="0"/>
          </a:p>
          <a:p>
            <a:endParaRPr lang="en-US" dirty="0"/>
          </a:p>
          <a:p>
            <a:endParaRPr lang="en-US" baseline="0" dirty="0"/>
          </a:p>
        </p:txBody>
      </p:sp>
    </p:spTree>
    <p:extLst>
      <p:ext uri="{BB962C8B-B14F-4D97-AF65-F5344CB8AC3E}">
        <p14:creationId xmlns:p14="http://schemas.microsoft.com/office/powerpoint/2010/main" val="1881789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9D33F-C6B3-924B-A5FB-43D2B829FDCC}" type="slidenum">
              <a:rPr lang="en-US" smtClean="0"/>
              <a:t>13</a:t>
            </a:fld>
            <a:endParaRPr lang="en-US"/>
          </a:p>
        </p:txBody>
      </p:sp>
    </p:spTree>
    <p:extLst>
      <p:ext uri="{BB962C8B-B14F-4D97-AF65-F5344CB8AC3E}">
        <p14:creationId xmlns:p14="http://schemas.microsoft.com/office/powerpoint/2010/main" val="772197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9D33F-C6B3-924B-A5FB-43D2B829FDCC}" type="slidenum">
              <a:rPr lang="en-US" smtClean="0"/>
              <a:t>14</a:t>
            </a:fld>
            <a:endParaRPr lang="en-US"/>
          </a:p>
        </p:txBody>
      </p:sp>
    </p:spTree>
    <p:extLst>
      <p:ext uri="{BB962C8B-B14F-4D97-AF65-F5344CB8AC3E}">
        <p14:creationId xmlns:p14="http://schemas.microsoft.com/office/powerpoint/2010/main" val="203868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Tennille Allison. I have been teaching for 18 years with the majority at Kearney High School, but I have had experience in a Class C public school and a Class D private school as well. I have endorsements in BMIT, Work Based Learning, Information Technology, School Librarian, and I am currently about halfway into my 7-12 Principalship endorsement. My undergrad was in Business Administration, so I worked three years for Kinder Morgan. They had a regional office in Kearney where I worked supporting the operations side of the business. I also worked at an H &amp; R Block franchise office in Kearney for 15 tax seasons. I prepared mostly individual income tax returns, but I did reach the level of Senior Tax Adviser III and was completing small business, basic farm, and basic trust returns during my employment. During my career, I have had many roles which have lead me to my new role next year which is College and Career Coordinator. It is a new/modified position for my district, so some of my tasks are still being defined. However, one specific role is taking more of an official lead role in our Work Based Learning programs. I have been supervising students for several years, but I’m taking more of a lead role with our business connections where that was previously done by an administrator.</a:t>
            </a:r>
          </a:p>
        </p:txBody>
      </p:sp>
      <p:sp>
        <p:nvSpPr>
          <p:cNvPr id="4" name="Slide Number Placeholder 3"/>
          <p:cNvSpPr>
            <a:spLocks noGrp="1"/>
          </p:cNvSpPr>
          <p:nvPr>
            <p:ph type="sldNum" sz="quarter" idx="5"/>
          </p:nvPr>
        </p:nvSpPr>
        <p:spPr/>
        <p:txBody>
          <a:bodyPr/>
          <a:lstStyle/>
          <a:p>
            <a:fld id="{8DE9D33F-C6B3-924B-A5FB-43D2B829FDCC}" type="slidenum">
              <a:rPr lang="en-US" smtClean="0"/>
              <a:t>2</a:t>
            </a:fld>
            <a:endParaRPr lang="en-US"/>
          </a:p>
        </p:txBody>
      </p:sp>
    </p:spTree>
    <p:extLst>
      <p:ext uri="{BB962C8B-B14F-4D97-AF65-F5344CB8AC3E}">
        <p14:creationId xmlns:p14="http://schemas.microsoft.com/office/powerpoint/2010/main" val="329114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of background about Kearney Public Schools to frame the context of our Work Based Learning Experiences. Probably about 10 years ago we were part of the one of the first schools to do the NDE CTE </a:t>
            </a:r>
            <a:r>
              <a:rPr lang="en-US" dirty="0" err="1"/>
              <a:t>reVision</a:t>
            </a:r>
            <a:r>
              <a:rPr lang="en-US" dirty="0"/>
              <a:t> process. In that process we completed a SWOT analysis for all of our CTE areas to see what we were doing well and where we needed to step it up to match business and industry. That also coincided with our research and bond issue to build a new school, remodel, or build two high schools. We passed a bond to build a new high school that opened in Fall of 2016. We also tried a curriculum shift at the same time to a more career field focus, so it was much more than erecting a new building. Long story short we have had administrative changes and funding issues that do not allow us enough teacher staffing to create a complete wall-to-wall small learning communities like we had envisioned. However, we do have programs of study in all career fields and are providing more work based learning opportunities than we have when I started at Kearney High School 12 years ago.</a:t>
            </a:r>
          </a:p>
          <a:p>
            <a:endParaRPr lang="en-US" dirty="0"/>
          </a:p>
          <a:p>
            <a:r>
              <a:rPr lang="en-US" dirty="0"/>
              <a:t>Things that we needed to remember when we were molding our structure for the career fields and work based learning opportunities would be to be patient to create the best fit. If we tried to force something, then there’s more chance to create negative relationships and that doesn’t work for anyone. Kearney is nice size at around 30,000 people, but it is still small enough that people and businesses are really interconnected. If we burnt a bridge somewhere, then it would be difficult to re-establish that relationship later. We also kept in mind the H3 jobs, our business and industry partnership – current and new ones we wanted to form. We also are fortunate to have the University of Nebraska at Kearney (UNK) as a 4 year institution and Central Community College – Learning Center as a 2 year institution in our community which both provide amazing partnerships for us and our students. Finally, it is important to be cognizant of the NDE course codes, so what you are creating you will get credit for when the reports are pulled from your student information system.</a:t>
            </a:r>
          </a:p>
        </p:txBody>
      </p:sp>
      <p:sp>
        <p:nvSpPr>
          <p:cNvPr id="4" name="Slide Number Placeholder 3"/>
          <p:cNvSpPr>
            <a:spLocks noGrp="1"/>
          </p:cNvSpPr>
          <p:nvPr>
            <p:ph type="sldNum" sz="quarter" idx="5"/>
          </p:nvPr>
        </p:nvSpPr>
        <p:spPr/>
        <p:txBody>
          <a:bodyPr/>
          <a:lstStyle/>
          <a:p>
            <a:fld id="{8DE9D33F-C6B3-924B-A5FB-43D2B829FDCC}" type="slidenum">
              <a:rPr lang="en-US" smtClean="0"/>
              <a:t>3</a:t>
            </a:fld>
            <a:endParaRPr lang="en-US"/>
          </a:p>
        </p:txBody>
      </p:sp>
    </p:spTree>
    <p:extLst>
      <p:ext uri="{BB962C8B-B14F-4D97-AF65-F5344CB8AC3E}">
        <p14:creationId xmlns:p14="http://schemas.microsoft.com/office/powerpoint/2010/main" val="217210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group our Work Based Learning with some academic opportunities and call it ELOs. Extended Learning Opportunities are available for any student that meets the prerequisites and offers opportunities for a variety of student. I will share perquisites and describe the programs on the upcoming slides.</a:t>
            </a:r>
          </a:p>
          <a:p>
            <a:endParaRPr lang="en-US" dirty="0"/>
          </a:p>
          <a:p>
            <a:r>
              <a:rPr lang="en-US" dirty="0"/>
              <a:t>****Fix This Next Paragraph****</a:t>
            </a:r>
          </a:p>
          <a:p>
            <a:endParaRPr lang="en-US" dirty="0"/>
          </a:p>
          <a:p>
            <a:r>
              <a:rPr lang="en-US" dirty="0"/>
              <a:t>We continue to provide integrated</a:t>
            </a:r>
            <a:r>
              <a:rPr lang="en-US" baseline="0" dirty="0"/>
              <a:t> college and career readiness activities within our courses at KHS, but our newest development is our Extended Learning Opportunities. We have been using the Extended Learning Opportunities or ELO terminology for the last couple years. It includes six options that students have to extend their learning beyond the classroom. The extensions are online career education which is supplied through the courses available on </a:t>
            </a:r>
            <a:r>
              <a:rPr lang="en-US" baseline="0" dirty="0" err="1"/>
              <a:t>Odessyware</a:t>
            </a:r>
            <a:r>
              <a:rPr lang="en-US" baseline="0" dirty="0"/>
              <a:t> and supervised by a KHS teacher. This allows students to take CTE courses that are not available at KHS. One popular career field has been Law, Public Safety, Corrections, &amp; Security. We have Intro to Criminal Justice, but the online courses allow for students to take additional courses in the field. Dual Credit is where students earn credit from both the high school and a post-secondary institution. We have agreements with UNK and CCC where courses are taught at the high school, UNK, and CCC. Early College is for a student that wants to start his/her college career, but still be a high school student. Early college students do not earn high school credit. This basically opens the door to get a head start on college requirements. </a:t>
            </a:r>
          </a:p>
          <a:p>
            <a:r>
              <a:rPr lang="en-US" baseline="0" dirty="0"/>
              <a:t>Work-based Learning is the overarching title for Cooperative Education and Internships. As a specific element of new Perkins V legislation these two items will be explained in more detail in the next two slides.</a:t>
            </a:r>
          </a:p>
          <a:p>
            <a:r>
              <a:rPr lang="en-US" baseline="0" dirty="0"/>
              <a:t>Since the ELOs have only been available in this format for a couple of years, we will be working on communicating and promoting this information. There has been improvement from year one to year two, but there’s room to grow the opportunities.</a:t>
            </a:r>
          </a:p>
          <a:p>
            <a:pPr marL="142354"/>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4</a:t>
            </a:fld>
            <a:endParaRPr lang="en-US"/>
          </a:p>
        </p:txBody>
      </p:sp>
    </p:spTree>
    <p:extLst>
      <p:ext uri="{BB962C8B-B14F-4D97-AF65-F5344CB8AC3E}">
        <p14:creationId xmlns:p14="http://schemas.microsoft.com/office/powerpoint/2010/main" val="33801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available to juniors and seniors who are on track to graduate and want different options than the electives we have internally. A brief description about our non-work based learning ELOS at Kearney High School include an online career education option. Students can take an online career education course offered through </a:t>
            </a:r>
            <a:r>
              <a:rPr lang="en-US" dirty="0" err="1"/>
              <a:t>Odyessyware</a:t>
            </a:r>
            <a:r>
              <a:rPr lang="en-US" dirty="0"/>
              <a:t>. They are to be taking courses that are not available from our current facility. Early college are college classes for college credit only, so a student on track to graduate and still wanting to be an active high school student can take a course basically from any post secondary school, following the necessary entrance requirements of those schools. Typically it is still going to be UNK or CCC, but a course other than one we have arranged for out student. Dual credit are courses for both high school and college credit. We have options that are taught within our high school by our own teachers like transportation, construction technology, entrepreneurship, and Microcomputer Applications. Options that are taught at post secondary institutions by college faculty. At the University of Nebraska at Kearney we have Introduction to American Politics which counts for their high school Political Science requirement. At Central Community College – Kearney Center, we have collaborated for College Algebra and CNA. KPS and UNK or CCC negotiates a Memorandum of Understanding defining the arrangement and whose paying for what. </a:t>
            </a:r>
          </a:p>
        </p:txBody>
      </p:sp>
      <p:sp>
        <p:nvSpPr>
          <p:cNvPr id="4" name="Slide Number Placeholder 3"/>
          <p:cNvSpPr>
            <a:spLocks noGrp="1"/>
          </p:cNvSpPr>
          <p:nvPr>
            <p:ph type="sldNum" sz="quarter" idx="5"/>
          </p:nvPr>
        </p:nvSpPr>
        <p:spPr/>
        <p:txBody>
          <a:bodyPr/>
          <a:lstStyle/>
          <a:p>
            <a:fld id="{8DE9D33F-C6B3-924B-A5FB-43D2B829FDCC}" type="slidenum">
              <a:rPr lang="en-US" smtClean="0"/>
              <a:t>5</a:t>
            </a:fld>
            <a:endParaRPr lang="en-US"/>
          </a:p>
        </p:txBody>
      </p:sp>
    </p:spTree>
    <p:extLst>
      <p:ext uri="{BB962C8B-B14F-4D97-AF65-F5344CB8AC3E}">
        <p14:creationId xmlns:p14="http://schemas.microsoft.com/office/powerpoint/2010/main" val="143468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general classroom activities available to students to learn about work such a guest speakers, field trips, simulations, etc. But let’s focus on the others that are receiving more emphasis recently. The three categories available to KHS juniors and seniors are School Based Experience, Cooperative Education, and Internships. School Based Experience is not necessarily School Based Enterprise. We needed something to call our in house work based experiences and this is the title we landed on. Similar to Cooperative Education, we needed a name other than Work Study or Work Release because our SPED department has an experience called Work Study. It’s not only about working which is sometimes the assumption that accompanies Work Release. Cooperative Education signifies that it is something different and hopefully more than time off from school for work. Finally Internships is a collective title that also includes our Field Experience in Education and opportunities in most career fields.</a:t>
            </a:r>
          </a:p>
        </p:txBody>
      </p:sp>
      <p:sp>
        <p:nvSpPr>
          <p:cNvPr id="4" name="Slide Number Placeholder 3"/>
          <p:cNvSpPr>
            <a:spLocks noGrp="1"/>
          </p:cNvSpPr>
          <p:nvPr>
            <p:ph type="sldNum" sz="quarter" idx="5"/>
          </p:nvPr>
        </p:nvSpPr>
        <p:spPr/>
        <p:txBody>
          <a:bodyPr/>
          <a:lstStyle/>
          <a:p>
            <a:fld id="{8DE9D33F-C6B3-924B-A5FB-43D2B829FDCC}" type="slidenum">
              <a:rPr lang="en-US" smtClean="0"/>
              <a:t>6</a:t>
            </a:fld>
            <a:endParaRPr lang="en-US"/>
          </a:p>
        </p:txBody>
      </p:sp>
    </p:spTree>
    <p:extLst>
      <p:ext uri="{BB962C8B-B14F-4D97-AF65-F5344CB8AC3E}">
        <p14:creationId xmlns:p14="http://schemas.microsoft.com/office/powerpoint/2010/main" val="3573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us a School Based Experience is a work based learning experience that occurs within Kearney High School. It needs a job description and occurs during the supervising teacher’s plan time. We needed something to call and describe those things that occurred within our building. It is different than other courses because the student is working on projects most of the time, but it is not necessarily the same experience that a student would get with a job outside the building. It is coded as an Other Work-Based Learning Experience for the NDE Course Code. Typically there are not many students. The current jobs we have are a screen print shop in the art department and a concession stand inventory assistant. Our graphic design teacher has a class called Bearcat Design where students acquire design jobs from a variety of sources and then the screen print student has a block during the day to work the screen printing machine to complete the jobs. Our FBLA cooperates with the AD’s office to manage the concession stand. FBLA primarily handles the inventory and prepping the stand for an event. The concession stand inventory assistant has a block during the day to help me with the concession stand. (I’m the FBLA Adviser.) I’ve only been able to have one student so far, so we haven’t expanded much beyond the everyday activity of stocking drinks, ensuring we have enough food, and setting up the stand for an upcoming event. The concession stand itself is a whole other conversation. For the purposes of work based learning, the student gets a block on his/her schedule to do the behind the scenes activities. We have a school store that sells mostly apparel. We also considered School Based Experience for our school store. However, currently our teacher for Advanced Marketing has integrated the duties of the store into the class. When it first opened we tried to have it open before school and after school, so those students had School Based Experience on their schedule as their first block or fifth block class and earned elective credit. We didn’t have enough business during the day and the store does a lot of community business through the website, so the School Based Experience option is not needed right now.</a:t>
            </a:r>
          </a:p>
        </p:txBody>
      </p:sp>
      <p:sp>
        <p:nvSpPr>
          <p:cNvPr id="4" name="Slide Number Placeholder 3"/>
          <p:cNvSpPr>
            <a:spLocks noGrp="1"/>
          </p:cNvSpPr>
          <p:nvPr>
            <p:ph type="sldNum" sz="quarter" idx="5"/>
          </p:nvPr>
        </p:nvSpPr>
        <p:spPr/>
        <p:txBody>
          <a:bodyPr/>
          <a:lstStyle/>
          <a:p>
            <a:fld id="{8DE9D33F-C6B3-924B-A5FB-43D2B829FDCC}" type="slidenum">
              <a:rPr lang="en-US" smtClean="0"/>
              <a:t>7</a:t>
            </a:fld>
            <a:endParaRPr lang="en-US"/>
          </a:p>
        </p:txBody>
      </p:sp>
    </p:spTree>
    <p:extLst>
      <p:ext uri="{BB962C8B-B14F-4D97-AF65-F5344CB8AC3E}">
        <p14:creationId xmlns:p14="http://schemas.microsoft.com/office/powerpoint/2010/main" val="3426172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Cooperative Education is work release for high school credit. The students work a part time job at an approved work site and complete an online classroom component to earn high school credit and a paycheck. </a:t>
            </a:r>
          </a:p>
          <a:p>
            <a:pPr defTabSz="931774">
              <a:defRPr/>
            </a:pPr>
            <a:endParaRPr lang="en-US" baseline="0" dirty="0"/>
          </a:p>
          <a:p>
            <a:pPr defTabSz="931774">
              <a:defRPr/>
            </a:pPr>
            <a:r>
              <a:rPr lang="en-US" baseline="0" dirty="0"/>
              <a:t>To be eligible students need satisfactory attendance and behavior records. They need to have completed a minimum of 3 Career and Technical Education courses in any career field. Due to logistics and staffing we no longer have a careers or workplace readiness course. The soft skills and Nebraska Career Readiness Standards are integrated into our CTE courses, so we felt that having students complete a minimum of three in any career field would be at least a step in preparing them for a job. Most students have taken a minimum by their junior year and especially by their senior year, so it isn’t challenging expectation to complete.</a:t>
            </a:r>
          </a:p>
          <a:p>
            <a:pPr defTabSz="931774">
              <a:defRPr/>
            </a:pPr>
            <a:endParaRPr lang="en-US" baseline="0" dirty="0"/>
          </a:p>
          <a:p>
            <a:pPr defTabSz="931774">
              <a:defRPr/>
            </a:pPr>
            <a:r>
              <a:rPr lang="en-US" baseline="0" dirty="0"/>
              <a:t>For a job to be approved as a Cooperative Education location, it must be within the Kearney Public Schools district, the schedule for the student should be able to match the time allotted on their high school course schedule, and of course be safe, appropriate, follow all related laws, etc.</a:t>
            </a:r>
          </a:p>
          <a:p>
            <a:pPr defTabSz="931774">
              <a:defRPr/>
            </a:pPr>
            <a:endParaRPr lang="en-US" baseline="0" dirty="0"/>
          </a:p>
          <a:p>
            <a:pPr defTabSz="931774">
              <a:defRPr/>
            </a:pPr>
            <a:r>
              <a:rPr lang="en-US" baseline="0" dirty="0"/>
              <a:t>The last couple years we have had approximately 50 students request it each year. It is organized as a semester course on a block schedule, but some will take it all year. Students are eligible to have it on their schedule for two blocks per day and expected to work at least one hour per block. If a student takes it for a full year, they can earn 10 hours of elective credit. </a:t>
            </a:r>
          </a:p>
          <a:p>
            <a:endParaRPr lang="en-US" baseline="0" dirty="0"/>
          </a:p>
          <a:p>
            <a:r>
              <a:rPr lang="en-US" baseline="0" dirty="0"/>
              <a:t>We have had 2 teacher supervisors, so there is room to grow the program. It’s helpful to have a core area teacher involved if you can. Two years ago we had a Social Studies teacher acquire the Work Based Learning Endorsement over the summer and he really enjoyed the experience of supervising students. However, there were more student requests for his Criminal Justice class and the larger sophomore class meant that he was needed for World History. This past year I had a teacher new to KHS helping me and next year I will be doing it by myself. I’m going to see how it goes, but I do like to have a second teacher involved for cross training purposes.</a:t>
            </a:r>
          </a:p>
          <a:p>
            <a:r>
              <a:rPr lang="en-US" baseline="0" dirty="0"/>
              <a:t> </a:t>
            </a:r>
          </a:p>
          <a:p>
            <a:r>
              <a:rPr lang="en-US" baseline="0" dirty="0"/>
              <a:t>It is important that this program is the right fit for the student and business as well. It’s not just working a part time job. It’s about the student developing their workplace skills to be a productive citizen, earning an appropriate wage, and serving their community.  </a:t>
            </a:r>
          </a:p>
          <a:p>
            <a:endParaRPr lang="en-US" baseline="0" dirty="0"/>
          </a:p>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8</a:t>
            </a:fld>
            <a:endParaRPr lang="en-US"/>
          </a:p>
        </p:txBody>
      </p:sp>
    </p:spTree>
    <p:extLst>
      <p:ext uri="{BB962C8B-B14F-4D97-AF65-F5344CB8AC3E}">
        <p14:creationId xmlns:p14="http://schemas.microsoft.com/office/powerpoint/2010/main" val="330152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the course request process in February. Therefore to be juniors and seniors include Cooperative Education as one of their course requests. We had originally done an application process and the course request, but then we had students who would complete one and not the other. We have 100+ staff members that assist our students in course requests, so there is also a lot of opportunity for miscommunication, not on purpose, but it does happen. There are a lot of reasons, but one of the big ones is that there is a lot of information about all of our courses being presented at that time and it gets confusing for both students and teachers. Therefore, we just went with the course request for those who are interested, then in April I have a meeting with those students to explain the program, timeline, requirements, and expectations. The face to face presentation helps clarify a lot of misconceptions. Last year I couldn’t have it because of the pandemic and it was a challenging year for a variety of reasons, hopefully by holding the in person meeting next year will go smoothly. We had a few in person meetings in the Fall of 2019 and 2019-2020 was going well until the pandemic closures. I also created an </a:t>
            </a:r>
            <a:r>
              <a:rPr lang="en-US" dirty="0" err="1"/>
              <a:t>EdPuzzle</a:t>
            </a:r>
            <a:r>
              <a:rPr lang="en-US" dirty="0"/>
              <a:t> video of the presentation for the handful of students that could not attend the in person meeting. Students were required to attend the in person meeting or complete the </a:t>
            </a:r>
            <a:r>
              <a:rPr lang="en-US" dirty="0" err="1"/>
              <a:t>EdPuzzle</a:t>
            </a:r>
            <a:r>
              <a:rPr lang="en-US" dirty="0"/>
              <a:t> to stay on the request list. If not, then they go to the waiting list.</a:t>
            </a:r>
          </a:p>
          <a:p>
            <a:endParaRPr lang="en-US" dirty="0"/>
          </a:p>
          <a:p>
            <a:r>
              <a:rPr lang="en-US" dirty="0"/>
              <a:t>On or before June 1, I send an email to the students who requested Cooperative Education. This email includes a Google form that they need to complete by June 30. Again if it is not completed by June 30, then they move to the bottom of my list. The form request job location, supervisor name and contact information, what terms and blocks do they want it during the year, and any special information I need to be aware of when making employment contacts and verification such as after school activities like sports seasons.</a:t>
            </a:r>
          </a:p>
          <a:p>
            <a:endParaRPr lang="en-US" dirty="0"/>
          </a:p>
          <a:p>
            <a:r>
              <a:rPr lang="en-US" dirty="0"/>
              <a:t>During July, but usually the last two weeks, I make employer contacts to verify student is employed or will be employed during the school year, that the employer can schedule the student during the allowed time, and that it is a safe/appropriate work environment for the students. I do have 5 days as extended contract to pay for my time. Last summer I did contacts by phone, email, or Zoom due to the pandemic, but Summer 2019 I visited the businesses. I use my own vehicle and request mileage reimbursement for driving from business to business. I’m planning in person worksite visits for this summer.</a:t>
            </a:r>
          </a:p>
          <a:p>
            <a:endParaRPr lang="en-US" dirty="0"/>
          </a:p>
          <a:p>
            <a:r>
              <a:rPr lang="en-US" dirty="0"/>
              <a:t>As I get work sites verified, I work with administration and/or counselors to change student schedules. Up to this point students have a schedule full of required courses and electives. Coop Ed is not included until the student and the worksite have met the entrance expectations. For example we had a student who worked banquets for Younes Convention Center and wanted the afternoon for Cooperative Ed. When contacting her supervisor, they are finished with noon banquet cleanup typically before she could arrive and didn’t start for evening banquets until later in the day. The timing didn’t work out and she had to keep her other courses on her schedule. Another student wanted to work at a hospital. They needed him in the morning to pick up breakfast trays and prep/deliver lunch trays. He wanted Coop Ed for the afternoon because he had College Algebra in the morning. He could have chosen another job, but he decided to stick with his other elective courses.</a:t>
            </a:r>
          </a:p>
          <a:p>
            <a:endParaRPr lang="en-US" dirty="0"/>
          </a:p>
          <a:p>
            <a:r>
              <a:rPr lang="en-US" dirty="0"/>
              <a:t>During the semester all of their assignments are set up in Canvas. It is a response to one weekly reflection question and documentation of the hours worked for the week. Both assignments open at 8 a.m. on Monday morning and are due at the end of the week. The weekly reflection is due Sunday night at midnight and the hours can be submitted as an image or they can bring me a paper on Monday by 4 p.m.  I can share the details about what I do for grading. The reflection questions are associated with the Nebraska Career Readiness Standards. They also do a self evaluation as one of their weekly reflections rating themselves on the Nebraska Career Readiness Standards. I also request that the workplace supervisors complete a one page evaluation rating their student worker on the Nebraska Career Readiness Standards. My goal is at least once a semester</a:t>
            </a:r>
          </a:p>
          <a:p>
            <a:endParaRPr lang="en-US" dirty="0"/>
          </a:p>
          <a:p>
            <a:r>
              <a:rPr lang="en-US" dirty="0"/>
              <a:t>Their final is a presentation with multiple reflection questions. As I shared earlier, there were misconceptions about the program, so I created a final that would hopefully help clarify and help recruit participants. They are to create a visual – most will do Google Presentations because we have Chromebooks, but some with do a Canva, Prezi, or simply write something on the whiteboard and take a picture. Then with that visual share the responses to the reflection questions in one of their classroom based courses. Therefore it requires them to plan ahead a bit and communicate with their teachers to have a few minutes out of the block one day. The questions include describing job location, favorite work member, frustrations, benefits, why they chose Coop Ed, what skills/knowledge did they use from their high school course work, plans after high school, how it helped them for life after high school, etc.</a:t>
            </a:r>
          </a:p>
        </p:txBody>
      </p:sp>
      <p:sp>
        <p:nvSpPr>
          <p:cNvPr id="4" name="Slide Number Placeholder 3"/>
          <p:cNvSpPr>
            <a:spLocks noGrp="1"/>
          </p:cNvSpPr>
          <p:nvPr>
            <p:ph type="sldNum" sz="quarter" idx="5"/>
          </p:nvPr>
        </p:nvSpPr>
        <p:spPr/>
        <p:txBody>
          <a:bodyPr/>
          <a:lstStyle/>
          <a:p>
            <a:fld id="{8DE9D33F-C6B3-924B-A5FB-43D2B829FDCC}" type="slidenum">
              <a:rPr lang="en-US" smtClean="0"/>
              <a:t>9</a:t>
            </a:fld>
            <a:endParaRPr lang="en-US"/>
          </a:p>
        </p:txBody>
      </p:sp>
    </p:spTree>
    <p:extLst>
      <p:ext uri="{BB962C8B-B14F-4D97-AF65-F5344CB8AC3E}">
        <p14:creationId xmlns:p14="http://schemas.microsoft.com/office/powerpoint/2010/main" val="1372903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Front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07792" y="3126123"/>
            <a:ext cx="5760720" cy="594069"/>
          </a:xfrm>
          <a:noFill/>
        </p:spPr>
        <p:txBody>
          <a:bodyPr anchor="b">
            <a:noAutofit/>
          </a:bodyPr>
          <a:lstStyle>
            <a:lvl1pPr algn="r">
              <a:defRPr sz="3600" b="1" i="0">
                <a:solidFill>
                  <a:schemeClr val="tx1"/>
                </a:solidFill>
                <a:latin typeface="Acumin Pro ExtraCondensed Smbd" panose="020B0508020202020204" pitchFamily="34" charset="77"/>
              </a:defRPr>
            </a:lvl1pPr>
          </a:lstStyle>
          <a:p>
            <a:r>
              <a:rPr lang="en-US" dirty="0"/>
              <a:t>Click to Edit Master Title Style</a:t>
            </a:r>
          </a:p>
        </p:txBody>
      </p:sp>
      <p:sp>
        <p:nvSpPr>
          <p:cNvPr id="3" name="Subtitle 2"/>
          <p:cNvSpPr>
            <a:spLocks noGrp="1"/>
          </p:cNvSpPr>
          <p:nvPr>
            <p:ph type="subTitle" idx="1" hasCustomPrompt="1"/>
          </p:nvPr>
        </p:nvSpPr>
        <p:spPr>
          <a:xfrm>
            <a:off x="2907792" y="3754737"/>
            <a:ext cx="5760720" cy="460647"/>
          </a:xfrm>
        </p:spPr>
        <p:txBody>
          <a:bodyPr>
            <a:normAutofit/>
          </a:bodyPr>
          <a:lstStyle>
            <a:lvl1pPr marL="0" indent="0" algn="r">
              <a:buNone/>
              <a:defRPr sz="2000" b="0" i="0">
                <a:solidFill>
                  <a:srgbClr val="0099A7"/>
                </a:solidFill>
                <a:latin typeface="Acumin Pro Condensed Light" panose="020B0406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420190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ull Screen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6BB027-379C-3C42-8EA8-69AF9462E2F5}"/>
              </a:ext>
            </a:extLst>
          </p:cNvPr>
          <p:cNvSpPr>
            <a:spLocks noGrp="1"/>
          </p:cNvSpPr>
          <p:nvPr>
            <p:ph type="sldNum" sz="quarter" idx="10"/>
          </p:nvPr>
        </p:nvSpPr>
        <p:spPr/>
        <p:txBody>
          <a:bodyPr/>
          <a:lstStyle>
            <a:lvl1pPr>
              <a:defRPr>
                <a:solidFill>
                  <a:schemeClr val="bg1"/>
                </a:solidFill>
              </a:defRPr>
            </a:lvl1pPr>
          </a:lstStyle>
          <a:p>
            <a:fld id="{12BE8270-E6C9-4EB4-A3CF-969B9C7A407B}" type="slidenum">
              <a:rPr lang="en-US" smtClean="0"/>
              <a:pPr/>
              <a:t>‹#›</a:t>
            </a:fld>
            <a:endParaRPr lang="en-US" dirty="0"/>
          </a:p>
        </p:txBody>
      </p:sp>
      <p:sp>
        <p:nvSpPr>
          <p:cNvPr id="7" name="Text Placeholder 6">
            <a:extLst>
              <a:ext uri="{FF2B5EF4-FFF2-40B4-BE49-F238E27FC236}">
                <a16:creationId xmlns:a16="http://schemas.microsoft.com/office/drawing/2014/main" id="{4E0C0329-F2D6-D344-93C9-7121E532F67E}"/>
              </a:ext>
            </a:extLst>
          </p:cNvPr>
          <p:cNvSpPr>
            <a:spLocks noGrp="1"/>
          </p:cNvSpPr>
          <p:nvPr>
            <p:ph type="body" sz="quarter" idx="11"/>
          </p:nvPr>
        </p:nvSpPr>
        <p:spPr>
          <a:xfrm>
            <a:off x="1927860" y="254727"/>
            <a:ext cx="6974839" cy="4310924"/>
          </a:xfrm>
          <a:noFill/>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179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losing Pag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37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losing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28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9904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BE8270-E6C9-4EB4-A3CF-969B9C7A407B}" type="slidenum">
              <a:rPr lang="en-US" smtClean="0"/>
              <a:t>‹#›</a:t>
            </a:fld>
            <a:endParaRPr lang="en-US"/>
          </a:p>
        </p:txBody>
      </p:sp>
      <p:sp>
        <p:nvSpPr>
          <p:cNvPr id="7" name="Title 1">
            <a:extLst>
              <a:ext uri="{FF2B5EF4-FFF2-40B4-BE49-F238E27FC236}">
                <a16:creationId xmlns:a16="http://schemas.microsoft.com/office/drawing/2014/main" id="{9FF29C5F-28EA-B345-A0DA-3A7ED233A5E2}"/>
              </a:ext>
            </a:extLst>
          </p:cNvPr>
          <p:cNvSpPr>
            <a:spLocks noGrp="1"/>
          </p:cNvSpPr>
          <p:nvPr>
            <p:ph type="title" hasCustomPrompt="1"/>
          </p:nvPr>
        </p:nvSpPr>
        <p:spPr>
          <a:xfrm>
            <a:off x="221065" y="1169964"/>
            <a:ext cx="8681635" cy="515535"/>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02001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626659-522E-CF46-A3EB-ABF32DD3CF31}"/>
              </a:ext>
            </a:extLst>
          </p:cNvPr>
          <p:cNvSpPr>
            <a:spLocks noGrp="1"/>
          </p:cNvSpPr>
          <p:nvPr>
            <p:ph type="sldNum" sz="quarter" idx="12"/>
          </p:nvPr>
        </p:nvSpPr>
        <p:spPr>
          <a:xfrm>
            <a:off x="6845440" y="4804755"/>
            <a:ext cx="2057400" cy="199505"/>
          </a:xfrm>
        </p:spPr>
        <p:txBody>
          <a:bodyPr/>
          <a:lstStyle/>
          <a:p>
            <a:fld id="{12BE8270-E6C9-4EB4-A3CF-969B9C7A407B}" type="slidenum">
              <a:rPr lang="en-US" smtClean="0"/>
              <a:t>‹#›</a:t>
            </a:fld>
            <a:endParaRPr lang="en-US"/>
          </a:p>
        </p:txBody>
      </p:sp>
      <p:sp>
        <p:nvSpPr>
          <p:cNvPr id="10" name="Content Placeholder 2">
            <a:extLst>
              <a:ext uri="{FF2B5EF4-FFF2-40B4-BE49-F238E27FC236}">
                <a16:creationId xmlns:a16="http://schemas.microsoft.com/office/drawing/2014/main" id="{93F39795-06E3-E847-B6E3-7DEAA2D3EE2B}"/>
              </a:ext>
            </a:extLst>
          </p:cNvPr>
          <p:cNvSpPr>
            <a:spLocks noGrp="1"/>
          </p:cNvSpPr>
          <p:nvPr>
            <p:ph idx="1"/>
          </p:nvPr>
        </p:nvSpPr>
        <p:spPr>
          <a:xfrm>
            <a:off x="221064" y="1457093"/>
            <a:ext cx="8681776" cy="323800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0761823-ECD9-9149-9045-5D5404460100}"/>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80398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2958" y="1020112"/>
            <a:ext cx="4018210" cy="365492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2836" y="1020112"/>
            <a:ext cx="4018206" cy="365491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BDFAA74B-C86C-F34F-A931-0EBC686A2F1E}"/>
              </a:ext>
            </a:extLst>
          </p:cNvPr>
          <p:cNvSpPr>
            <a:spLocks noGrp="1"/>
          </p:cNvSpPr>
          <p:nvPr>
            <p:ph type="title" hasCustomPrompt="1"/>
          </p:nvPr>
        </p:nvSpPr>
        <p:spPr>
          <a:xfrm>
            <a:off x="482958" y="450057"/>
            <a:ext cx="8178084" cy="472571"/>
          </a:xfrm>
          <a:noFill/>
        </p:spPr>
        <p:txBody>
          <a:bodyPr>
            <a:normAutofit/>
          </a:bodyPr>
          <a:lstStyle>
            <a:lvl1pPr algn="ctr">
              <a:defRPr sz="3200" b="1" i="0">
                <a:solidFill>
                  <a:srgbClr val="2E2925"/>
                </a:solidFill>
                <a:latin typeface="Acumin Pro ExtraCondensed Med" panose="020B0508020202020204" pitchFamily="34" charset="77"/>
              </a:defRPr>
            </a:lvl1pPr>
          </a:lstStyle>
          <a:p>
            <a:r>
              <a:rPr lang="en-US" dirty="0"/>
              <a:t>Click to Edit Master Title Style</a:t>
            </a:r>
          </a:p>
        </p:txBody>
      </p:sp>
      <p:sp>
        <p:nvSpPr>
          <p:cNvPr id="8" name="Slide Number Placeholder 6">
            <a:extLst>
              <a:ext uri="{FF2B5EF4-FFF2-40B4-BE49-F238E27FC236}">
                <a16:creationId xmlns:a16="http://schemas.microsoft.com/office/drawing/2014/main" id="{5D34D173-FD49-9249-98B0-CDF18145AA03}"/>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Tree>
    <p:extLst>
      <p:ext uri="{BB962C8B-B14F-4D97-AF65-F5344CB8AC3E}">
        <p14:creationId xmlns:p14="http://schemas.microsoft.com/office/powerpoint/2010/main" val="163202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241EB8F-1D0A-2448-87CD-7473680D4DFD}"/>
              </a:ext>
            </a:extLst>
          </p:cNvPr>
          <p:cNvSpPr>
            <a:spLocks noGrp="1"/>
          </p:cNvSpPr>
          <p:nvPr>
            <p:ph sz="half" idx="1"/>
          </p:nvPr>
        </p:nvSpPr>
        <p:spPr>
          <a:xfrm>
            <a:off x="221066" y="1020112"/>
            <a:ext cx="4226391" cy="353664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2B5E0D91-911E-AA46-99F0-FE4FE70D3F95}"/>
              </a:ext>
            </a:extLst>
          </p:cNvPr>
          <p:cNvSpPr>
            <a:spLocks noGrp="1"/>
          </p:cNvSpPr>
          <p:nvPr>
            <p:ph sz="half" idx="2"/>
          </p:nvPr>
        </p:nvSpPr>
        <p:spPr>
          <a:xfrm>
            <a:off x="4696544" y="1020113"/>
            <a:ext cx="4206156" cy="3536648"/>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E3E6B1B-13C8-5B4C-8970-B79B609CA8A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9" name="Title 1">
            <a:extLst>
              <a:ext uri="{FF2B5EF4-FFF2-40B4-BE49-F238E27FC236}">
                <a16:creationId xmlns:a16="http://schemas.microsoft.com/office/drawing/2014/main" id="{45F1C0FF-1481-8C4C-8F29-B3E00629659A}"/>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rgbClr val="EE742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132411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DF5ED1-5C84-AE4B-B4A5-D2B1C3F1D6FD}"/>
              </a:ext>
            </a:extLst>
          </p:cNvPr>
          <p:cNvSpPr>
            <a:spLocks noGrp="1"/>
          </p:cNvSpPr>
          <p:nvPr>
            <p:ph type="sldNum" sz="quarter" idx="10"/>
          </p:nvPr>
        </p:nvSpPr>
        <p:spPr>
          <a:xfrm>
            <a:off x="6845440" y="4880955"/>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8" name="Text Placeholder 6">
            <a:extLst>
              <a:ext uri="{FF2B5EF4-FFF2-40B4-BE49-F238E27FC236}">
                <a16:creationId xmlns:a16="http://schemas.microsoft.com/office/drawing/2014/main" id="{2E33FA36-6CB9-364F-BF60-2560758D4F42}"/>
              </a:ext>
            </a:extLst>
          </p:cNvPr>
          <p:cNvSpPr>
            <a:spLocks noGrp="1"/>
          </p:cNvSpPr>
          <p:nvPr>
            <p:ph type="body" sz="quarter" idx="11"/>
          </p:nvPr>
        </p:nvSpPr>
        <p:spPr>
          <a:xfrm>
            <a:off x="221065" y="1063412"/>
            <a:ext cx="8681635" cy="3501815"/>
          </a:xfrm>
          <a:noFill/>
        </p:spPr>
        <p:txBody>
          <a:bodyPr/>
          <a:lstStyle>
            <a:lvl1pPr>
              <a:defRPr b="0">
                <a:solidFill>
                  <a:schemeClr val="tx1"/>
                </a:solidFill>
              </a:defRPr>
            </a:lvl1pPr>
            <a:lvl2pPr marL="514350" indent="-171450">
              <a:buFont typeface="Courier New" panose="02070309020205020404" pitchFamily="49" charset="0"/>
              <a:buChar char="o"/>
              <a:defRPr b="0">
                <a:solidFill>
                  <a:schemeClr val="tx1"/>
                </a:solidFill>
              </a:defRPr>
            </a:lvl2pPr>
            <a:lvl3pPr marL="857250" indent="-171450">
              <a:buFont typeface="Wingdings" pitchFamily="2" charset="2"/>
              <a:buChar char="§"/>
              <a:defRPr b="0">
                <a:solidFill>
                  <a:schemeClr val="tx1"/>
                </a:solidFill>
              </a:defRPr>
            </a:lvl3pPr>
            <a:lvl4pPr marL="1200150" indent="-171450">
              <a:buFont typeface="Wingdings" pitchFamily="2" charset="2"/>
              <a:buChar char="Ø"/>
              <a:defRPr b="0">
                <a:solidFill>
                  <a:schemeClr val="tx1"/>
                </a:solidFill>
              </a:defRPr>
            </a:lvl4pPr>
            <a:lvl5pPr marL="1543050" indent="-171450">
              <a:buFont typeface="Wingdings" pitchFamily="2" charset="2"/>
              <a:buChar char="v"/>
              <a:defRPr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A441B1A-2AB1-E448-BF43-07304FDE0682}"/>
              </a:ext>
            </a:extLst>
          </p:cNvPr>
          <p:cNvSpPr>
            <a:spLocks noGrp="1"/>
          </p:cNvSpPr>
          <p:nvPr>
            <p:ph type="title" hasCustomPrompt="1"/>
          </p:nvPr>
        </p:nvSpPr>
        <p:spPr>
          <a:xfrm>
            <a:off x="221065" y="524696"/>
            <a:ext cx="8681635" cy="508539"/>
          </a:xfrm>
          <a:noFill/>
        </p:spPr>
        <p:txBody>
          <a:bodyPr>
            <a:normAutofit/>
          </a:bodyPr>
          <a:lstStyle>
            <a:lvl1pPr algn="ctr">
              <a:defRPr sz="3200" b="1" i="0">
                <a:solidFill>
                  <a:srgbClr val="0099A7"/>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35596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31157" y="1119435"/>
            <a:ext cx="3368531" cy="349675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quarter" idx="13"/>
          </p:nvPr>
        </p:nvSpPr>
        <p:spPr>
          <a:xfrm>
            <a:off x="5534168" y="1119947"/>
            <a:ext cx="3368531" cy="3496184"/>
          </a:xfrm>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489F315-BCC5-1C4D-8D31-1CA8A0CE33C5}"/>
              </a:ext>
            </a:extLst>
          </p:cNvPr>
          <p:cNvSpPr>
            <a:spLocks noGrp="1"/>
          </p:cNvSpPr>
          <p:nvPr>
            <p:ph type="sldNum" sz="quarter" idx="12"/>
          </p:nvPr>
        </p:nvSpPr>
        <p:spPr>
          <a:xfrm>
            <a:off x="6845440" y="4856213"/>
            <a:ext cx="2057400" cy="199505"/>
          </a:xfrm>
        </p:spPr>
        <p:txBody>
          <a:bodyPr/>
          <a:lstStyle>
            <a:lvl1pPr>
              <a:defRPr>
                <a:solidFill>
                  <a:schemeClr val="tx1"/>
                </a:solidFill>
              </a:defRPr>
            </a:lvl1pPr>
          </a:lstStyle>
          <a:p>
            <a:fld id="{12BE8270-E6C9-4EB4-A3CF-969B9C7A407B}" type="slidenum">
              <a:rPr lang="en-US" smtClean="0"/>
              <a:pPr/>
              <a:t>‹#›</a:t>
            </a:fld>
            <a:endParaRPr lang="en-US" dirty="0"/>
          </a:p>
        </p:txBody>
      </p:sp>
      <p:sp>
        <p:nvSpPr>
          <p:cNvPr id="11" name="Title 1">
            <a:extLst>
              <a:ext uri="{FF2B5EF4-FFF2-40B4-BE49-F238E27FC236}">
                <a16:creationId xmlns:a16="http://schemas.microsoft.com/office/drawing/2014/main" id="{23A452A4-EBFF-2640-95A3-DF7F98846DB5}"/>
              </a:ext>
            </a:extLst>
          </p:cNvPr>
          <p:cNvSpPr>
            <a:spLocks noGrp="1"/>
          </p:cNvSpPr>
          <p:nvPr>
            <p:ph type="title" hasCustomPrompt="1"/>
          </p:nvPr>
        </p:nvSpPr>
        <p:spPr>
          <a:xfrm>
            <a:off x="1931158" y="390889"/>
            <a:ext cx="6971542" cy="474650"/>
          </a:xfrm>
          <a:noFill/>
        </p:spPr>
        <p:txBody>
          <a:bodyPr>
            <a:normAutofit/>
          </a:bodyPr>
          <a:lstStyle>
            <a:lvl1pPr algn="ctr">
              <a:defRPr sz="3200" b="1" i="0">
                <a:solidFill>
                  <a:srgbClr val="0099A7"/>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382936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har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85E1FCE0-F8B9-3644-835C-4E7859EA06EB}"/>
              </a:ext>
            </a:extLst>
          </p:cNvPr>
          <p:cNvSpPr>
            <a:spLocks noGrp="1"/>
          </p:cNvSpPr>
          <p:nvPr>
            <p:ph type="chart" sz="quarter" idx="13"/>
          </p:nvPr>
        </p:nvSpPr>
        <p:spPr>
          <a:xfrm>
            <a:off x="221065" y="1090949"/>
            <a:ext cx="4218772" cy="3053662"/>
          </a:xfrm>
        </p:spPr>
        <p:txBody>
          <a:bodyPr/>
          <a:lstStyle/>
          <a:p>
            <a:endParaRPr lang="en-US"/>
          </a:p>
        </p:txBody>
      </p:sp>
      <p:sp>
        <p:nvSpPr>
          <p:cNvPr id="9" name="Table Placeholder 8">
            <a:extLst>
              <a:ext uri="{FF2B5EF4-FFF2-40B4-BE49-F238E27FC236}">
                <a16:creationId xmlns:a16="http://schemas.microsoft.com/office/drawing/2014/main" id="{190D0DCD-9E05-4846-8584-E690A9520777}"/>
              </a:ext>
            </a:extLst>
          </p:cNvPr>
          <p:cNvSpPr>
            <a:spLocks noGrp="1"/>
          </p:cNvSpPr>
          <p:nvPr>
            <p:ph type="tbl" sz="quarter" idx="14"/>
          </p:nvPr>
        </p:nvSpPr>
        <p:spPr>
          <a:xfrm>
            <a:off x="4683928" y="1097280"/>
            <a:ext cx="4218772" cy="3048000"/>
          </a:xfrm>
        </p:spPr>
        <p:txBody>
          <a:bodyPr/>
          <a:lstStyle/>
          <a:p>
            <a:endParaRPr lang="en-US" dirty="0"/>
          </a:p>
        </p:txBody>
      </p:sp>
      <p:sp>
        <p:nvSpPr>
          <p:cNvPr id="10" name="Slide Number Placeholder 6">
            <a:extLst>
              <a:ext uri="{FF2B5EF4-FFF2-40B4-BE49-F238E27FC236}">
                <a16:creationId xmlns:a16="http://schemas.microsoft.com/office/drawing/2014/main" id="{31E927FB-41CD-DC44-BA2A-789D72DC03A7}"/>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8" name="Title 1">
            <a:extLst>
              <a:ext uri="{FF2B5EF4-FFF2-40B4-BE49-F238E27FC236}">
                <a16:creationId xmlns:a16="http://schemas.microsoft.com/office/drawing/2014/main" id="{BA9042A5-E45E-0E46-8B6B-7D10AC3FB76E}"/>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rgbClr val="EE742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64652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688006" y="1235121"/>
            <a:ext cx="4214694" cy="3458321"/>
          </a:xfrm>
          <a:solidFill>
            <a:schemeClr val="bg1">
              <a:alpha val="0"/>
            </a:schemeClr>
          </a:solidFill>
          <a:ln w="12700">
            <a:solidFill>
              <a:schemeClr val="bg1"/>
            </a:solidFill>
          </a:ln>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0" name="Picture Placeholder 9"/>
          <p:cNvSpPr>
            <a:spLocks noGrp="1"/>
          </p:cNvSpPr>
          <p:nvPr>
            <p:ph type="pic" sz="quarter" idx="14"/>
          </p:nvPr>
        </p:nvSpPr>
        <p:spPr>
          <a:xfrm>
            <a:off x="221065" y="1235122"/>
            <a:ext cx="4234928" cy="3458322"/>
          </a:xfrm>
          <a:solidFill>
            <a:schemeClr val="bg1">
              <a:alpha val="0"/>
            </a:schemeClr>
          </a:solidFill>
          <a:ln w="12700">
            <a:solidFill>
              <a:schemeClr val="bg1"/>
            </a:solidFill>
          </a:ln>
        </p:spPr>
        <p:txBody>
          <a:bodyPr/>
          <a:lstStyle>
            <a:lvl1pPr>
              <a:defRPr b="0">
                <a:solidFill>
                  <a:schemeClr val="bg1"/>
                </a:solidFill>
              </a:defRPr>
            </a:lvl1pPr>
          </a:lstStyle>
          <a:p>
            <a:endParaRPr lang="en-US" dirty="0"/>
          </a:p>
        </p:txBody>
      </p:sp>
      <p:sp>
        <p:nvSpPr>
          <p:cNvPr id="11" name="Slide Number Placeholder 6">
            <a:extLst>
              <a:ext uri="{FF2B5EF4-FFF2-40B4-BE49-F238E27FC236}">
                <a16:creationId xmlns:a16="http://schemas.microsoft.com/office/drawing/2014/main" id="{05C09F8E-A8AE-C644-A2A9-0E73518E2A3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6" name="Title 1">
            <a:extLst>
              <a:ext uri="{FF2B5EF4-FFF2-40B4-BE49-F238E27FC236}">
                <a16:creationId xmlns:a16="http://schemas.microsoft.com/office/drawing/2014/main" id="{7428BB69-637B-5E44-847C-1232C5C390A0}"/>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rgbClr val="EE742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32535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1064" y="274321"/>
            <a:ext cx="8681776" cy="994172"/>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221064" y="1369219"/>
            <a:ext cx="8681776"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845440" y="4804755"/>
            <a:ext cx="2057400" cy="199505"/>
          </a:xfrm>
          <a:prstGeom prst="rect">
            <a:avLst/>
          </a:prstGeom>
        </p:spPr>
        <p:txBody>
          <a:bodyPr vert="horz" lIns="91440" tIns="45720" rIns="91440" bIns="45720" rtlCol="0" anchor="ctr"/>
          <a:lstStyle>
            <a:lvl1pPr algn="r">
              <a:defRPr sz="900">
                <a:solidFill>
                  <a:srgbClr val="2E2925"/>
                </a:solidFill>
                <a:latin typeface="Myriad Pro" panose="020B0503030403020204" pitchFamily="34" charset="0"/>
              </a:defRPr>
            </a:lvl1pPr>
          </a:lstStyle>
          <a:p>
            <a:fld id="{12BE8270-E6C9-4EB4-A3CF-969B9C7A407B}" type="slidenum">
              <a:rPr lang="en-US" smtClean="0"/>
              <a:pPr/>
              <a:t>‹#›</a:t>
            </a:fld>
            <a:endParaRPr lang="en-US"/>
          </a:p>
        </p:txBody>
      </p:sp>
    </p:spTree>
    <p:extLst>
      <p:ext uri="{BB962C8B-B14F-4D97-AF65-F5344CB8AC3E}">
        <p14:creationId xmlns:p14="http://schemas.microsoft.com/office/powerpoint/2010/main" val="38789114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 id="2147483677" r:id="rId4"/>
    <p:sldLayoutId id="2147483691" r:id="rId5"/>
    <p:sldLayoutId id="2147483692" r:id="rId6"/>
    <p:sldLayoutId id="2147483686" r:id="rId7"/>
    <p:sldLayoutId id="2147483689" r:id="rId8"/>
    <p:sldLayoutId id="2147483685" r:id="rId9"/>
    <p:sldLayoutId id="2147483690" r:id="rId10"/>
    <p:sldLayoutId id="2147483688" r:id="rId11"/>
    <p:sldLayoutId id="2147483687" r:id="rId12"/>
    <p:sldLayoutId id="2147483693" r:id="rId13"/>
  </p:sldLayoutIdLst>
  <p:txStyles>
    <p:title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1" kern="1200">
          <a:solidFill>
            <a:schemeClr val="bg1"/>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yriad Pro" panose="020B05030304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yriad Pro" panose="020B05030304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docs.google.com/document/d/1MPS2Rg8tjTCNkfnK6DL2Q4CEJ1NXnIbDIKHZRMwhoqo/edit?usp=sharing" TargetMode="External"/><Relationship Id="rId3" Type="http://schemas.openxmlformats.org/officeDocument/2006/relationships/hyperlink" Target="https://www.education.ne.gov/nce/" TargetMode="External"/><Relationship Id="rId7" Type="http://schemas.openxmlformats.org/officeDocument/2006/relationships/hyperlink" Target="https://mbastatesconnection.mbaresearch.org/index.php/portal/index"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education.ne.gov/nce/launch-wbl/#1616591232039-b58e368e-86b0" TargetMode="External"/><Relationship Id="rId11" Type="http://schemas.openxmlformats.org/officeDocument/2006/relationships/hyperlink" Target="https://www.acteonline.org/professional-development/high-quality-cte-tools/work-based-learning/" TargetMode="External"/><Relationship Id="rId5" Type="http://schemas.openxmlformats.org/officeDocument/2006/relationships/hyperlink" Target="https://www.education.ne.gov/nce/perkins-administration/" TargetMode="External"/><Relationship Id="rId10" Type="http://schemas.openxmlformats.org/officeDocument/2006/relationships/hyperlink" Target="https://docs.google.com/document/d/1hZy-2eaJtNLhWcCmF78r5gQ0xThuj6y4oNldyC-2Cyk/edit?usp=sharing" TargetMode="External"/><Relationship Id="rId4" Type="http://schemas.openxmlformats.org/officeDocument/2006/relationships/hyperlink" Target="https://www.education.ne.gov/workplace-experiences/" TargetMode="External"/><Relationship Id="rId9" Type="http://schemas.openxmlformats.org/officeDocument/2006/relationships/hyperlink" Target="https://docs.google.com/document/d/1F9Nj61TrARbnlZ0pN5FBffJWlXkU3scsn0L4OrSUbI4/edit?usp=sharin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tenallison@kearneycats.com"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en.wikipedia.org/wiki/Nebraska%E2%80%93Kearney_Lopers_football" TargetMode="External"/><Relationship Id="rId5" Type="http://schemas.openxmlformats.org/officeDocument/2006/relationships/image" Target="../media/image16.png"/><Relationship Id="rId4" Type="http://schemas.openxmlformats.org/officeDocument/2006/relationships/hyperlink" Target="https://www.morrisseyengineering.com/experience/2/201/education/central-community-college-kearney-cent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EE1AE2-5191-5F47-805D-D5482E9C8914}"/>
              </a:ext>
            </a:extLst>
          </p:cNvPr>
          <p:cNvSpPr>
            <a:spLocks noGrp="1"/>
          </p:cNvSpPr>
          <p:nvPr>
            <p:ph type="ctrTitle"/>
          </p:nvPr>
        </p:nvSpPr>
        <p:spPr>
          <a:xfrm>
            <a:off x="2235201" y="3126123"/>
            <a:ext cx="6433312" cy="594069"/>
          </a:xfrm>
        </p:spPr>
        <p:txBody>
          <a:bodyPr/>
          <a:lstStyle/>
          <a:p>
            <a:r>
              <a:rPr lang="en-US" dirty="0"/>
              <a:t>Work Based Learning in Real Life</a:t>
            </a:r>
          </a:p>
        </p:txBody>
      </p:sp>
      <p:sp>
        <p:nvSpPr>
          <p:cNvPr id="5" name="Subtitle 4">
            <a:extLst>
              <a:ext uri="{FF2B5EF4-FFF2-40B4-BE49-F238E27FC236}">
                <a16:creationId xmlns:a16="http://schemas.microsoft.com/office/drawing/2014/main" id="{78DD9CA7-0491-F444-BE21-A63D606B3AA1}"/>
              </a:ext>
            </a:extLst>
          </p:cNvPr>
          <p:cNvSpPr>
            <a:spLocks noGrp="1"/>
          </p:cNvSpPr>
          <p:nvPr>
            <p:ph type="subTitle" idx="1"/>
          </p:nvPr>
        </p:nvSpPr>
        <p:spPr/>
        <p:txBody>
          <a:bodyPr/>
          <a:lstStyle/>
          <a:p>
            <a:r>
              <a:rPr lang="en-US" dirty="0"/>
              <a:t>Tennille Allison, Kearney Public Schools</a:t>
            </a:r>
          </a:p>
          <a:p>
            <a:endParaRPr lang="en-US" dirty="0"/>
          </a:p>
        </p:txBody>
      </p:sp>
    </p:spTree>
    <p:custDataLst>
      <p:tags r:id="rId1"/>
    </p:custDataLst>
    <p:extLst>
      <p:ext uri="{BB962C8B-B14F-4D97-AF65-F5344CB8AC3E}">
        <p14:creationId xmlns:p14="http://schemas.microsoft.com/office/powerpoint/2010/main" val="90004112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2CD467-848D-4CDB-B61E-259F21A12A9C}"/>
              </a:ext>
            </a:extLst>
          </p:cNvPr>
          <p:cNvSpPr>
            <a:spLocks noGrp="1"/>
          </p:cNvSpPr>
          <p:nvPr>
            <p:ph type="body" sz="quarter" idx="13"/>
          </p:nvPr>
        </p:nvSpPr>
        <p:spPr>
          <a:xfrm>
            <a:off x="3993503" y="783670"/>
            <a:ext cx="5038531" cy="4259385"/>
          </a:xfrm>
        </p:spPr>
        <p:txBody>
          <a:bodyPr>
            <a:normAutofit/>
          </a:bodyPr>
          <a:lstStyle/>
          <a:p>
            <a:r>
              <a:rPr lang="en-US" sz="2000" baseline="0" dirty="0"/>
              <a:t>Arranged through an agreement with the business and KPS personnel</a:t>
            </a:r>
          </a:p>
          <a:p>
            <a:r>
              <a:rPr lang="en-US" sz="2000" dirty="0"/>
              <a:t>Must have completed a related program of study</a:t>
            </a:r>
          </a:p>
          <a:p>
            <a:r>
              <a:rPr lang="en-US" sz="2000" dirty="0"/>
              <a:t>Juniors or Seniors with no academic, attendance or behavior issues</a:t>
            </a:r>
          </a:p>
          <a:p>
            <a:r>
              <a:rPr lang="en-US" sz="2000" baseline="0" dirty="0"/>
              <a:t>Students apply and interview</a:t>
            </a:r>
          </a:p>
          <a:p>
            <a:r>
              <a:rPr lang="en-US" sz="2000" baseline="0" dirty="0"/>
              <a:t>Online classroom – reflection questions, attendance journal, and final</a:t>
            </a:r>
          </a:p>
          <a:p>
            <a:pPr lvl="1"/>
            <a:r>
              <a:rPr lang="en-US" sz="1800" baseline="0" dirty="0"/>
              <a:t>Integrates Nebraska Career Readiness Standards and </a:t>
            </a:r>
            <a:r>
              <a:rPr lang="en-US" sz="1800" dirty="0"/>
              <a:t>c</a:t>
            </a:r>
            <a:r>
              <a:rPr lang="en-US" sz="1800" baseline="0" dirty="0"/>
              <a:t>areer field specific activities</a:t>
            </a:r>
          </a:p>
          <a:p>
            <a:r>
              <a:rPr lang="en-US" sz="2000" dirty="0"/>
              <a:t>Largest group is Field Experience in Education</a:t>
            </a:r>
          </a:p>
        </p:txBody>
      </p:sp>
      <p:sp>
        <p:nvSpPr>
          <p:cNvPr id="2" name="Title 1">
            <a:extLst>
              <a:ext uri="{FF2B5EF4-FFF2-40B4-BE49-F238E27FC236}">
                <a16:creationId xmlns:a16="http://schemas.microsoft.com/office/drawing/2014/main" id="{7F5AE786-D008-4CB2-8CB9-FB3210909D2F}"/>
              </a:ext>
            </a:extLst>
          </p:cNvPr>
          <p:cNvSpPr>
            <a:spLocks noGrp="1"/>
          </p:cNvSpPr>
          <p:nvPr>
            <p:ph type="title"/>
          </p:nvPr>
        </p:nvSpPr>
        <p:spPr>
          <a:xfrm>
            <a:off x="1912496" y="185905"/>
            <a:ext cx="6971542" cy="474650"/>
          </a:xfrm>
        </p:spPr>
        <p:txBody>
          <a:bodyPr>
            <a:normAutofit fontScale="90000"/>
          </a:bodyPr>
          <a:lstStyle/>
          <a:p>
            <a:r>
              <a:rPr lang="en-US" sz="4800" dirty="0"/>
              <a:t>Internships</a:t>
            </a:r>
          </a:p>
        </p:txBody>
      </p:sp>
      <p:pic>
        <p:nvPicPr>
          <p:cNvPr id="6" name="Picture 5">
            <a:extLst>
              <a:ext uri="{FF2B5EF4-FFF2-40B4-BE49-F238E27FC236}">
                <a16:creationId xmlns:a16="http://schemas.microsoft.com/office/drawing/2014/main" id="{980BD6EF-DB6E-4491-BC96-871BF8A74577}"/>
              </a:ext>
            </a:extLst>
          </p:cNvPr>
          <p:cNvPicPr>
            <a:picLocks noChangeAspect="1"/>
          </p:cNvPicPr>
          <p:nvPr/>
        </p:nvPicPr>
        <p:blipFill rotWithShape="1">
          <a:blip r:embed="rId3"/>
          <a:srcRect t="1090"/>
          <a:stretch/>
        </p:blipFill>
        <p:spPr>
          <a:xfrm>
            <a:off x="421332" y="764634"/>
            <a:ext cx="3540496" cy="4259385"/>
          </a:xfrm>
          <a:prstGeom prst="rect">
            <a:avLst/>
          </a:prstGeom>
        </p:spPr>
      </p:pic>
    </p:spTree>
    <p:extLst>
      <p:ext uri="{BB962C8B-B14F-4D97-AF65-F5344CB8AC3E}">
        <p14:creationId xmlns:p14="http://schemas.microsoft.com/office/powerpoint/2010/main" val="3913165091"/>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76F437-8A90-4EAD-9A24-94226A156544}"/>
              </a:ext>
            </a:extLst>
          </p:cNvPr>
          <p:cNvSpPr>
            <a:spLocks noGrp="1"/>
          </p:cNvSpPr>
          <p:nvPr>
            <p:ph type="body" sz="quarter" idx="11"/>
          </p:nvPr>
        </p:nvSpPr>
        <p:spPr/>
        <p:txBody>
          <a:bodyPr/>
          <a:lstStyle/>
          <a:p>
            <a:endParaRPr lang="en-US" dirty="0"/>
          </a:p>
        </p:txBody>
      </p:sp>
      <p:sp>
        <p:nvSpPr>
          <p:cNvPr id="3" name="Title 2">
            <a:extLst>
              <a:ext uri="{FF2B5EF4-FFF2-40B4-BE49-F238E27FC236}">
                <a16:creationId xmlns:a16="http://schemas.microsoft.com/office/drawing/2014/main" id="{7DC6A190-1E8D-45D2-B00F-BD1CDC5D06B8}"/>
              </a:ext>
            </a:extLst>
          </p:cNvPr>
          <p:cNvSpPr>
            <a:spLocks noGrp="1"/>
          </p:cNvSpPr>
          <p:nvPr>
            <p:ph type="title"/>
          </p:nvPr>
        </p:nvSpPr>
        <p:spPr/>
        <p:txBody>
          <a:bodyPr>
            <a:noAutofit/>
          </a:bodyPr>
          <a:lstStyle/>
          <a:p>
            <a:r>
              <a:rPr lang="en-US" sz="3600" dirty="0"/>
              <a:t>Internship - Timeline</a:t>
            </a:r>
          </a:p>
        </p:txBody>
      </p:sp>
      <p:graphicFrame>
        <p:nvGraphicFramePr>
          <p:cNvPr id="4" name="Diagram 3">
            <a:extLst>
              <a:ext uri="{FF2B5EF4-FFF2-40B4-BE49-F238E27FC236}">
                <a16:creationId xmlns:a16="http://schemas.microsoft.com/office/drawing/2014/main" id="{C5ED12D1-CDD5-4283-8995-27556E704D9B}"/>
              </a:ext>
            </a:extLst>
          </p:cNvPr>
          <p:cNvGraphicFramePr/>
          <p:nvPr>
            <p:extLst>
              <p:ext uri="{D42A27DB-BD31-4B8C-83A1-F6EECF244321}">
                <p14:modId xmlns:p14="http://schemas.microsoft.com/office/powerpoint/2010/main" val="3635825302"/>
              </p:ext>
            </p:extLst>
          </p:nvPr>
        </p:nvGraphicFramePr>
        <p:xfrm>
          <a:off x="221065" y="899885"/>
          <a:ext cx="8681635" cy="4005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2008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17E977-EB39-4B37-8017-63D5DE93E173}"/>
              </a:ext>
            </a:extLst>
          </p:cNvPr>
          <p:cNvSpPr>
            <a:spLocks noGrp="1"/>
          </p:cNvSpPr>
          <p:nvPr>
            <p:ph sz="half" idx="1"/>
          </p:nvPr>
        </p:nvSpPr>
        <p:spPr>
          <a:xfrm>
            <a:off x="221066" y="1020112"/>
            <a:ext cx="4226391" cy="3536649"/>
          </a:xfrm>
        </p:spPr>
        <p:txBody>
          <a:bodyPr>
            <a:normAutofit lnSpcReduction="10000"/>
          </a:bodyPr>
          <a:lstStyle/>
          <a:p>
            <a:r>
              <a:rPr lang="en-US" sz="2400" dirty="0"/>
              <a:t>Nebraska Department of Education</a:t>
            </a:r>
            <a:r>
              <a:rPr lang="en-US" sz="2400" baseline="0" dirty="0"/>
              <a:t> </a:t>
            </a:r>
          </a:p>
          <a:p>
            <a:pPr lvl="1"/>
            <a:r>
              <a:rPr lang="en-US" sz="2000" baseline="0" dirty="0">
                <a:hlinkClick r:id="rId3"/>
              </a:rPr>
              <a:t>Nebraska Career Education</a:t>
            </a:r>
            <a:endParaRPr lang="en-US" sz="2000" baseline="0" dirty="0"/>
          </a:p>
          <a:p>
            <a:pPr lvl="1"/>
            <a:r>
              <a:rPr lang="en-US" sz="2000" baseline="0" dirty="0">
                <a:hlinkClick r:id="rId4"/>
              </a:rPr>
              <a:t>Workplace Experiences for Nebraska</a:t>
            </a:r>
            <a:endParaRPr lang="en-US" sz="2000" baseline="0" dirty="0"/>
          </a:p>
          <a:p>
            <a:pPr lvl="1"/>
            <a:r>
              <a:rPr lang="en-US" sz="2000" dirty="0">
                <a:hlinkClick r:id="rId5"/>
              </a:rPr>
              <a:t>Perkins Administration</a:t>
            </a:r>
            <a:endParaRPr lang="en-US" sz="2000" dirty="0"/>
          </a:p>
          <a:p>
            <a:pPr lvl="1"/>
            <a:r>
              <a:rPr lang="en-US" sz="2000" dirty="0">
                <a:hlinkClick r:id="rId6"/>
              </a:rPr>
              <a:t>Launch WBL</a:t>
            </a:r>
            <a:endParaRPr lang="en-US" sz="2000" dirty="0"/>
          </a:p>
          <a:p>
            <a:r>
              <a:rPr lang="en-US" sz="2400" dirty="0">
                <a:hlinkClick r:id="rId7"/>
              </a:rPr>
              <a:t>MBA Research States Connection</a:t>
            </a:r>
            <a:endParaRPr lang="en-US" sz="2400" dirty="0"/>
          </a:p>
          <a:p>
            <a:pPr lvl="1"/>
            <a:r>
              <a:rPr lang="en-US" sz="2000" dirty="0"/>
              <a:t>WBL section </a:t>
            </a:r>
          </a:p>
          <a:p>
            <a:pPr lvl="1"/>
            <a:r>
              <a:rPr lang="en-US" sz="2000" dirty="0"/>
              <a:t>Content regarding ethics</a:t>
            </a:r>
          </a:p>
          <a:p>
            <a:pPr marL="0" indent="0">
              <a:buNone/>
            </a:pPr>
            <a:endParaRPr lang="en-US" sz="2400" dirty="0"/>
          </a:p>
        </p:txBody>
      </p:sp>
      <p:sp>
        <p:nvSpPr>
          <p:cNvPr id="7" name="Content Placeholder 6">
            <a:extLst>
              <a:ext uri="{FF2B5EF4-FFF2-40B4-BE49-F238E27FC236}">
                <a16:creationId xmlns:a16="http://schemas.microsoft.com/office/drawing/2014/main" id="{443A33B5-A929-4E28-9C92-D1370EF0D9DF}"/>
              </a:ext>
            </a:extLst>
          </p:cNvPr>
          <p:cNvSpPr>
            <a:spLocks noGrp="1"/>
          </p:cNvSpPr>
          <p:nvPr>
            <p:ph sz="half" idx="2"/>
          </p:nvPr>
        </p:nvSpPr>
        <p:spPr/>
        <p:txBody>
          <a:bodyPr>
            <a:normAutofit fontScale="92500" lnSpcReduction="10000"/>
          </a:bodyPr>
          <a:lstStyle/>
          <a:p>
            <a:r>
              <a:rPr lang="en-US" sz="2400" dirty="0"/>
              <a:t>Kearney Public Schools – Kearney High School</a:t>
            </a:r>
          </a:p>
          <a:p>
            <a:pPr lvl="1"/>
            <a:r>
              <a:rPr lang="en-US" sz="2000" dirty="0">
                <a:hlinkClick r:id="rId8"/>
              </a:rPr>
              <a:t>College &amp; Career Readiness Guidebook</a:t>
            </a:r>
            <a:endParaRPr lang="en-US" sz="2000" dirty="0"/>
          </a:p>
          <a:p>
            <a:pPr lvl="1"/>
            <a:r>
              <a:rPr lang="en-US" sz="2000" dirty="0">
                <a:hlinkClick r:id="rId9"/>
              </a:rPr>
              <a:t>Internship Guidebook</a:t>
            </a:r>
            <a:endParaRPr lang="en-US" sz="2000" dirty="0"/>
          </a:p>
          <a:p>
            <a:pPr lvl="1"/>
            <a:r>
              <a:rPr lang="en-US" sz="2000" dirty="0">
                <a:hlinkClick r:id="rId10"/>
              </a:rPr>
              <a:t>Course Offerings Handout</a:t>
            </a:r>
            <a:endParaRPr lang="en-US" sz="2000" dirty="0"/>
          </a:p>
          <a:p>
            <a:r>
              <a:rPr lang="en-US" sz="2400" dirty="0"/>
              <a:t>Association for Career &amp; Technical Education Online </a:t>
            </a:r>
          </a:p>
          <a:p>
            <a:pPr lvl="1"/>
            <a:r>
              <a:rPr lang="en-US" sz="2000" dirty="0">
                <a:hlinkClick r:id="rId11"/>
              </a:rPr>
              <a:t>ACTE Work Based Learning</a:t>
            </a:r>
            <a:endParaRPr lang="en-US" sz="2000" dirty="0"/>
          </a:p>
          <a:p>
            <a:pPr lvl="1"/>
            <a:r>
              <a:rPr lang="en-US" sz="2000" dirty="0"/>
              <a:t>Conferences</a:t>
            </a:r>
          </a:p>
          <a:p>
            <a:pPr lvl="1"/>
            <a:r>
              <a:rPr lang="en-US" sz="2000" dirty="0"/>
              <a:t>Online professional development</a:t>
            </a:r>
          </a:p>
          <a:p>
            <a:pPr lvl="2"/>
            <a:r>
              <a:rPr lang="en-US" sz="1800" dirty="0"/>
              <a:t>Both free and fee based</a:t>
            </a:r>
          </a:p>
          <a:p>
            <a:pPr lvl="1"/>
            <a:endParaRPr lang="en-US" sz="2000" dirty="0"/>
          </a:p>
        </p:txBody>
      </p:sp>
      <p:sp>
        <p:nvSpPr>
          <p:cNvPr id="4" name="Slide Number Placeholder 3">
            <a:extLst>
              <a:ext uri="{FF2B5EF4-FFF2-40B4-BE49-F238E27FC236}">
                <a16:creationId xmlns:a16="http://schemas.microsoft.com/office/drawing/2014/main" id="{F7EED699-4636-424C-9AAB-0BDD55D0344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2" name="Title 1">
            <a:extLst>
              <a:ext uri="{FF2B5EF4-FFF2-40B4-BE49-F238E27FC236}">
                <a16:creationId xmlns:a16="http://schemas.microsoft.com/office/drawing/2014/main" id="{D4C1DD4B-A373-47D9-B08A-0F09B1F4A8EE}"/>
              </a:ext>
            </a:extLst>
          </p:cNvPr>
          <p:cNvSpPr>
            <a:spLocks noGrp="1"/>
          </p:cNvSpPr>
          <p:nvPr>
            <p:ph type="title"/>
          </p:nvPr>
        </p:nvSpPr>
        <p:spPr/>
        <p:txBody>
          <a:bodyPr>
            <a:noAutofit/>
          </a:bodyPr>
          <a:lstStyle/>
          <a:p>
            <a:r>
              <a:rPr lang="en-US" sz="3600" dirty="0"/>
              <a:t>Sources and Additional</a:t>
            </a:r>
            <a:r>
              <a:rPr lang="en-US" sz="3600" baseline="0" dirty="0"/>
              <a:t> Information</a:t>
            </a:r>
            <a:endParaRPr lang="en-US" sz="3600" dirty="0"/>
          </a:p>
        </p:txBody>
      </p:sp>
    </p:spTree>
    <p:extLst>
      <p:ext uri="{BB962C8B-B14F-4D97-AF65-F5344CB8AC3E}">
        <p14:creationId xmlns:p14="http://schemas.microsoft.com/office/powerpoint/2010/main" val="146847876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6F5B0-4312-4C00-93E6-D5AF972A8ED9}"/>
              </a:ext>
            </a:extLst>
          </p:cNvPr>
          <p:cNvSpPr txBox="1"/>
          <p:nvPr/>
        </p:nvSpPr>
        <p:spPr>
          <a:xfrm>
            <a:off x="0" y="3144982"/>
            <a:ext cx="9144000" cy="1200329"/>
          </a:xfrm>
          <a:prstGeom prst="rect">
            <a:avLst/>
          </a:prstGeom>
          <a:noFill/>
        </p:spPr>
        <p:txBody>
          <a:bodyPr wrap="square" rtlCol="0">
            <a:spAutoFit/>
          </a:bodyPr>
          <a:lstStyle/>
          <a:p>
            <a:pPr algn="ctr"/>
            <a:r>
              <a:rPr lang="en-US" dirty="0">
                <a:solidFill>
                  <a:schemeClr val="bg1"/>
                </a:solidFill>
                <a:latin typeface="Myriad Pro" panose="020B0503030403020204" pitchFamily="34" charset="0"/>
              </a:rPr>
              <a:t>Tennille Allison</a:t>
            </a:r>
          </a:p>
          <a:p>
            <a:pPr algn="ctr"/>
            <a:r>
              <a:rPr lang="en-US" dirty="0">
                <a:solidFill>
                  <a:schemeClr val="bg1"/>
                </a:solidFill>
                <a:latin typeface="Myriad Pro" panose="020B0503030403020204" pitchFamily="34" charset="0"/>
              </a:rPr>
              <a:t>College &amp; Career Coordinator</a:t>
            </a:r>
          </a:p>
          <a:p>
            <a:pPr algn="ctr"/>
            <a:r>
              <a:rPr lang="en-US" dirty="0">
                <a:solidFill>
                  <a:schemeClr val="bg1"/>
                </a:solidFill>
                <a:latin typeface="Myriad Pro" panose="020B0503030403020204" pitchFamily="34" charset="0"/>
              </a:rPr>
              <a:t>Kearney Public Schools</a:t>
            </a:r>
          </a:p>
          <a:p>
            <a:pPr algn="ctr"/>
            <a:r>
              <a:rPr lang="en-US" dirty="0">
                <a:solidFill>
                  <a:schemeClr val="bg1"/>
                </a:solidFill>
                <a:latin typeface="Myriad Pro" panose="020B0503030403020204" pitchFamily="34" charset="0"/>
                <a:hlinkClick r:id="rId3">
                  <a:extLst>
                    <a:ext uri="{A12FA001-AC4F-418D-AE19-62706E023703}">
                      <ahyp:hlinkClr xmlns:ahyp="http://schemas.microsoft.com/office/drawing/2018/hyperlinkcolor" val="tx"/>
                    </a:ext>
                  </a:extLst>
                </a:hlinkClick>
              </a:rPr>
              <a:t>tenallison@kearneycats.com</a:t>
            </a:r>
            <a:r>
              <a:rPr lang="en-US" dirty="0">
                <a:solidFill>
                  <a:schemeClr val="bg1"/>
                </a:solidFill>
                <a:latin typeface="Myriad Pro" panose="020B0503030403020204" pitchFamily="34" charset="0"/>
              </a:rPr>
              <a:t> </a:t>
            </a:r>
          </a:p>
        </p:txBody>
      </p:sp>
    </p:spTree>
    <p:extLst>
      <p:ext uri="{BB962C8B-B14F-4D97-AF65-F5344CB8AC3E}">
        <p14:creationId xmlns:p14="http://schemas.microsoft.com/office/powerpoint/2010/main" val="376201446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15989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DD47BDB-1B10-E640-9BF9-54A173943084}"/>
              </a:ext>
            </a:extLst>
          </p:cNvPr>
          <p:cNvSpPr>
            <a:spLocks noGrp="1"/>
          </p:cNvSpPr>
          <p:nvPr>
            <p:ph sz="half" idx="1"/>
          </p:nvPr>
        </p:nvSpPr>
        <p:spPr/>
        <p:txBody>
          <a:bodyPr>
            <a:normAutofit fontScale="92500" lnSpcReduction="20000"/>
          </a:bodyPr>
          <a:lstStyle/>
          <a:p>
            <a:r>
              <a:rPr lang="en-US" dirty="0"/>
              <a:t>Work Experience</a:t>
            </a:r>
          </a:p>
          <a:p>
            <a:pPr lvl="1"/>
            <a:r>
              <a:rPr lang="en-US" dirty="0"/>
              <a:t>Kearney High School -12 years</a:t>
            </a:r>
          </a:p>
          <a:p>
            <a:pPr lvl="1"/>
            <a:r>
              <a:rPr lang="en-US" dirty="0"/>
              <a:t>Wood River Rural Jr.-St. High School -5 years</a:t>
            </a:r>
          </a:p>
          <a:p>
            <a:pPr lvl="1"/>
            <a:r>
              <a:rPr lang="en-US" dirty="0"/>
              <a:t>Humphrey St. Francis High School -1 year</a:t>
            </a:r>
          </a:p>
          <a:p>
            <a:r>
              <a:rPr lang="en-US" dirty="0"/>
              <a:t>Endorsements</a:t>
            </a:r>
          </a:p>
          <a:p>
            <a:pPr lvl="1"/>
            <a:r>
              <a:rPr lang="en-US" dirty="0"/>
              <a:t>7-12 Principal (in progress)</a:t>
            </a:r>
          </a:p>
          <a:p>
            <a:pPr lvl="1"/>
            <a:r>
              <a:rPr lang="en-US" dirty="0"/>
              <a:t>BMIT</a:t>
            </a:r>
          </a:p>
          <a:p>
            <a:pPr lvl="1"/>
            <a:r>
              <a:rPr lang="en-US" dirty="0"/>
              <a:t>Work Based Learning</a:t>
            </a:r>
          </a:p>
          <a:p>
            <a:pPr lvl="1"/>
            <a:r>
              <a:rPr lang="en-US" dirty="0"/>
              <a:t>Information Technology</a:t>
            </a:r>
          </a:p>
          <a:p>
            <a:pPr lvl="1"/>
            <a:r>
              <a:rPr lang="en-US" dirty="0"/>
              <a:t>School Librarian</a:t>
            </a:r>
          </a:p>
          <a:p>
            <a:pPr lvl="0"/>
            <a:r>
              <a:rPr lang="en-US" dirty="0"/>
              <a:t>Business Experience</a:t>
            </a:r>
          </a:p>
          <a:p>
            <a:pPr lvl="1"/>
            <a:r>
              <a:rPr lang="en-US" dirty="0"/>
              <a:t>H &amp; R Block -15 years – part time seasonal tax preparer</a:t>
            </a:r>
          </a:p>
          <a:p>
            <a:pPr lvl="1"/>
            <a:r>
              <a:rPr lang="en-US" dirty="0"/>
              <a:t>Kinder Morgan – 3 years  - full time operations administrator</a:t>
            </a:r>
          </a:p>
          <a:p>
            <a:endParaRPr lang="en-US" dirty="0"/>
          </a:p>
        </p:txBody>
      </p:sp>
      <p:sp>
        <p:nvSpPr>
          <p:cNvPr id="2" name="Content Placeholder 1">
            <a:extLst>
              <a:ext uri="{FF2B5EF4-FFF2-40B4-BE49-F238E27FC236}">
                <a16:creationId xmlns:a16="http://schemas.microsoft.com/office/drawing/2014/main" id="{6EE85FBF-F955-436F-9A33-B93E6938BC3F}"/>
              </a:ext>
            </a:extLst>
          </p:cNvPr>
          <p:cNvSpPr>
            <a:spLocks noGrp="1"/>
          </p:cNvSpPr>
          <p:nvPr>
            <p:ph sz="half" idx="2"/>
          </p:nvPr>
        </p:nvSpPr>
        <p:spPr/>
        <p:txBody>
          <a:bodyPr/>
          <a:lstStyle/>
          <a:p>
            <a:r>
              <a:rPr lang="en-US" dirty="0"/>
              <a:t>Roles</a:t>
            </a:r>
          </a:p>
          <a:p>
            <a:pPr lvl="1"/>
            <a:r>
              <a:rPr lang="en-US" dirty="0"/>
              <a:t>Business &amp; Technology Teacher</a:t>
            </a:r>
          </a:p>
          <a:p>
            <a:pPr lvl="1"/>
            <a:r>
              <a:rPr lang="en-US" dirty="0"/>
              <a:t>FBLA Adviser</a:t>
            </a:r>
          </a:p>
          <a:p>
            <a:pPr lvl="1"/>
            <a:r>
              <a:rPr lang="en-US" dirty="0"/>
              <a:t>New College &amp; Career Coordinator</a:t>
            </a:r>
          </a:p>
          <a:p>
            <a:pPr lvl="1"/>
            <a:r>
              <a:rPr lang="en-US" dirty="0"/>
              <a:t>Work Based Learning Coordinator &amp; Supervisor</a:t>
            </a:r>
          </a:p>
          <a:p>
            <a:pPr lvl="1"/>
            <a:r>
              <a:rPr lang="en-US" dirty="0"/>
              <a:t>Concession Stand Inventory Manager</a:t>
            </a:r>
          </a:p>
          <a:p>
            <a:pPr lvl="1"/>
            <a:r>
              <a:rPr lang="en-US" dirty="0"/>
              <a:t>Perkins Grant Manager</a:t>
            </a:r>
          </a:p>
          <a:p>
            <a:pPr lvl="1"/>
            <a:r>
              <a:rPr lang="en-US" dirty="0"/>
              <a:t>Department Head</a:t>
            </a:r>
          </a:p>
          <a:p>
            <a:pPr lvl="1"/>
            <a:r>
              <a:rPr lang="en-US" dirty="0"/>
              <a:t>NE Microsoft IT Initiative Program Administrator</a:t>
            </a:r>
          </a:p>
          <a:p>
            <a:pPr lvl="1"/>
            <a:r>
              <a:rPr lang="en-US" dirty="0"/>
              <a:t>Dual Credit Teacher</a:t>
            </a:r>
          </a:p>
          <a:p>
            <a:pPr lvl="1"/>
            <a:endParaRPr lang="en-US" dirty="0"/>
          </a:p>
        </p:txBody>
      </p:sp>
      <p:sp>
        <p:nvSpPr>
          <p:cNvPr id="4" name="Title 3">
            <a:extLst>
              <a:ext uri="{FF2B5EF4-FFF2-40B4-BE49-F238E27FC236}">
                <a16:creationId xmlns:a16="http://schemas.microsoft.com/office/drawing/2014/main" id="{B582389B-E83D-FD4C-90C0-4FEB6F63CE62}"/>
              </a:ext>
            </a:extLst>
          </p:cNvPr>
          <p:cNvSpPr>
            <a:spLocks noGrp="1"/>
          </p:cNvSpPr>
          <p:nvPr>
            <p:ph type="title"/>
          </p:nvPr>
        </p:nvSpPr>
        <p:spPr/>
        <p:txBody>
          <a:bodyPr>
            <a:normAutofit fontScale="90000"/>
          </a:bodyPr>
          <a:lstStyle/>
          <a:p>
            <a:r>
              <a:rPr lang="en-US" dirty="0"/>
              <a:t>Tennille Allison</a:t>
            </a:r>
          </a:p>
        </p:txBody>
      </p:sp>
    </p:spTree>
    <p:extLst>
      <p:ext uri="{BB962C8B-B14F-4D97-AF65-F5344CB8AC3E}">
        <p14:creationId xmlns:p14="http://schemas.microsoft.com/office/powerpoint/2010/main" val="1532819770"/>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9B2803-003A-9F48-923F-609624E7CFAF}"/>
              </a:ext>
            </a:extLst>
          </p:cNvPr>
          <p:cNvSpPr>
            <a:spLocks noGrp="1"/>
          </p:cNvSpPr>
          <p:nvPr>
            <p:ph idx="1"/>
          </p:nvPr>
        </p:nvSpPr>
        <p:spPr/>
        <p:txBody>
          <a:bodyPr>
            <a:normAutofit lnSpcReduction="10000"/>
          </a:bodyPr>
          <a:lstStyle/>
          <a:p>
            <a:r>
              <a:rPr lang="en-US" dirty="0">
                <a:solidFill>
                  <a:schemeClr val="tx1"/>
                </a:solidFill>
              </a:rPr>
              <a:t>NDE </a:t>
            </a:r>
            <a:r>
              <a:rPr lang="en-US" dirty="0" err="1">
                <a:solidFill>
                  <a:schemeClr val="tx1"/>
                </a:solidFill>
              </a:rPr>
              <a:t>reVision</a:t>
            </a:r>
            <a:r>
              <a:rPr lang="en-US" dirty="0">
                <a:solidFill>
                  <a:schemeClr val="tx1"/>
                </a:solidFill>
              </a:rPr>
              <a:t> </a:t>
            </a:r>
          </a:p>
          <a:p>
            <a:r>
              <a:rPr lang="en-US" dirty="0">
                <a:solidFill>
                  <a:schemeClr val="tx1"/>
                </a:solidFill>
              </a:rPr>
              <a:t>SWOT analysis</a:t>
            </a:r>
          </a:p>
          <a:p>
            <a:pPr lvl="1"/>
            <a:r>
              <a:rPr lang="en-US" dirty="0">
                <a:solidFill>
                  <a:schemeClr val="tx1"/>
                </a:solidFill>
              </a:rPr>
              <a:t>What do we have? What are we doing well?</a:t>
            </a:r>
          </a:p>
          <a:p>
            <a:pPr lvl="1"/>
            <a:r>
              <a:rPr lang="en-US" dirty="0">
                <a:solidFill>
                  <a:schemeClr val="tx1"/>
                </a:solidFill>
              </a:rPr>
              <a:t>What do we need to match business &amp; industry?</a:t>
            </a:r>
          </a:p>
          <a:p>
            <a:r>
              <a:rPr lang="en-US" dirty="0">
                <a:solidFill>
                  <a:schemeClr val="tx1"/>
                </a:solidFill>
              </a:rPr>
              <a:t>New school Fall 2016</a:t>
            </a:r>
          </a:p>
          <a:p>
            <a:r>
              <a:rPr lang="en-US" dirty="0">
                <a:solidFill>
                  <a:schemeClr val="tx1"/>
                </a:solidFill>
              </a:rPr>
              <a:t>Be patient to create the best fit</a:t>
            </a:r>
          </a:p>
          <a:p>
            <a:r>
              <a:rPr lang="en-US" dirty="0">
                <a:solidFill>
                  <a:schemeClr val="tx1"/>
                </a:solidFill>
              </a:rPr>
              <a:t>H3 – High Wage, High Skill, High Demand Jobs</a:t>
            </a:r>
          </a:p>
          <a:p>
            <a:r>
              <a:rPr lang="en-US" dirty="0">
                <a:solidFill>
                  <a:schemeClr val="tx1"/>
                </a:solidFill>
              </a:rPr>
              <a:t>Business &amp; Industry Partnerships</a:t>
            </a:r>
          </a:p>
          <a:p>
            <a:r>
              <a:rPr lang="en-US" dirty="0">
                <a:solidFill>
                  <a:schemeClr val="tx1"/>
                </a:solidFill>
              </a:rPr>
              <a:t>Post Secondary Partnerships</a:t>
            </a:r>
          </a:p>
          <a:p>
            <a:r>
              <a:rPr lang="en-US" dirty="0">
                <a:solidFill>
                  <a:schemeClr val="tx1"/>
                </a:solidFill>
              </a:rPr>
              <a:t>Be cognizant of NDE course codes</a:t>
            </a:r>
          </a:p>
        </p:txBody>
      </p:sp>
      <p:sp>
        <p:nvSpPr>
          <p:cNvPr id="4" name="Title 3">
            <a:extLst>
              <a:ext uri="{FF2B5EF4-FFF2-40B4-BE49-F238E27FC236}">
                <a16:creationId xmlns:a16="http://schemas.microsoft.com/office/drawing/2014/main" id="{D23C4307-EBD8-C945-8FA1-084184716D28}"/>
              </a:ext>
            </a:extLst>
          </p:cNvPr>
          <p:cNvSpPr>
            <a:spLocks noGrp="1"/>
          </p:cNvSpPr>
          <p:nvPr>
            <p:ph type="title"/>
          </p:nvPr>
        </p:nvSpPr>
        <p:spPr/>
        <p:txBody>
          <a:bodyPr>
            <a:normAutofit fontScale="90000"/>
          </a:bodyPr>
          <a:lstStyle/>
          <a:p>
            <a:r>
              <a:rPr lang="en-US" dirty="0"/>
              <a:t>Setting the Stage . . .</a:t>
            </a:r>
          </a:p>
        </p:txBody>
      </p:sp>
      <p:pic>
        <p:nvPicPr>
          <p:cNvPr id="3" name="Picture 2">
            <a:extLst>
              <a:ext uri="{FF2B5EF4-FFF2-40B4-BE49-F238E27FC236}">
                <a16:creationId xmlns:a16="http://schemas.microsoft.com/office/drawing/2014/main" id="{14A6DF97-7105-4DB3-8DA5-E1E972ED9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609243"/>
            <a:ext cx="2724150" cy="2933700"/>
          </a:xfrm>
          <a:prstGeom prst="rect">
            <a:avLst/>
          </a:prstGeom>
        </p:spPr>
      </p:pic>
    </p:spTree>
    <p:extLst>
      <p:ext uri="{BB962C8B-B14F-4D97-AF65-F5344CB8AC3E}">
        <p14:creationId xmlns:p14="http://schemas.microsoft.com/office/powerpoint/2010/main" val="285222518"/>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D4628A-94FF-4C11-B03D-1ACDED458032}"/>
              </a:ext>
            </a:extLst>
          </p:cNvPr>
          <p:cNvSpPr>
            <a:spLocks noGrp="1"/>
          </p:cNvSpPr>
          <p:nvPr>
            <p:ph type="body" sz="quarter" idx="11"/>
          </p:nvPr>
        </p:nvSpPr>
        <p:spPr>
          <a:xfrm>
            <a:off x="241300" y="1287624"/>
            <a:ext cx="8661400" cy="3277603"/>
          </a:xfrm>
        </p:spPr>
        <p:txBody>
          <a:bodyPr>
            <a:normAutofit/>
          </a:bodyPr>
          <a:lstStyle/>
          <a:p>
            <a:r>
              <a:rPr lang="en-US" sz="2800" dirty="0"/>
              <a:t>Early College</a:t>
            </a:r>
          </a:p>
          <a:p>
            <a:r>
              <a:rPr lang="en-US" sz="2800" dirty="0"/>
              <a:t>Dual Credit </a:t>
            </a:r>
          </a:p>
          <a:p>
            <a:r>
              <a:rPr lang="en-US" sz="2800" dirty="0"/>
              <a:t>Online Career Education</a:t>
            </a:r>
          </a:p>
          <a:p>
            <a:r>
              <a:rPr lang="en-US" sz="2800" dirty="0"/>
              <a:t>School Based Experience</a:t>
            </a:r>
          </a:p>
          <a:p>
            <a:r>
              <a:rPr lang="en-US" sz="2800" dirty="0"/>
              <a:t>Cooperative Education</a:t>
            </a:r>
          </a:p>
          <a:p>
            <a:r>
              <a:rPr lang="en-US" sz="2800" dirty="0"/>
              <a:t>Internships</a:t>
            </a:r>
          </a:p>
          <a:p>
            <a:endParaRPr lang="en-US" sz="2800" dirty="0"/>
          </a:p>
        </p:txBody>
      </p:sp>
      <p:sp>
        <p:nvSpPr>
          <p:cNvPr id="3" name="Title 2">
            <a:extLst>
              <a:ext uri="{FF2B5EF4-FFF2-40B4-BE49-F238E27FC236}">
                <a16:creationId xmlns:a16="http://schemas.microsoft.com/office/drawing/2014/main" id="{8AA90E66-C990-44A9-AC44-D65DFF0072B5}"/>
              </a:ext>
            </a:extLst>
          </p:cNvPr>
          <p:cNvSpPr>
            <a:spLocks noGrp="1"/>
          </p:cNvSpPr>
          <p:nvPr>
            <p:ph type="title"/>
          </p:nvPr>
        </p:nvSpPr>
        <p:spPr>
          <a:xfrm>
            <a:off x="221065" y="524696"/>
            <a:ext cx="8681635" cy="762928"/>
          </a:xfrm>
        </p:spPr>
        <p:txBody>
          <a:bodyPr>
            <a:normAutofit/>
          </a:bodyPr>
          <a:lstStyle/>
          <a:p>
            <a:r>
              <a:rPr lang="en-US" sz="3600" dirty="0"/>
              <a:t>Extended Learning Opportunities</a:t>
            </a:r>
          </a:p>
        </p:txBody>
      </p:sp>
      <p:sp>
        <p:nvSpPr>
          <p:cNvPr id="4" name="Rectangle 3">
            <a:extLst>
              <a:ext uri="{FF2B5EF4-FFF2-40B4-BE49-F238E27FC236}">
                <a16:creationId xmlns:a16="http://schemas.microsoft.com/office/drawing/2014/main" id="{AE1B5A15-1B9C-4478-8C29-DD04388DF37C}"/>
              </a:ext>
            </a:extLst>
          </p:cNvPr>
          <p:cNvSpPr/>
          <p:nvPr/>
        </p:nvSpPr>
        <p:spPr>
          <a:xfrm>
            <a:off x="4968410" y="1556087"/>
            <a:ext cx="3546763" cy="2031325"/>
          </a:xfrm>
          <a:prstGeom prst="rect">
            <a:avLst/>
          </a:prstGeom>
          <a:noFill/>
        </p:spPr>
        <p:txBody>
          <a:bodyPr wrap="square" lIns="91440" tIns="45720" rIns="91440" bIns="45720">
            <a:spAutoFit/>
          </a:bodyPr>
          <a:lstStyle/>
          <a:p>
            <a:pPr algn="ctr"/>
            <a:r>
              <a:rPr lang="en-US" sz="12600" b="1" i="1" dirty="0">
                <a:ln w="22225">
                  <a:solidFill>
                    <a:schemeClr val="accent2"/>
                  </a:solidFill>
                  <a:prstDash val="solid"/>
                </a:ln>
                <a:solidFill>
                  <a:srgbClr val="0099A7"/>
                </a:solidFill>
                <a:latin typeface="Acumin Pro ExtraCondensed Med" panose="020B0508020202020204"/>
              </a:rPr>
              <a:t>ELOs</a:t>
            </a:r>
          </a:p>
        </p:txBody>
      </p:sp>
    </p:spTree>
    <p:extLst>
      <p:ext uri="{BB962C8B-B14F-4D97-AF65-F5344CB8AC3E}">
        <p14:creationId xmlns:p14="http://schemas.microsoft.com/office/powerpoint/2010/main" val="263805429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71AA0AE-7B45-47AC-8841-D532E3F18BB0}"/>
              </a:ext>
            </a:extLst>
          </p:cNvPr>
          <p:cNvGrpSpPr/>
          <p:nvPr/>
        </p:nvGrpSpPr>
        <p:grpSpPr>
          <a:xfrm>
            <a:off x="4970449" y="3076093"/>
            <a:ext cx="3512268" cy="1849634"/>
            <a:chOff x="2144235" y="2072269"/>
            <a:chExt cx="3512268" cy="1849634"/>
          </a:xfrm>
        </p:grpSpPr>
        <p:pic>
          <p:nvPicPr>
            <p:cNvPr id="1026" name="Picture 2" descr="Central Community College Kearney Center | Morrissey Engineering">
              <a:extLst>
                <a:ext uri="{FF2B5EF4-FFF2-40B4-BE49-F238E27FC236}">
                  <a16:creationId xmlns:a16="http://schemas.microsoft.com/office/drawing/2014/main" id="{6822117E-6508-4051-B188-C5AB84470E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4235" y="2072269"/>
              <a:ext cx="3512268" cy="15408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217DF46-E44B-469A-BE24-55D9A1C8B160}"/>
                </a:ext>
              </a:extLst>
            </p:cNvPr>
            <p:cNvSpPr/>
            <p:nvPr/>
          </p:nvSpPr>
          <p:spPr>
            <a:xfrm>
              <a:off x="2144235" y="3552571"/>
              <a:ext cx="3512268" cy="369332"/>
            </a:xfrm>
            <a:prstGeom prst="rect">
              <a:avLst/>
            </a:prstGeom>
          </p:spPr>
          <p:txBody>
            <a:bodyPr wrap="square">
              <a:spAutoFit/>
            </a:bodyPr>
            <a:lstStyle/>
            <a:p>
              <a:r>
                <a:rPr lang="en-US" sz="900" dirty="0">
                  <a:hlinkClick r:id="rId4"/>
                </a:rPr>
                <a:t>https://www.morrisseyengineering.com/experience/2/201/education/central-community-college-kearney-center/</a:t>
              </a:r>
              <a:r>
                <a:rPr lang="en-US" sz="900" dirty="0"/>
                <a:t> </a:t>
              </a:r>
            </a:p>
          </p:txBody>
        </p:sp>
      </p:grpSp>
      <p:sp>
        <p:nvSpPr>
          <p:cNvPr id="2" name="Text Placeholder 1">
            <a:extLst>
              <a:ext uri="{FF2B5EF4-FFF2-40B4-BE49-F238E27FC236}">
                <a16:creationId xmlns:a16="http://schemas.microsoft.com/office/drawing/2014/main" id="{5A4041C2-1D5D-4F60-B831-E6405348E35B}"/>
              </a:ext>
            </a:extLst>
          </p:cNvPr>
          <p:cNvSpPr>
            <a:spLocks noGrp="1"/>
          </p:cNvSpPr>
          <p:nvPr>
            <p:ph idx="1"/>
          </p:nvPr>
        </p:nvSpPr>
        <p:spPr/>
        <p:txBody>
          <a:bodyPr>
            <a:normAutofit/>
          </a:bodyPr>
          <a:lstStyle/>
          <a:p>
            <a:r>
              <a:rPr lang="en-US" sz="2400" dirty="0"/>
              <a:t>Online Career Education</a:t>
            </a:r>
          </a:p>
          <a:p>
            <a:pPr lvl="1"/>
            <a:r>
              <a:rPr lang="en-US" sz="2250" dirty="0" err="1"/>
              <a:t>Odyessyware</a:t>
            </a:r>
            <a:r>
              <a:rPr lang="en-US" sz="2250" dirty="0"/>
              <a:t> </a:t>
            </a:r>
          </a:p>
          <a:p>
            <a:r>
              <a:rPr lang="en-US" sz="2400" dirty="0"/>
              <a:t>Early College</a:t>
            </a:r>
          </a:p>
          <a:p>
            <a:pPr lvl="0">
              <a:defRPr/>
            </a:pPr>
            <a:r>
              <a:rPr lang="en-US" sz="2400" dirty="0"/>
              <a:t>Dual Credit</a:t>
            </a:r>
          </a:p>
          <a:p>
            <a:pPr lvl="1">
              <a:defRPr/>
            </a:pPr>
            <a:r>
              <a:rPr lang="en-US" sz="2000" dirty="0"/>
              <a:t>at KHS</a:t>
            </a:r>
          </a:p>
          <a:p>
            <a:pPr lvl="1">
              <a:defRPr/>
            </a:pPr>
            <a:r>
              <a:rPr lang="en-US" sz="2000" dirty="0"/>
              <a:t>at UNK</a:t>
            </a:r>
          </a:p>
          <a:p>
            <a:pPr lvl="1">
              <a:defRPr/>
            </a:pPr>
            <a:r>
              <a:rPr lang="en-US" sz="2000" dirty="0"/>
              <a:t>at CCC-Kearney Center</a:t>
            </a:r>
          </a:p>
          <a:p>
            <a:endParaRPr lang="en-US" sz="2400" dirty="0"/>
          </a:p>
        </p:txBody>
      </p:sp>
      <p:sp>
        <p:nvSpPr>
          <p:cNvPr id="3" name="Title 2">
            <a:extLst>
              <a:ext uri="{FF2B5EF4-FFF2-40B4-BE49-F238E27FC236}">
                <a16:creationId xmlns:a16="http://schemas.microsoft.com/office/drawing/2014/main" id="{ADFF12AF-9C81-4CC6-97A4-A9DFA91DCE8B}"/>
              </a:ext>
            </a:extLst>
          </p:cNvPr>
          <p:cNvSpPr>
            <a:spLocks noGrp="1"/>
          </p:cNvSpPr>
          <p:nvPr>
            <p:ph type="title"/>
          </p:nvPr>
        </p:nvSpPr>
        <p:spPr/>
        <p:txBody>
          <a:bodyPr>
            <a:noAutofit/>
          </a:bodyPr>
          <a:lstStyle/>
          <a:p>
            <a:r>
              <a:rPr lang="en-US" sz="3600" dirty="0"/>
              <a:t>Non-Work Based Learning ELOs at KHS</a:t>
            </a:r>
          </a:p>
        </p:txBody>
      </p:sp>
      <p:grpSp>
        <p:nvGrpSpPr>
          <p:cNvPr id="9" name="Group 8">
            <a:extLst>
              <a:ext uri="{FF2B5EF4-FFF2-40B4-BE49-F238E27FC236}">
                <a16:creationId xmlns:a16="http://schemas.microsoft.com/office/drawing/2014/main" id="{F3B6A9D5-282A-49E1-B2B7-B226D6CCBDE8}"/>
              </a:ext>
            </a:extLst>
          </p:cNvPr>
          <p:cNvGrpSpPr/>
          <p:nvPr/>
        </p:nvGrpSpPr>
        <p:grpSpPr>
          <a:xfrm>
            <a:off x="4970449" y="1454965"/>
            <a:ext cx="3047719" cy="1440284"/>
            <a:chOff x="5755742" y="1759527"/>
            <a:chExt cx="3047719" cy="1440284"/>
          </a:xfrm>
        </p:grpSpPr>
        <p:pic>
          <p:nvPicPr>
            <p:cNvPr id="5" name="Picture 4">
              <a:extLst>
                <a:ext uri="{FF2B5EF4-FFF2-40B4-BE49-F238E27FC236}">
                  <a16:creationId xmlns:a16="http://schemas.microsoft.com/office/drawing/2014/main" id="{2D51BD5E-C0D5-4940-95DA-933DA97E3C7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61435" y="1759527"/>
              <a:ext cx="2836333" cy="1276350"/>
            </a:xfrm>
            <a:prstGeom prst="rect">
              <a:avLst/>
            </a:prstGeom>
          </p:spPr>
        </p:pic>
        <p:sp>
          <p:nvSpPr>
            <p:cNvPr id="6" name="TextBox 5">
              <a:extLst>
                <a:ext uri="{FF2B5EF4-FFF2-40B4-BE49-F238E27FC236}">
                  <a16:creationId xmlns:a16="http://schemas.microsoft.com/office/drawing/2014/main" id="{FB05E78B-E915-4FB1-ADA1-BDAB94C140D2}"/>
                </a:ext>
              </a:extLst>
            </p:cNvPr>
            <p:cNvSpPr txBox="1"/>
            <p:nvPr/>
          </p:nvSpPr>
          <p:spPr>
            <a:xfrm>
              <a:off x="5755742" y="2968979"/>
              <a:ext cx="3047719" cy="230832"/>
            </a:xfrm>
            <a:prstGeom prst="rect">
              <a:avLst/>
            </a:prstGeom>
            <a:noFill/>
          </p:spPr>
          <p:txBody>
            <a:bodyPr wrap="square" rtlCol="0">
              <a:spAutoFit/>
            </a:bodyPr>
            <a:lstStyle/>
            <a:p>
              <a:r>
                <a:rPr lang="en-US" sz="900" dirty="0">
                  <a:hlinkClick r:id="rId6" tooltip="https://en.wikipedia.org/wiki/Nebraska%E2%80%93Kearney_Lopers_football"/>
                </a:rPr>
                <a:t>This Photo</a:t>
              </a:r>
              <a:r>
                <a:rPr lang="en-US" sz="900" dirty="0"/>
                <a:t> by Unknown Author is licensed under </a:t>
              </a:r>
              <a:r>
                <a:rPr lang="en-US" sz="900" dirty="0">
                  <a:hlinkClick r:id="rId7" tooltip="https://creativecommons.org/licenses/by-sa/3.0/"/>
                </a:rPr>
                <a:t>CC BY-SA</a:t>
              </a:r>
              <a:endParaRPr lang="en-US" sz="900" dirty="0"/>
            </a:p>
          </p:txBody>
        </p:sp>
      </p:grpSp>
    </p:spTree>
    <p:extLst>
      <p:ext uri="{BB962C8B-B14F-4D97-AF65-F5344CB8AC3E}">
        <p14:creationId xmlns:p14="http://schemas.microsoft.com/office/powerpoint/2010/main" val="33568996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C096F-BA40-48EA-B5C7-3CB58201E60B}"/>
              </a:ext>
            </a:extLst>
          </p:cNvPr>
          <p:cNvSpPr>
            <a:spLocks noGrp="1"/>
          </p:cNvSpPr>
          <p:nvPr>
            <p:ph type="body" sz="quarter" idx="11"/>
          </p:nvPr>
        </p:nvSpPr>
        <p:spPr>
          <a:xfrm>
            <a:off x="221065" y="1287624"/>
            <a:ext cx="8681635" cy="3277603"/>
          </a:xfrm>
        </p:spPr>
        <p:txBody>
          <a:bodyPr>
            <a:normAutofit/>
          </a:bodyPr>
          <a:lstStyle/>
          <a:p>
            <a:r>
              <a:rPr lang="en-US" sz="2400" dirty="0"/>
              <a:t>Classroom Activities</a:t>
            </a:r>
          </a:p>
          <a:p>
            <a:r>
              <a:rPr lang="en-US" sz="2400" dirty="0"/>
              <a:t>School Based Experience</a:t>
            </a:r>
          </a:p>
          <a:p>
            <a:r>
              <a:rPr lang="en-US" sz="2400" dirty="0"/>
              <a:t>Cooperative Education</a:t>
            </a:r>
          </a:p>
          <a:p>
            <a:r>
              <a:rPr lang="en-US" sz="2400" dirty="0"/>
              <a:t>Internships</a:t>
            </a:r>
          </a:p>
          <a:p>
            <a:endParaRPr lang="en-US" sz="2400" dirty="0"/>
          </a:p>
        </p:txBody>
      </p:sp>
      <p:sp>
        <p:nvSpPr>
          <p:cNvPr id="3" name="Title 2">
            <a:extLst>
              <a:ext uri="{FF2B5EF4-FFF2-40B4-BE49-F238E27FC236}">
                <a16:creationId xmlns:a16="http://schemas.microsoft.com/office/drawing/2014/main" id="{61DE518A-2A30-4CB4-8AEC-10D2403B0130}"/>
              </a:ext>
            </a:extLst>
          </p:cNvPr>
          <p:cNvSpPr>
            <a:spLocks noGrp="1"/>
          </p:cNvSpPr>
          <p:nvPr>
            <p:ph type="title"/>
          </p:nvPr>
        </p:nvSpPr>
        <p:spPr/>
        <p:txBody>
          <a:bodyPr>
            <a:noAutofit/>
          </a:bodyPr>
          <a:lstStyle/>
          <a:p>
            <a:r>
              <a:rPr lang="en-US" sz="3600" dirty="0"/>
              <a:t>Work Based Learning at KHS</a:t>
            </a:r>
          </a:p>
        </p:txBody>
      </p:sp>
      <p:pic>
        <p:nvPicPr>
          <p:cNvPr id="5" name="Picture 4">
            <a:extLst>
              <a:ext uri="{FF2B5EF4-FFF2-40B4-BE49-F238E27FC236}">
                <a16:creationId xmlns:a16="http://schemas.microsoft.com/office/drawing/2014/main" id="{4EEEAC9F-120E-4597-BED8-32E3E8C82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16" y="2571750"/>
            <a:ext cx="3371149" cy="1904075"/>
          </a:xfrm>
          <a:prstGeom prst="rect">
            <a:avLst/>
          </a:prstGeom>
        </p:spPr>
      </p:pic>
    </p:spTree>
    <p:extLst>
      <p:ext uri="{BB962C8B-B14F-4D97-AF65-F5344CB8AC3E}">
        <p14:creationId xmlns:p14="http://schemas.microsoft.com/office/powerpoint/2010/main" val="384264427"/>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ACAA2A-47CA-4885-9031-DF48CEE2F3D7}"/>
              </a:ext>
            </a:extLst>
          </p:cNvPr>
          <p:cNvSpPr>
            <a:spLocks noGrp="1"/>
          </p:cNvSpPr>
          <p:nvPr>
            <p:ph type="body" sz="quarter" idx="11"/>
          </p:nvPr>
        </p:nvSpPr>
        <p:spPr>
          <a:xfrm>
            <a:off x="221065" y="1175657"/>
            <a:ext cx="8681635" cy="3389570"/>
          </a:xfrm>
        </p:spPr>
        <p:txBody>
          <a:bodyPr>
            <a:normAutofit/>
          </a:bodyPr>
          <a:lstStyle/>
          <a:p>
            <a:r>
              <a:rPr lang="en-US" sz="2800" dirty="0"/>
              <a:t>In house work based learning experience</a:t>
            </a:r>
          </a:p>
          <a:p>
            <a:r>
              <a:rPr lang="en-US" sz="2800" dirty="0"/>
              <a:t>Art Department – Print Shop &amp; Ceramics</a:t>
            </a:r>
          </a:p>
          <a:p>
            <a:r>
              <a:rPr lang="en-US" sz="2800" dirty="0"/>
              <a:t>Business – FBLA – Concession Stand</a:t>
            </a:r>
          </a:p>
          <a:p>
            <a:r>
              <a:rPr lang="en-US" sz="2800" dirty="0"/>
              <a:t>Marketing – Initially School Store</a:t>
            </a:r>
          </a:p>
          <a:p>
            <a:endParaRPr lang="en-US" sz="2800" dirty="0"/>
          </a:p>
        </p:txBody>
      </p:sp>
      <p:sp>
        <p:nvSpPr>
          <p:cNvPr id="3" name="Title 2">
            <a:extLst>
              <a:ext uri="{FF2B5EF4-FFF2-40B4-BE49-F238E27FC236}">
                <a16:creationId xmlns:a16="http://schemas.microsoft.com/office/drawing/2014/main" id="{2CBC9D2C-A015-4047-B35E-2F7EBB6A743C}"/>
              </a:ext>
            </a:extLst>
          </p:cNvPr>
          <p:cNvSpPr>
            <a:spLocks noGrp="1"/>
          </p:cNvSpPr>
          <p:nvPr>
            <p:ph type="title"/>
          </p:nvPr>
        </p:nvSpPr>
        <p:spPr/>
        <p:txBody>
          <a:bodyPr>
            <a:noAutofit/>
          </a:bodyPr>
          <a:lstStyle/>
          <a:p>
            <a:r>
              <a:rPr lang="en-US" sz="3600" dirty="0"/>
              <a:t>School Based Experiences</a:t>
            </a:r>
          </a:p>
        </p:txBody>
      </p:sp>
      <p:pic>
        <p:nvPicPr>
          <p:cNvPr id="5" name="Picture 4">
            <a:extLst>
              <a:ext uri="{FF2B5EF4-FFF2-40B4-BE49-F238E27FC236}">
                <a16:creationId xmlns:a16="http://schemas.microsoft.com/office/drawing/2014/main" id="{93E37BD3-E8C2-43CC-9587-0ADC9BF49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12140" y="2454451"/>
            <a:ext cx="2412316" cy="1809237"/>
          </a:xfrm>
          <a:prstGeom prst="rect">
            <a:avLst/>
          </a:prstGeom>
          <a:ln w="38100" cap="sq">
            <a:solidFill>
              <a:srgbClr val="0099A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122349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73F0B-B18A-49F4-8BAB-059D6C3B9489}"/>
              </a:ext>
            </a:extLst>
          </p:cNvPr>
          <p:cNvSpPr>
            <a:spLocks noGrp="1"/>
          </p:cNvSpPr>
          <p:nvPr>
            <p:ph type="body" sz="quarter" idx="11"/>
          </p:nvPr>
        </p:nvSpPr>
        <p:spPr/>
        <p:txBody>
          <a:bodyPr numCol="2">
            <a:normAutofit/>
          </a:bodyPr>
          <a:lstStyle/>
          <a:p>
            <a:r>
              <a:rPr lang="en-US" sz="2400" dirty="0"/>
              <a:t>Typical job for high school students</a:t>
            </a:r>
          </a:p>
          <a:p>
            <a:r>
              <a:rPr lang="en-US" sz="2400" dirty="0"/>
              <a:t>Prerequisites</a:t>
            </a:r>
          </a:p>
          <a:p>
            <a:pPr lvl="1"/>
            <a:r>
              <a:rPr lang="en-US" sz="2000" dirty="0"/>
              <a:t>3 courses in any career field</a:t>
            </a:r>
          </a:p>
          <a:p>
            <a:pPr lvl="1"/>
            <a:r>
              <a:rPr lang="en-US" sz="2000" dirty="0"/>
              <a:t>junior or senior</a:t>
            </a:r>
          </a:p>
          <a:p>
            <a:pPr lvl="0"/>
            <a:r>
              <a:rPr lang="en-US" sz="2400" dirty="0"/>
              <a:t>Jobs that typically qualify</a:t>
            </a:r>
          </a:p>
          <a:p>
            <a:pPr lvl="1"/>
            <a:r>
              <a:rPr lang="en-US" sz="2000" dirty="0"/>
              <a:t>Within KPS district</a:t>
            </a:r>
          </a:p>
          <a:p>
            <a:pPr lvl="1"/>
            <a:r>
              <a:rPr lang="en-US" sz="2000" dirty="0"/>
              <a:t>Schedule matches course schedule</a:t>
            </a:r>
          </a:p>
          <a:p>
            <a:pPr lvl="1"/>
            <a:r>
              <a:rPr lang="en-US" sz="2000" dirty="0"/>
              <a:t>Safe, appropriate, etc.</a:t>
            </a:r>
          </a:p>
          <a:p>
            <a:r>
              <a:rPr lang="en-US" sz="2400" dirty="0"/>
              <a:t>Participation – 50 requests</a:t>
            </a:r>
          </a:p>
          <a:p>
            <a:r>
              <a:rPr lang="en-US" sz="2400" dirty="0"/>
              <a:t>Semester Course</a:t>
            </a:r>
          </a:p>
          <a:p>
            <a:r>
              <a:rPr lang="en-US" sz="2400" dirty="0"/>
              <a:t>Up to 2 blocks per day</a:t>
            </a:r>
          </a:p>
          <a:p>
            <a:r>
              <a:rPr lang="en-US" sz="2400" dirty="0"/>
              <a:t>Earn up to 10 elective credits per year</a:t>
            </a:r>
          </a:p>
          <a:p>
            <a:r>
              <a:rPr lang="en-US" sz="2400" dirty="0"/>
              <a:t>2 teacher supervisors</a:t>
            </a:r>
          </a:p>
        </p:txBody>
      </p:sp>
      <p:sp>
        <p:nvSpPr>
          <p:cNvPr id="3" name="Title 2">
            <a:extLst>
              <a:ext uri="{FF2B5EF4-FFF2-40B4-BE49-F238E27FC236}">
                <a16:creationId xmlns:a16="http://schemas.microsoft.com/office/drawing/2014/main" id="{3822F419-C90F-4367-AD16-20977727852F}"/>
              </a:ext>
            </a:extLst>
          </p:cNvPr>
          <p:cNvSpPr>
            <a:spLocks noGrp="1"/>
          </p:cNvSpPr>
          <p:nvPr>
            <p:ph type="title"/>
          </p:nvPr>
        </p:nvSpPr>
        <p:spPr/>
        <p:txBody>
          <a:bodyPr>
            <a:noAutofit/>
          </a:bodyPr>
          <a:lstStyle/>
          <a:p>
            <a:r>
              <a:rPr lang="en-US" sz="3600" dirty="0"/>
              <a:t>Cooperative Education</a:t>
            </a:r>
          </a:p>
        </p:txBody>
      </p:sp>
    </p:spTree>
    <p:extLst>
      <p:ext uri="{BB962C8B-B14F-4D97-AF65-F5344CB8AC3E}">
        <p14:creationId xmlns:p14="http://schemas.microsoft.com/office/powerpoint/2010/main" val="119045394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76F437-8A90-4EAD-9A24-94226A156544}"/>
              </a:ext>
            </a:extLst>
          </p:cNvPr>
          <p:cNvSpPr>
            <a:spLocks noGrp="1"/>
          </p:cNvSpPr>
          <p:nvPr>
            <p:ph type="body" sz="quarter" idx="11"/>
          </p:nvPr>
        </p:nvSpPr>
        <p:spPr/>
        <p:txBody>
          <a:bodyPr/>
          <a:lstStyle/>
          <a:p>
            <a:endParaRPr lang="en-US" dirty="0"/>
          </a:p>
        </p:txBody>
      </p:sp>
      <p:sp>
        <p:nvSpPr>
          <p:cNvPr id="3" name="Title 2">
            <a:extLst>
              <a:ext uri="{FF2B5EF4-FFF2-40B4-BE49-F238E27FC236}">
                <a16:creationId xmlns:a16="http://schemas.microsoft.com/office/drawing/2014/main" id="{7DC6A190-1E8D-45D2-B00F-BD1CDC5D06B8}"/>
              </a:ext>
            </a:extLst>
          </p:cNvPr>
          <p:cNvSpPr>
            <a:spLocks noGrp="1"/>
          </p:cNvSpPr>
          <p:nvPr>
            <p:ph type="title"/>
          </p:nvPr>
        </p:nvSpPr>
        <p:spPr/>
        <p:txBody>
          <a:bodyPr>
            <a:noAutofit/>
          </a:bodyPr>
          <a:lstStyle/>
          <a:p>
            <a:r>
              <a:rPr lang="en-US" sz="3600" dirty="0"/>
              <a:t>Cooperative Education - Timeline</a:t>
            </a:r>
          </a:p>
        </p:txBody>
      </p:sp>
      <p:graphicFrame>
        <p:nvGraphicFramePr>
          <p:cNvPr id="4" name="Diagram 3">
            <a:extLst>
              <a:ext uri="{FF2B5EF4-FFF2-40B4-BE49-F238E27FC236}">
                <a16:creationId xmlns:a16="http://schemas.microsoft.com/office/drawing/2014/main" id="{C5ED12D1-CDD5-4283-8995-27556E704D9B}"/>
              </a:ext>
            </a:extLst>
          </p:cNvPr>
          <p:cNvGraphicFramePr/>
          <p:nvPr>
            <p:extLst>
              <p:ext uri="{D42A27DB-BD31-4B8C-83A1-F6EECF244321}">
                <p14:modId xmlns:p14="http://schemas.microsoft.com/office/powerpoint/2010/main" val="1365891078"/>
              </p:ext>
            </p:extLst>
          </p:nvPr>
        </p:nvGraphicFramePr>
        <p:xfrm>
          <a:off x="221065" y="899885"/>
          <a:ext cx="8681635" cy="4005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35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E=PPT-Template-2019" id="{A7E8624A-4572-4213-A695-23FF1DCACA69}" vid="{21F08CFD-6947-445A-9300-F1623AD23E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F8C91AD7FBD842BBC8D09C8AE7A0D9" ma:contentTypeVersion="11" ma:contentTypeDescription="Create a new document." ma:contentTypeScope="" ma:versionID="673666d0efa1054fa301331e0b91d772">
  <xsd:schema xmlns:xsd="http://www.w3.org/2001/XMLSchema" xmlns:xs="http://www.w3.org/2001/XMLSchema" xmlns:p="http://schemas.microsoft.com/office/2006/metadata/properties" xmlns:ns2="fe9349aa-2a7b-4b0f-953a-e4785b95af91" xmlns:ns3="d66c9721-97da-4702-b7dc-01ad0aa0659e" targetNamespace="http://schemas.microsoft.com/office/2006/metadata/properties" ma:root="true" ma:fieldsID="47d80f9498f40411369a4404b97ae593" ns2:_="" ns3:_="">
    <xsd:import namespace="fe9349aa-2a7b-4b0f-953a-e4785b95af91"/>
    <xsd:import namespace="d66c9721-97da-4702-b7dc-01ad0aa065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349aa-2a7b-4b0f-953a-e4785b95a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6c9721-97da-4702-b7dc-01ad0aa0659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B0D16F-EFC1-447F-BABE-F87D3C9D3EAD}">
  <ds:schemaRefs>
    <ds:schemaRef ds:uri="http://schemas.microsoft.com/sharepoint/v3/contenttype/forms"/>
  </ds:schemaRefs>
</ds:datastoreItem>
</file>

<file path=customXml/itemProps2.xml><?xml version="1.0" encoding="utf-8"?>
<ds:datastoreItem xmlns:ds="http://schemas.openxmlformats.org/officeDocument/2006/customXml" ds:itemID="{D3306157-9F50-4E60-998B-BEDEA3943498}">
  <ds:schemaRefs>
    <ds:schemaRef ds:uri="d66c9721-97da-4702-b7dc-01ad0aa0659e"/>
    <ds:schemaRef ds:uri="fe9349aa-2a7b-4b0f-953a-e4785b95af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408BAD-381E-4B47-8EF7-DFD947A93931}">
  <ds:schemaRefs>
    <ds:schemaRef ds:uri="http://schemas.microsoft.com/office/2006/documentManagement/types"/>
    <ds:schemaRef ds:uri="http://schemas.microsoft.com/office/2006/metadata/properties"/>
    <ds:schemaRef ds:uri="d66c9721-97da-4702-b7dc-01ad0aa0659e"/>
    <ds:schemaRef ds:uri="http://schemas.microsoft.com/office/infopath/2007/PartnerControls"/>
    <ds:schemaRef ds:uri="http://purl.org/dc/terms/"/>
    <ds:schemaRef ds:uri="http://schemas.openxmlformats.org/package/2006/metadata/core-properties"/>
    <ds:schemaRef ds:uri="http://purl.org/dc/dcmitype/"/>
    <ds:schemaRef ds:uri="fe9349aa-2a7b-4b0f-953a-e4785b95af91"/>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3149</TotalTime>
  <Words>5047</Words>
  <Application>Microsoft Office PowerPoint</Application>
  <PresentationFormat>On-screen Show (16:9)</PresentationFormat>
  <Paragraphs>227</Paragraphs>
  <Slides>14</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Acumin Pro Condensed Light</vt:lpstr>
      <vt:lpstr>Acumin Pro ExtraCondensed Med</vt:lpstr>
      <vt:lpstr>Acumin Pro ExtraCondensed Smbd</vt:lpstr>
      <vt:lpstr>Arial</vt:lpstr>
      <vt:lpstr>Arvo</vt:lpstr>
      <vt:lpstr>Calibri</vt:lpstr>
      <vt:lpstr>Courier New</vt:lpstr>
      <vt:lpstr>Myriad Pro</vt:lpstr>
      <vt:lpstr>Myriad Pro Cond</vt:lpstr>
      <vt:lpstr>Wingdings</vt:lpstr>
      <vt:lpstr>1_Custom Design</vt:lpstr>
      <vt:lpstr>Work Based Learning in Real Life</vt:lpstr>
      <vt:lpstr>Tennille Allison</vt:lpstr>
      <vt:lpstr>Setting the Stage . . .</vt:lpstr>
      <vt:lpstr>Extended Learning Opportunities</vt:lpstr>
      <vt:lpstr>Non-Work Based Learning ELOs at KHS</vt:lpstr>
      <vt:lpstr>Work Based Learning at KHS</vt:lpstr>
      <vt:lpstr>School Based Experiences</vt:lpstr>
      <vt:lpstr>Cooperative Education</vt:lpstr>
      <vt:lpstr>Cooperative Education - Timeline</vt:lpstr>
      <vt:lpstr>Internships</vt:lpstr>
      <vt:lpstr>Internship - Timeline</vt:lpstr>
      <vt:lpstr>Sources and Additional Information</vt:lpstr>
      <vt:lpstr>PowerPoint Presentation</vt:lpstr>
      <vt:lpstr>PowerPoint Presentation</vt:lpstr>
    </vt:vector>
  </TitlesOfParts>
  <Company>Nebraska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Fitzler, Rachel</dc:creator>
  <cp:lastModifiedBy>Tennille Allison</cp:lastModifiedBy>
  <cp:revision>101</cp:revision>
  <cp:lastPrinted>2021-05-21T19:41:20Z</cp:lastPrinted>
  <dcterms:created xsi:type="dcterms:W3CDTF">2017-10-04T18:45:05Z</dcterms:created>
  <dcterms:modified xsi:type="dcterms:W3CDTF">2021-05-21T21:20:32Z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0x0101006FF8C91AD7FBD842BBC8D09C8AE7A0D9</vt:lpwstr>
  </property>
  <property fmtid="{D5CDD505-2E9C-101B-9397-08002B2CF9AE}" pid="3" name="ArticulateGUID">
    <vt:lpwstr>D1439F7F-A7D9-4D21-B39D-07166B8F3FA5</vt:lpwstr>
  </property>
  <property fmtid="{D5CDD505-2E9C-101B-9397-08002B2CF9AE}" pid="4" name="ArticulatePath">
    <vt:lpwstr>https://needucation.sharepoint.com/sites/msteams_0e14ff/Shared Documents/Marketing and Communication/PowerPoints/CTE-PPT-Template-1-2020</vt:lpwstr>
  </property>
</Properties>
</file>