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Open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gdPsLMNKvA+UJfUhQP9w5j/pk1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OpenSans-bold.fntdata"/><Relationship Id="rId16" Type="http://schemas.openxmlformats.org/officeDocument/2006/relationships/font" Target="fonts/OpenSans-regular.fntdata"/><Relationship Id="rId5" Type="http://schemas.openxmlformats.org/officeDocument/2006/relationships/slide" Target="slides/slide1.xml"/><Relationship Id="rId19" Type="http://schemas.openxmlformats.org/officeDocument/2006/relationships/font" Target="fonts/OpenSans-boldItalic.fntdata"/><Relationship Id="rId6" Type="http://schemas.openxmlformats.org/officeDocument/2006/relationships/slide" Target="slides/slide2.xml"/><Relationship Id="rId18" Type="http://schemas.openxmlformats.org/officeDocument/2006/relationships/font" Target="fonts/OpenSans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Educators Rising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is a community-based model, in which </a:t>
            </a:r>
            <a:r>
              <a:rPr b="1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chapters at schools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feed teacher preparation programs at institutes of higher education with the support of  </a:t>
            </a:r>
            <a:r>
              <a:rPr b="1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Departments of Education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and </a:t>
            </a:r>
            <a:r>
              <a:rPr b="1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funders and foundations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These entities come together to 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a clear pathway to increase teacher diversity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and 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 quality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Educators Rising 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 career and technical student organization (CTSO) in which 1) 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Chapters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provide our 51% diverse students a place for support and networking, a strong 2) 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Curriculum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delivers a structured way for students to prepare for their future profession, while 3) 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Competitions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give students a chance to prove themselves as professionals, and 4) 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Conferences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provide a national stage in which to network and be recognized for their achievements to the profession and develop the, 5) 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Collegiality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that comes from being part of a network, a family of professionals, and a movement.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Educators Rising Collegiate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provides 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 Prep and Education Policy Programs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a reliable pipeline of passionate aspiring educators from high school programs. Our collegiate chapters help 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grow the profession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by offering supports to keep students on the path to graduate and get certified, while 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diversity programming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is designed to lower the access gap with respect to content and ability to pass state summative assessment requirements.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all, it costs an average of 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$10,000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to recruit and onboard a teacher and almost 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60%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of teachers come back and teach within 20 miles of where they went to school. With 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51%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of 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Educators Rising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members being students of color AND being 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400%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more likely to stay with their aspirations from high school to enter the teaching field than to enter other fields (such as medicine, law, or engineering), shouldn’t your community have 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Educators Rising Program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to ensure that you can grow your own teachers?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my Intro to ed class works. Teaching 2 days a week and practicum on 3rd day. </a:t>
            </a:r>
            <a:endParaRPr/>
          </a:p>
        </p:txBody>
      </p:sp>
      <p:sp>
        <p:nvSpPr>
          <p:cNvPr id="89" name="Google Shape;8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rontCover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/>
          <p:nvPr>
            <p:ph type="ctrTitle"/>
          </p:nvPr>
        </p:nvSpPr>
        <p:spPr>
          <a:xfrm>
            <a:off x="2907792" y="3126123"/>
            <a:ext cx="5760720" cy="5940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" type="subTitle"/>
          </p:nvPr>
        </p:nvSpPr>
        <p:spPr>
          <a:xfrm>
            <a:off x="2907792" y="3754737"/>
            <a:ext cx="5760720" cy="460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99A7"/>
              </a:buClr>
              <a:buSzPts val="2000"/>
              <a:buNone/>
              <a:defRPr b="0" i="0" sz="2000">
                <a:solidFill>
                  <a:srgbClr val="0099A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hart and Table">
  <p:cSld name="8_Chart and Table">
    <p:bg>
      <p:bgPr>
        <a:solidFill>
          <a:srgbClr val="FFFFFF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/>
          <p:nvPr>
            <p:ph idx="2" type="chart"/>
          </p:nvPr>
        </p:nvSpPr>
        <p:spPr>
          <a:xfrm>
            <a:off x="221065" y="1090949"/>
            <a:ext cx="4218772" cy="3053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50"/>
              <a:buFont typeface="Arial"/>
              <a:buChar char="•"/>
              <a:defRPr b="0" i="0" sz="16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24"/>
          <p:cNvSpPr txBox="1"/>
          <p:nvPr>
            <p:ph idx="12" type="sldNum"/>
          </p:nvPr>
        </p:nvSpPr>
        <p:spPr>
          <a:xfrm>
            <a:off x="6845440" y="4856213"/>
            <a:ext cx="2057400" cy="1995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24"/>
          <p:cNvSpPr txBox="1"/>
          <p:nvPr>
            <p:ph type="title"/>
          </p:nvPr>
        </p:nvSpPr>
        <p:spPr>
          <a:xfrm>
            <a:off x="221065" y="369948"/>
            <a:ext cx="8681635" cy="508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421"/>
              </a:buClr>
              <a:buSzPts val="3200"/>
              <a:buFont typeface="Arial"/>
              <a:buNone/>
              <a:defRPr b="1" i="0" sz="3200">
                <a:solidFill>
                  <a:srgbClr val="EE742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wo Column Content">
  <p:cSld name="9_Two Column Content">
    <p:bg>
      <p:bgPr>
        <a:solidFill>
          <a:srgbClr val="FFFFFF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 txBox="1"/>
          <p:nvPr>
            <p:ph idx="1" type="body"/>
          </p:nvPr>
        </p:nvSpPr>
        <p:spPr>
          <a:xfrm>
            <a:off x="4688006" y="1235121"/>
            <a:ext cx="4214694" cy="3458321"/>
          </a:xfrm>
          <a:prstGeom prst="rect">
            <a:avLst/>
          </a:prstGeom>
          <a:solidFill>
            <a:schemeClr val="lt1">
              <a:alpha val="0"/>
            </a:scheme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>
                <a:solidFill>
                  <a:schemeClr val="lt1"/>
                </a:solidFill>
              </a:defRPr>
            </a:lvl1pPr>
            <a:lvl2pPr indent="-33337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50"/>
              <a:buFont typeface="Courier New"/>
              <a:buChar char="o"/>
              <a:defRPr b="0"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▪"/>
              <a:defRPr b="0">
                <a:solidFill>
                  <a:schemeClr val="lt1"/>
                </a:solidFill>
              </a:defRPr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Noto Sans Symbols"/>
              <a:buChar char="⮚"/>
              <a:defRPr b="0">
                <a:solidFill>
                  <a:schemeClr val="lt1"/>
                </a:solidFill>
              </a:defRPr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Noto Sans Symbols"/>
              <a:buChar char="❖"/>
              <a:defRPr b="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5"/>
          <p:cNvSpPr/>
          <p:nvPr>
            <p:ph idx="2" type="pic"/>
          </p:nvPr>
        </p:nvSpPr>
        <p:spPr>
          <a:xfrm>
            <a:off x="221065" y="1235122"/>
            <a:ext cx="4234928" cy="3458322"/>
          </a:xfrm>
          <a:prstGeom prst="rect">
            <a:avLst/>
          </a:prstGeom>
          <a:solidFill>
            <a:schemeClr val="lt1">
              <a:alpha val="0"/>
            </a:scheme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50"/>
              <a:buFont typeface="Arial"/>
              <a:buChar char="•"/>
              <a:defRPr b="0" i="0" sz="16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25"/>
          <p:cNvSpPr txBox="1"/>
          <p:nvPr>
            <p:ph idx="12" type="sldNum"/>
          </p:nvPr>
        </p:nvSpPr>
        <p:spPr>
          <a:xfrm>
            <a:off x="6845440" y="4856213"/>
            <a:ext cx="2057400" cy="1995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25"/>
          <p:cNvSpPr txBox="1"/>
          <p:nvPr>
            <p:ph type="title"/>
          </p:nvPr>
        </p:nvSpPr>
        <p:spPr>
          <a:xfrm>
            <a:off x="221065" y="369948"/>
            <a:ext cx="8681635" cy="508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421"/>
              </a:buClr>
              <a:buSzPts val="3200"/>
              <a:buFont typeface="Arial"/>
              <a:buNone/>
              <a:defRPr b="1" i="0" sz="3200">
                <a:solidFill>
                  <a:srgbClr val="EE742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Full Screen Text">
  <p:cSld name="10_Full Screen Text">
    <p:bg>
      <p:bgPr>
        <a:solidFill>
          <a:srgbClr val="FF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/>
          <p:nvPr>
            <p:ph idx="12" type="sldNum"/>
          </p:nvPr>
        </p:nvSpPr>
        <p:spPr>
          <a:xfrm>
            <a:off x="6845440" y="4804755"/>
            <a:ext cx="2057400" cy="1995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26"/>
          <p:cNvSpPr txBox="1"/>
          <p:nvPr>
            <p:ph idx="1" type="body"/>
          </p:nvPr>
        </p:nvSpPr>
        <p:spPr>
          <a:xfrm>
            <a:off x="1927860" y="254727"/>
            <a:ext cx="6974839" cy="4310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>
                <a:solidFill>
                  <a:schemeClr val="lt1"/>
                </a:solidFill>
              </a:defRPr>
            </a:lvl1pPr>
            <a:lvl2pPr indent="-33337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50"/>
              <a:buFont typeface="Courier New"/>
              <a:buChar char="o"/>
              <a:defRPr b="0"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▪"/>
              <a:defRPr b="0">
                <a:solidFill>
                  <a:schemeClr val="lt1"/>
                </a:solidFill>
              </a:defRPr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Noto Sans Symbols"/>
              <a:buChar char="⮚"/>
              <a:defRPr b="0">
                <a:solidFill>
                  <a:schemeClr val="lt1"/>
                </a:solidFill>
              </a:defRPr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Noto Sans Symbols"/>
              <a:buChar char="❖"/>
              <a:defRPr b="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">
  <p:cSld name="3_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/>
          <p:nvPr>
            <p:ph idx="12" type="sldNum"/>
          </p:nvPr>
        </p:nvSpPr>
        <p:spPr>
          <a:xfrm>
            <a:off x="6845440" y="4804755"/>
            <a:ext cx="2057400" cy="1995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16"/>
          <p:cNvSpPr txBox="1"/>
          <p:nvPr>
            <p:ph idx="1" type="body"/>
          </p:nvPr>
        </p:nvSpPr>
        <p:spPr>
          <a:xfrm>
            <a:off x="221064" y="1457093"/>
            <a:ext cx="8681776" cy="32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E2925"/>
              </a:buClr>
              <a:buSzPts val="1800"/>
              <a:buChar char="•"/>
              <a:defRPr b="0">
                <a:solidFill>
                  <a:srgbClr val="2E2925"/>
                </a:solidFill>
              </a:defRPr>
            </a:lvl1pPr>
            <a:lvl2pPr indent="-33337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650"/>
              <a:buFont typeface="Courier New"/>
              <a:buChar char="o"/>
              <a:defRPr b="0">
                <a:solidFill>
                  <a:srgbClr val="2E2925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500"/>
              <a:buFont typeface="Noto Sans Symbols"/>
              <a:buChar char="▪"/>
              <a:defRPr b="0">
                <a:solidFill>
                  <a:srgbClr val="2E2925"/>
                </a:solidFill>
              </a:defRPr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350"/>
              <a:buFont typeface="Noto Sans Symbols"/>
              <a:buChar char="⮚"/>
              <a:defRPr b="0">
                <a:solidFill>
                  <a:srgbClr val="2E2925"/>
                </a:solidFill>
              </a:defRPr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350"/>
              <a:buFont typeface="Noto Sans Symbols"/>
              <a:buChar char="❖"/>
              <a:defRPr b="0">
                <a:solidFill>
                  <a:srgbClr val="2E2925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type="title"/>
          </p:nvPr>
        </p:nvSpPr>
        <p:spPr>
          <a:xfrm>
            <a:off x="221065" y="369948"/>
            <a:ext cx="8681635" cy="508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i="0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wo Column Content">
  <p:cSld name="5_Two Column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/>
          <p:nvPr>
            <p:ph idx="1" type="body"/>
          </p:nvPr>
        </p:nvSpPr>
        <p:spPr>
          <a:xfrm>
            <a:off x="221066" y="1020112"/>
            <a:ext cx="4226391" cy="3536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E2925"/>
              </a:buClr>
              <a:buSzPts val="1800"/>
              <a:buChar char="•"/>
              <a:defRPr b="0">
                <a:solidFill>
                  <a:srgbClr val="2E2925"/>
                </a:solidFill>
              </a:defRPr>
            </a:lvl1pPr>
            <a:lvl2pPr indent="-33337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650"/>
              <a:buFont typeface="Courier New"/>
              <a:buChar char="o"/>
              <a:defRPr b="0">
                <a:solidFill>
                  <a:srgbClr val="2E2925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500"/>
              <a:buFont typeface="Noto Sans Symbols"/>
              <a:buChar char="▪"/>
              <a:defRPr b="0">
                <a:solidFill>
                  <a:srgbClr val="2E2925"/>
                </a:solidFill>
              </a:defRPr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350"/>
              <a:buFont typeface="Noto Sans Symbols"/>
              <a:buChar char="⮚"/>
              <a:defRPr b="0">
                <a:solidFill>
                  <a:srgbClr val="2E2925"/>
                </a:solidFill>
              </a:defRPr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350"/>
              <a:buFont typeface="Noto Sans Symbols"/>
              <a:buChar char="❖"/>
              <a:defRPr b="0">
                <a:solidFill>
                  <a:srgbClr val="2E2925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2" type="body"/>
          </p:nvPr>
        </p:nvSpPr>
        <p:spPr>
          <a:xfrm>
            <a:off x="4696544" y="1020113"/>
            <a:ext cx="4206156" cy="3536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E2925"/>
              </a:buClr>
              <a:buSzPts val="1800"/>
              <a:buChar char="•"/>
              <a:defRPr b="0">
                <a:solidFill>
                  <a:srgbClr val="2E2925"/>
                </a:solidFill>
              </a:defRPr>
            </a:lvl1pPr>
            <a:lvl2pPr indent="-33337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650"/>
              <a:buFont typeface="Courier New"/>
              <a:buChar char="o"/>
              <a:defRPr b="0">
                <a:solidFill>
                  <a:srgbClr val="2E2925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500"/>
              <a:buFont typeface="Noto Sans Symbols"/>
              <a:buChar char="▪"/>
              <a:defRPr b="0">
                <a:solidFill>
                  <a:srgbClr val="2E2925"/>
                </a:solidFill>
              </a:defRPr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350"/>
              <a:buFont typeface="Noto Sans Symbols"/>
              <a:buChar char="⮚"/>
              <a:defRPr b="0">
                <a:solidFill>
                  <a:srgbClr val="2E2925"/>
                </a:solidFill>
              </a:defRPr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350"/>
              <a:buFont typeface="Noto Sans Symbols"/>
              <a:buChar char="❖"/>
              <a:defRPr b="0">
                <a:solidFill>
                  <a:srgbClr val="2E2925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2" type="sldNum"/>
          </p:nvPr>
        </p:nvSpPr>
        <p:spPr>
          <a:xfrm>
            <a:off x="6845440" y="4856213"/>
            <a:ext cx="2057400" cy="1995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17"/>
          <p:cNvSpPr txBox="1"/>
          <p:nvPr>
            <p:ph type="title"/>
          </p:nvPr>
        </p:nvSpPr>
        <p:spPr>
          <a:xfrm>
            <a:off x="221065" y="369948"/>
            <a:ext cx="8681635" cy="508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421"/>
              </a:buClr>
              <a:buSzPts val="3200"/>
              <a:buFont typeface="Arial"/>
              <a:buNone/>
              <a:defRPr b="1" i="0" sz="3200">
                <a:solidFill>
                  <a:srgbClr val="EE742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wo Column Content">
  <p:cSld name="4_Two Column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/>
          <p:nvPr>
            <p:ph idx="1" type="body"/>
          </p:nvPr>
        </p:nvSpPr>
        <p:spPr>
          <a:xfrm>
            <a:off x="482958" y="1020112"/>
            <a:ext cx="4018210" cy="3654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E2925"/>
              </a:buClr>
              <a:buSzPts val="1800"/>
              <a:buChar char="•"/>
              <a:defRPr b="0">
                <a:solidFill>
                  <a:srgbClr val="2E2925"/>
                </a:solidFill>
              </a:defRPr>
            </a:lvl1pPr>
            <a:lvl2pPr indent="-33337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650"/>
              <a:buFont typeface="Courier New"/>
              <a:buChar char="o"/>
              <a:defRPr b="0">
                <a:solidFill>
                  <a:srgbClr val="2E2925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500"/>
              <a:buFont typeface="Noto Sans Symbols"/>
              <a:buChar char="▪"/>
              <a:defRPr b="0">
                <a:solidFill>
                  <a:srgbClr val="2E2925"/>
                </a:solidFill>
              </a:defRPr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350"/>
              <a:buFont typeface="Noto Sans Symbols"/>
              <a:buChar char="⮚"/>
              <a:defRPr b="0">
                <a:solidFill>
                  <a:srgbClr val="2E2925"/>
                </a:solidFill>
              </a:defRPr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350"/>
              <a:buFont typeface="Noto Sans Symbols"/>
              <a:buChar char="❖"/>
              <a:defRPr b="0">
                <a:solidFill>
                  <a:srgbClr val="2E2925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2" type="body"/>
          </p:nvPr>
        </p:nvSpPr>
        <p:spPr>
          <a:xfrm>
            <a:off x="4642836" y="1020112"/>
            <a:ext cx="4018206" cy="3654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E2925"/>
              </a:buClr>
              <a:buSzPts val="1800"/>
              <a:buChar char="•"/>
              <a:defRPr b="0">
                <a:solidFill>
                  <a:srgbClr val="2E2925"/>
                </a:solidFill>
              </a:defRPr>
            </a:lvl1pPr>
            <a:lvl2pPr indent="-33337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650"/>
              <a:buFont typeface="Courier New"/>
              <a:buChar char="o"/>
              <a:defRPr b="0">
                <a:solidFill>
                  <a:srgbClr val="2E2925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500"/>
              <a:buFont typeface="Noto Sans Symbols"/>
              <a:buChar char="▪"/>
              <a:defRPr b="0">
                <a:solidFill>
                  <a:srgbClr val="2E2925"/>
                </a:solidFill>
              </a:defRPr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350"/>
              <a:buFont typeface="Noto Sans Symbols"/>
              <a:buChar char="⮚"/>
              <a:defRPr b="0">
                <a:solidFill>
                  <a:srgbClr val="2E2925"/>
                </a:solidFill>
              </a:defRPr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350"/>
              <a:buFont typeface="Noto Sans Symbols"/>
              <a:buChar char="❖"/>
              <a:defRPr b="0">
                <a:solidFill>
                  <a:srgbClr val="2E2925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type="title"/>
          </p:nvPr>
        </p:nvSpPr>
        <p:spPr>
          <a:xfrm>
            <a:off x="482958" y="450057"/>
            <a:ext cx="8178084" cy="472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2925"/>
              </a:buClr>
              <a:buSzPts val="3200"/>
              <a:buFont typeface="Arial"/>
              <a:buNone/>
              <a:defRPr b="1" i="0" sz="3200">
                <a:solidFill>
                  <a:srgbClr val="2E292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2" type="sldNum"/>
          </p:nvPr>
        </p:nvSpPr>
        <p:spPr>
          <a:xfrm>
            <a:off x="6845440" y="4856213"/>
            <a:ext cx="2057400" cy="1995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lide">
  <p:cSld name="2_Title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/>
          <p:nvPr>
            <p:ph idx="12" type="sldNum"/>
          </p:nvPr>
        </p:nvSpPr>
        <p:spPr>
          <a:xfrm>
            <a:off x="6845440" y="4804755"/>
            <a:ext cx="2057400" cy="1995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19"/>
          <p:cNvSpPr txBox="1"/>
          <p:nvPr>
            <p:ph type="title"/>
          </p:nvPr>
        </p:nvSpPr>
        <p:spPr>
          <a:xfrm>
            <a:off x="221065" y="1169964"/>
            <a:ext cx="8681635" cy="51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i="0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ontent">
  <p:cSld name="6_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idx="12" type="sldNum"/>
          </p:nvPr>
        </p:nvSpPr>
        <p:spPr>
          <a:xfrm>
            <a:off x="6845440" y="4880955"/>
            <a:ext cx="2057400" cy="1995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20"/>
          <p:cNvSpPr txBox="1"/>
          <p:nvPr>
            <p:ph idx="1" type="body"/>
          </p:nvPr>
        </p:nvSpPr>
        <p:spPr>
          <a:xfrm>
            <a:off x="221065" y="1063412"/>
            <a:ext cx="8681635" cy="3501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>
                <a:solidFill>
                  <a:schemeClr val="dk1"/>
                </a:solidFill>
              </a:defRPr>
            </a:lvl1pPr>
            <a:lvl2pPr indent="-33337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50"/>
              <a:buFont typeface="Courier New"/>
              <a:buChar char="o"/>
              <a:defRPr b="0">
                <a:solidFill>
                  <a:schemeClr val="dk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b="0">
                <a:solidFill>
                  <a:schemeClr val="dk1"/>
                </a:solidFill>
              </a:defRPr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⮚"/>
              <a:defRPr b="0">
                <a:solidFill>
                  <a:schemeClr val="dk1"/>
                </a:solidFill>
              </a:defRPr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❖"/>
              <a:defRPr b="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type="title"/>
          </p:nvPr>
        </p:nvSpPr>
        <p:spPr>
          <a:xfrm>
            <a:off x="221065" y="524696"/>
            <a:ext cx="8681635" cy="508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A7"/>
              </a:buClr>
              <a:buSzPts val="3200"/>
              <a:buFont typeface="Arial"/>
              <a:buNone/>
              <a:defRPr b="1" i="0" sz="3200">
                <a:solidFill>
                  <a:srgbClr val="0099A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losing Page with Text">
  <p:cSld name="11_Closing Page with 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losing Page">
  <p:cSld name="12_Closing Pag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wo Column Content">
  <p:cSld name="7_Two Column Content">
    <p:bg>
      <p:bgPr>
        <a:solidFill>
          <a:srgbClr val="FFFFFF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/>
          <p:nvPr>
            <p:ph idx="2" type="pic"/>
          </p:nvPr>
        </p:nvSpPr>
        <p:spPr>
          <a:xfrm>
            <a:off x="1931157" y="1119435"/>
            <a:ext cx="3368531" cy="3496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23"/>
          <p:cNvSpPr txBox="1"/>
          <p:nvPr>
            <p:ph idx="1" type="body"/>
          </p:nvPr>
        </p:nvSpPr>
        <p:spPr>
          <a:xfrm>
            <a:off x="5534168" y="1119947"/>
            <a:ext cx="3368531" cy="349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E2925"/>
              </a:buClr>
              <a:buSzPts val="1800"/>
              <a:buChar char="•"/>
              <a:defRPr b="0">
                <a:solidFill>
                  <a:srgbClr val="2E2925"/>
                </a:solidFill>
              </a:defRPr>
            </a:lvl1pPr>
            <a:lvl2pPr indent="-33337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650"/>
              <a:buFont typeface="Courier New"/>
              <a:buChar char="o"/>
              <a:defRPr b="0">
                <a:solidFill>
                  <a:srgbClr val="2E2925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500"/>
              <a:buFont typeface="Noto Sans Symbols"/>
              <a:buChar char="▪"/>
              <a:defRPr b="0">
                <a:solidFill>
                  <a:srgbClr val="2E2925"/>
                </a:solidFill>
              </a:defRPr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350"/>
              <a:buFont typeface="Noto Sans Symbols"/>
              <a:buChar char="⮚"/>
              <a:defRPr b="0">
                <a:solidFill>
                  <a:srgbClr val="2E2925"/>
                </a:solidFill>
              </a:defRPr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350"/>
              <a:buFont typeface="Noto Sans Symbols"/>
              <a:buChar char="❖"/>
              <a:defRPr b="0">
                <a:solidFill>
                  <a:srgbClr val="2E2925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2" type="sldNum"/>
          </p:nvPr>
        </p:nvSpPr>
        <p:spPr>
          <a:xfrm>
            <a:off x="6845440" y="4856213"/>
            <a:ext cx="2057400" cy="1995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23"/>
          <p:cNvSpPr txBox="1"/>
          <p:nvPr>
            <p:ph type="title"/>
          </p:nvPr>
        </p:nvSpPr>
        <p:spPr>
          <a:xfrm>
            <a:off x="1931158" y="390889"/>
            <a:ext cx="6971542" cy="4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A7"/>
              </a:buClr>
              <a:buSzPts val="3200"/>
              <a:buFont typeface="Arial"/>
              <a:buNone/>
              <a:defRPr b="1" i="0" sz="3200">
                <a:solidFill>
                  <a:srgbClr val="0099A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221064" y="274321"/>
            <a:ext cx="8681776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Open Sans"/>
              <a:buNone/>
              <a:defRPr b="0" i="0" sz="3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221064" y="1369219"/>
            <a:ext cx="8681776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33375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50"/>
              <a:buFont typeface="Arial"/>
              <a:buChar char="•"/>
              <a:defRPr b="0" i="0" sz="16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2" type="sldNum"/>
          </p:nvPr>
        </p:nvSpPr>
        <p:spPr>
          <a:xfrm>
            <a:off x="6845440" y="4804755"/>
            <a:ext cx="2057400" cy="1995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2E292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2E292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2E292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2E292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2E292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2E292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2E292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2E292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2E292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>
            <p:ph type="ctrTitle"/>
          </p:nvPr>
        </p:nvSpPr>
        <p:spPr>
          <a:xfrm>
            <a:off x="2314937" y="3126123"/>
            <a:ext cx="6353575" cy="5940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Integrating 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Educators</a:t>
            </a:r>
            <a:r>
              <a:rPr lang="en-US"/>
              <a:t> Rising into Education and Training Classes</a:t>
            </a:r>
            <a:endParaRPr/>
          </a:p>
        </p:txBody>
      </p:sp>
      <p:sp>
        <p:nvSpPr>
          <p:cNvPr id="61" name="Google Shape;61;p1"/>
          <p:cNvSpPr txBox="1"/>
          <p:nvPr>
            <p:ph idx="1" type="subTitle"/>
          </p:nvPr>
        </p:nvSpPr>
        <p:spPr>
          <a:xfrm>
            <a:off x="2907792" y="3754737"/>
            <a:ext cx="5760720" cy="594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A7"/>
              </a:buClr>
              <a:buSzPct val="100000"/>
              <a:buNone/>
            </a:pPr>
            <a:r>
              <a:rPr lang="en-US"/>
              <a:t>Beth Cosentino, M.S.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99A7"/>
              </a:buClr>
              <a:buSzPct val="100000"/>
              <a:buNone/>
            </a:pPr>
            <a:r>
              <a:rPr lang="en-US"/>
              <a:t>Family Consumer Science Teacher, Omaha, NE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"/>
          <p:cNvSpPr txBox="1"/>
          <p:nvPr>
            <p:ph idx="1" type="body"/>
          </p:nvPr>
        </p:nvSpPr>
        <p:spPr>
          <a:xfrm>
            <a:off x="686408" y="2281537"/>
            <a:ext cx="4018200" cy="36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2925"/>
              </a:buClr>
              <a:buSzPts val="1800"/>
              <a:buChar char="•"/>
            </a:pPr>
            <a:r>
              <a:rPr lang="en-US"/>
              <a:t>EverFi modules on diversity</a:t>
            </a:r>
            <a:endParaRPr/>
          </a:p>
          <a:p>
            <a:pPr indent="-571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E2925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25" name="Google Shape;125;p10"/>
          <p:cNvSpPr txBox="1"/>
          <p:nvPr>
            <p:ph type="title"/>
          </p:nvPr>
        </p:nvSpPr>
        <p:spPr>
          <a:xfrm>
            <a:off x="482950" y="450043"/>
            <a:ext cx="8178000" cy="944400"/>
          </a:xfrm>
          <a:prstGeom prst="rect">
            <a:avLst/>
          </a:prstGeom>
          <a:noFill/>
          <a:ln cap="flat" cmpd="sng" w="28575">
            <a:solidFill>
              <a:srgbClr val="0099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2925"/>
              </a:buClr>
              <a:buSzPct val="100000"/>
              <a:buFont typeface="Arial"/>
              <a:buNone/>
            </a:pPr>
            <a:r>
              <a:rPr lang="en-US"/>
              <a:t>Incorporating Educators Rising into the Classroom</a:t>
            </a:r>
            <a:endParaRPr/>
          </a:p>
        </p:txBody>
      </p:sp>
      <p:pic>
        <p:nvPicPr>
          <p:cNvPr id="126" name="Google Shape;12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9450" y="1708536"/>
            <a:ext cx="4018199" cy="2678087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/>
          <p:nvPr>
            <p:ph idx="1" type="body"/>
          </p:nvPr>
        </p:nvSpPr>
        <p:spPr>
          <a:xfrm>
            <a:off x="221064" y="1457093"/>
            <a:ext cx="8681776" cy="32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71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2925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7" name="Google Shape;67;p2"/>
          <p:cNvSpPr txBox="1"/>
          <p:nvPr>
            <p:ph type="title"/>
          </p:nvPr>
        </p:nvSpPr>
        <p:spPr>
          <a:xfrm>
            <a:off x="221065" y="369948"/>
            <a:ext cx="8681635" cy="508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/>
              <a:t>About ME</a:t>
            </a:r>
            <a:endParaRPr/>
          </a:p>
        </p:txBody>
      </p:sp>
      <p:pic>
        <p:nvPicPr>
          <p:cNvPr id="68" name="Google Shape;68;p2"/>
          <p:cNvPicPr preferRelativeResize="0"/>
          <p:nvPr/>
        </p:nvPicPr>
        <p:blipFill rotWithShape="1">
          <a:blip r:embed="rId3">
            <a:alphaModFix/>
          </a:blip>
          <a:srcRect b="0" l="4187" r="4187" t="16001"/>
          <a:stretch/>
        </p:blipFill>
        <p:spPr>
          <a:xfrm>
            <a:off x="0" y="2330300"/>
            <a:ext cx="4534850" cy="2686550"/>
          </a:xfrm>
          <a:prstGeom prst="rect">
            <a:avLst/>
          </a:prstGeom>
          <a:noFill/>
          <a:ln cap="flat" cmpd="sng" w="152400">
            <a:solidFill>
              <a:srgbClr val="0099A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9" name="Google Shape;69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7626" y="2163038"/>
            <a:ext cx="2726375" cy="2721825"/>
          </a:xfrm>
          <a:prstGeom prst="rect">
            <a:avLst/>
          </a:prstGeom>
          <a:noFill/>
          <a:ln cap="flat" cmpd="sng" w="152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0" name="Google Shape;70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9950" y="1304875"/>
            <a:ext cx="2213950" cy="2287750"/>
          </a:xfrm>
          <a:prstGeom prst="rect">
            <a:avLst/>
          </a:prstGeom>
          <a:noFill/>
          <a:ln cap="flat" cmpd="sng" w="152400">
            <a:solidFill>
              <a:srgbClr val="EE742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 txBox="1"/>
          <p:nvPr>
            <p:ph idx="1" type="body"/>
          </p:nvPr>
        </p:nvSpPr>
        <p:spPr>
          <a:xfrm>
            <a:off x="221066" y="1020112"/>
            <a:ext cx="4226391" cy="3536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2925"/>
              </a:buClr>
              <a:buSzPts val="1800"/>
              <a:buChar char="•"/>
            </a:pPr>
            <a:r>
              <a:rPr lang="en-US"/>
              <a:t>Previously Future Teachers of America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E2925"/>
              </a:buClr>
              <a:buSzPts val="1800"/>
              <a:buChar char="•"/>
            </a:pPr>
            <a:r>
              <a:rPr lang="en-US"/>
              <a:t>Pipeline for students to become future teachers 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600"/>
              <a:buChar char="o"/>
            </a:pPr>
            <a:r>
              <a:rPr lang="en-US"/>
              <a:t>Educators Rising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600"/>
              <a:buChar char="o"/>
            </a:pPr>
            <a:r>
              <a:rPr lang="en-US"/>
              <a:t>Educators Rising Collegiate</a:t>
            </a:r>
            <a:endParaRPr/>
          </a:p>
          <a:p>
            <a:pPr indent="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571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E2925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77" name="Google Shape;77;p3"/>
          <p:cNvSpPr txBox="1"/>
          <p:nvPr>
            <p:ph idx="2" type="body"/>
          </p:nvPr>
        </p:nvSpPr>
        <p:spPr>
          <a:xfrm>
            <a:off x="4696544" y="1020113"/>
            <a:ext cx="4206156" cy="3536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Competitions (State &amp; National)</a:t>
            </a:r>
            <a:endParaRPr/>
          </a:p>
          <a:p>
            <a:pPr indent="-171450" lvl="0" marL="171450" rtl="0" algn="l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Diversity</a:t>
            </a:r>
            <a:endParaRPr/>
          </a:p>
          <a:p>
            <a:pPr indent="-171450" lvl="0" marL="171450" rtl="0" algn="l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Teacher quality</a:t>
            </a:r>
            <a:endParaRPr/>
          </a:p>
          <a:p>
            <a:pPr indent="-171450" lvl="0" marL="171450" rtl="0" algn="l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PDK</a:t>
            </a:r>
            <a:endParaRPr/>
          </a:p>
        </p:txBody>
      </p:sp>
      <p:sp>
        <p:nvSpPr>
          <p:cNvPr id="78" name="Google Shape;78;p3"/>
          <p:cNvSpPr txBox="1"/>
          <p:nvPr>
            <p:ph type="title"/>
          </p:nvPr>
        </p:nvSpPr>
        <p:spPr>
          <a:xfrm>
            <a:off x="363525" y="369950"/>
            <a:ext cx="8032800" cy="5085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99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421"/>
              </a:buClr>
              <a:buSzPct val="100000"/>
              <a:buFont typeface="Arial"/>
              <a:buNone/>
            </a:pPr>
            <a:r>
              <a:rPr lang="en-US"/>
              <a:t>What is Educators Rising? </a:t>
            </a:r>
            <a:endParaRPr/>
          </a:p>
        </p:txBody>
      </p:sp>
      <p:pic>
        <p:nvPicPr>
          <p:cNvPr id="79" name="Google Shape;79;p3"/>
          <p:cNvPicPr preferRelativeResize="0"/>
          <p:nvPr/>
        </p:nvPicPr>
        <p:blipFill rotWithShape="1">
          <a:blip r:embed="rId3">
            <a:alphaModFix/>
          </a:blip>
          <a:srcRect b="26538" l="0" r="0" t="31242"/>
          <a:stretch/>
        </p:blipFill>
        <p:spPr>
          <a:xfrm>
            <a:off x="1952600" y="3189500"/>
            <a:ext cx="4848225" cy="1367250"/>
          </a:xfrm>
          <a:prstGeom prst="rect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/>
          <p:nvPr>
            <p:ph idx="1" type="body"/>
          </p:nvPr>
        </p:nvSpPr>
        <p:spPr>
          <a:xfrm>
            <a:off x="4275458" y="2103541"/>
            <a:ext cx="4018200" cy="32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2925"/>
              </a:buClr>
              <a:buSzPts val="1800"/>
              <a:buChar char="•"/>
            </a:pPr>
            <a:r>
              <a:rPr lang="en-US"/>
              <a:t>Curriculum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E2925"/>
              </a:buClr>
              <a:buSzPts val="1800"/>
              <a:buChar char="•"/>
            </a:pPr>
            <a:r>
              <a:rPr lang="en-US"/>
              <a:t>Micro-Credentials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E2925"/>
              </a:buClr>
              <a:buSzPts val="1800"/>
              <a:buChar char="•"/>
            </a:pPr>
            <a:r>
              <a:rPr lang="en-US"/>
              <a:t>Standards for Rising Educators</a:t>
            </a:r>
            <a:endParaRPr/>
          </a:p>
        </p:txBody>
      </p:sp>
      <p:sp>
        <p:nvSpPr>
          <p:cNvPr id="85" name="Google Shape;85;p4"/>
          <p:cNvSpPr txBox="1"/>
          <p:nvPr>
            <p:ph type="title"/>
          </p:nvPr>
        </p:nvSpPr>
        <p:spPr>
          <a:xfrm>
            <a:off x="3317775" y="661650"/>
            <a:ext cx="5338800" cy="472500"/>
          </a:xfrm>
          <a:prstGeom prst="rect">
            <a:avLst/>
          </a:prstGeom>
          <a:noFill/>
          <a:ln cap="flat" cmpd="sng" w="28575">
            <a:solidFill>
              <a:srgbClr val="EE74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2925"/>
              </a:buClr>
              <a:buSzPct val="100000"/>
              <a:buFont typeface="Arial"/>
              <a:buNone/>
            </a:pPr>
            <a:r>
              <a:rPr lang="en-US"/>
              <a:t>O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ffered by Educators Rising </a:t>
            </a:r>
            <a:br>
              <a:rPr lang="en-US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</a:br>
            <a:endParaRPr>
              <a:extLst>
                <a:ext uri="http://customooxmlschemas.google.com/">
                  <go:slidesCustomData xmlns:go="http://customooxmlschemas.google.com/" textRoundtripDataId="2"/>
                </a:ext>
              </a:extLst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2925"/>
              </a:buClr>
              <a:buSzPct val="107462"/>
              <a:buFont typeface="Arial"/>
              <a:buNone/>
            </a:pPr>
            <a:r>
              <a:rPr lang="en-US" sz="2977" u="sng"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Curriculum Options</a:t>
            </a:r>
            <a:endParaRPr sz="2977" u="sng"/>
          </a:p>
        </p:txBody>
      </p:sp>
      <p:pic>
        <p:nvPicPr>
          <p:cNvPr id="86" name="Google Shape;8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25" y="529753"/>
            <a:ext cx="2611718" cy="3916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 txBox="1"/>
          <p:nvPr>
            <p:ph type="title"/>
          </p:nvPr>
        </p:nvSpPr>
        <p:spPr>
          <a:xfrm>
            <a:off x="221075" y="1169983"/>
            <a:ext cx="86817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/>
              <a:t>5 Ways to Incorporate Educators Rising Into Your Classroom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 txBox="1"/>
          <p:nvPr>
            <p:ph idx="1" type="body"/>
          </p:nvPr>
        </p:nvSpPr>
        <p:spPr>
          <a:xfrm>
            <a:off x="482958" y="1907212"/>
            <a:ext cx="4018200" cy="36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2925"/>
              </a:buClr>
              <a:buSzPts val="1800"/>
              <a:buChar char="•"/>
            </a:pPr>
            <a:r>
              <a:rPr lang="en-US"/>
              <a:t>Use competition as grade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600"/>
              <a:buChar char="o"/>
            </a:pPr>
            <a:r>
              <a:rPr lang="en-US"/>
              <a:t>Extra credit if 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compet</a:t>
            </a:r>
            <a:r>
              <a:rPr lang="en-US"/>
              <a:t>ing</a:t>
            </a:r>
            <a:r>
              <a:rPr lang="en-US"/>
              <a:t> at State</a:t>
            </a:r>
            <a:endParaRPr/>
          </a:p>
          <a:p>
            <a:pPr indent="-571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E2925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97" name="Google Shape;97;p6"/>
          <p:cNvSpPr txBox="1"/>
          <p:nvPr>
            <p:ph type="title"/>
          </p:nvPr>
        </p:nvSpPr>
        <p:spPr>
          <a:xfrm>
            <a:off x="482950" y="450051"/>
            <a:ext cx="8178000" cy="871200"/>
          </a:xfrm>
          <a:prstGeom prst="rect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2925"/>
              </a:buClr>
              <a:buSzPct val="100000"/>
              <a:buFont typeface="Arial"/>
              <a:buNone/>
            </a:pPr>
            <a:r>
              <a:rPr lang="en-US"/>
              <a:t>Incorporating Educators Rising into the Classroom</a:t>
            </a:r>
            <a:endParaRPr/>
          </a:p>
        </p:txBody>
      </p:sp>
      <p:pic>
        <p:nvPicPr>
          <p:cNvPr id="98" name="Google Shape;9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9851" y="1557173"/>
            <a:ext cx="3626350" cy="2415150"/>
          </a:xfrm>
          <a:prstGeom prst="rect">
            <a:avLst/>
          </a:prstGeom>
          <a:noFill/>
          <a:ln cap="flat" cmpd="sng" w="38100">
            <a:solidFill>
              <a:srgbClr val="2E292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 txBox="1"/>
          <p:nvPr>
            <p:ph idx="1" type="body"/>
          </p:nvPr>
        </p:nvSpPr>
        <p:spPr>
          <a:xfrm>
            <a:off x="4478908" y="1996737"/>
            <a:ext cx="4018200" cy="36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2925"/>
              </a:buClr>
              <a:buSzPts val="1800"/>
              <a:buChar char="•"/>
            </a:pPr>
            <a:r>
              <a:rPr lang="en-US"/>
              <a:t>Service project </a:t>
            </a:r>
            <a:endParaRPr/>
          </a:p>
          <a:p>
            <a:pPr indent="-571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E2925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4" name="Google Shape;104;p7"/>
          <p:cNvSpPr txBox="1"/>
          <p:nvPr>
            <p:ph type="title"/>
          </p:nvPr>
        </p:nvSpPr>
        <p:spPr>
          <a:xfrm>
            <a:off x="482950" y="450044"/>
            <a:ext cx="8178000" cy="895500"/>
          </a:xfrm>
          <a:prstGeom prst="rect">
            <a:avLst/>
          </a:prstGeom>
          <a:noFill/>
          <a:ln cap="flat" cmpd="sng" w="28575">
            <a:solidFill>
              <a:srgbClr val="EE74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2925"/>
              </a:buClr>
              <a:buSzPct val="100000"/>
              <a:buFont typeface="Arial"/>
              <a:buNone/>
            </a:pPr>
            <a:r>
              <a:rPr lang="en-US"/>
              <a:t>Incorporating Educators Rising into the Classroom</a:t>
            </a:r>
            <a:endParaRPr/>
          </a:p>
        </p:txBody>
      </p:sp>
      <p:pic>
        <p:nvPicPr>
          <p:cNvPr id="105" name="Google Shape;10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5700" y="1679225"/>
            <a:ext cx="2067175" cy="2851650"/>
          </a:xfrm>
          <a:prstGeom prst="rect">
            <a:avLst/>
          </a:prstGeom>
          <a:noFill/>
          <a:ln cap="flat" cmpd="sng" w="38100">
            <a:solidFill>
              <a:srgbClr val="0099A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"/>
          <p:cNvSpPr txBox="1"/>
          <p:nvPr>
            <p:ph idx="1" type="body"/>
          </p:nvPr>
        </p:nvSpPr>
        <p:spPr>
          <a:xfrm>
            <a:off x="393433" y="2118812"/>
            <a:ext cx="4018200" cy="36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2925"/>
              </a:buClr>
              <a:buSzPts val="1800"/>
              <a:buChar char="•"/>
            </a:pPr>
            <a:r>
              <a:rPr lang="en-US"/>
              <a:t>Use scenarios from competition for teaching about ethics</a:t>
            </a:r>
            <a:endParaRPr>
              <a:extLst>
                <a:ext uri="http://customooxmlschemas.google.com/">
                  <go:slidesCustomData xmlns:go="http://customooxmlschemas.google.com/" textRoundtripDataId="5"/>
                </a:ext>
              </a:extLst>
            </a:endParaRPr>
          </a:p>
          <a:p>
            <a:pPr indent="-571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E2925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11" name="Google Shape;111;p8"/>
          <p:cNvSpPr txBox="1"/>
          <p:nvPr>
            <p:ph type="title"/>
          </p:nvPr>
        </p:nvSpPr>
        <p:spPr>
          <a:xfrm>
            <a:off x="482950" y="450044"/>
            <a:ext cx="8178000" cy="903600"/>
          </a:xfrm>
          <a:prstGeom prst="rect">
            <a:avLst/>
          </a:prstGeom>
          <a:noFill/>
          <a:ln cap="flat" cmpd="sng" w="28575">
            <a:solidFill>
              <a:srgbClr val="0099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2925"/>
              </a:buClr>
              <a:buSzPct val="100000"/>
              <a:buFont typeface="Arial"/>
              <a:buNone/>
            </a:pPr>
            <a:r>
              <a:rPr lang="en-US"/>
              <a:t>Incorporating Educators Rising into the Classroom</a:t>
            </a:r>
            <a:endParaRPr/>
          </a:p>
        </p:txBody>
      </p:sp>
      <p:pic>
        <p:nvPicPr>
          <p:cNvPr id="112" name="Google Shape;112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1625" y="1665050"/>
            <a:ext cx="3862150" cy="2574775"/>
          </a:xfrm>
          <a:prstGeom prst="rect">
            <a:avLst/>
          </a:prstGeom>
          <a:noFill/>
          <a:ln cap="flat" cmpd="sng" w="28575">
            <a:solidFill>
              <a:srgbClr val="EE742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"/>
          <p:cNvSpPr txBox="1"/>
          <p:nvPr>
            <p:ph idx="1" type="body"/>
          </p:nvPr>
        </p:nvSpPr>
        <p:spPr>
          <a:xfrm>
            <a:off x="963083" y="1996737"/>
            <a:ext cx="4018200" cy="36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2925"/>
              </a:buClr>
              <a:buSzPts val="1800"/>
              <a:buChar char="•"/>
            </a:pPr>
            <a:r>
              <a:rPr lang="en-US"/>
              <a:t>State Leadership</a:t>
            </a:r>
            <a:endParaRPr/>
          </a:p>
          <a:p>
            <a:pPr indent="-571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E2925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18" name="Google Shape;118;p9"/>
          <p:cNvSpPr txBox="1"/>
          <p:nvPr>
            <p:ph type="title"/>
          </p:nvPr>
        </p:nvSpPr>
        <p:spPr>
          <a:xfrm>
            <a:off x="482950" y="450044"/>
            <a:ext cx="8178000" cy="879300"/>
          </a:xfrm>
          <a:prstGeom prst="rect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2925"/>
              </a:buClr>
              <a:buSzPct val="100000"/>
              <a:buFont typeface="Arial"/>
              <a:buNone/>
            </a:pPr>
            <a:r>
              <a:rPr lang="en-US"/>
              <a:t>Incorporating Educators Rising into the Classroom</a:t>
            </a:r>
            <a:endParaRPr/>
          </a:p>
        </p:txBody>
      </p:sp>
      <p:pic>
        <p:nvPicPr>
          <p:cNvPr id="119" name="Google Shape;11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6975" y="1647574"/>
            <a:ext cx="4018225" cy="2668101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2017-10-04T18:45:05Z</dcterms:created>
  <dc:creator>Fitzler, Rachel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0x0101006FF8C91AD7FBD842BBC8D09C8AE7A0D9</vt:lpwstr>
  </property>
  <property fmtid="{D5CDD505-2E9C-101B-9397-08002B2CF9AE}" pid="3" name="ArticulateGUID">
    <vt:lpwstr>D1439F7F-A7D9-4D21-B39D-07166B8F3FA5</vt:lpwstr>
  </property>
  <property fmtid="{D5CDD505-2E9C-101B-9397-08002B2CF9AE}" pid="4" name="ArticulatePath">
    <vt:lpwstr>https://needucation.sharepoint.com/sites/msteams_0e14ff/Shared Documents/Marketing and Communication/PowerPoints/CTE-PPT-Template-1-2020</vt:lpwstr>
  </property>
</Properties>
</file>