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1"/>
  </p:notesMasterIdLst>
  <p:handoutMasterIdLst>
    <p:handoutMasterId r:id="rId32"/>
  </p:handoutMasterIdLst>
  <p:sldIdLst>
    <p:sldId id="260" r:id="rId5"/>
    <p:sldId id="263" r:id="rId6"/>
    <p:sldId id="270" r:id="rId7"/>
    <p:sldId id="299" r:id="rId8"/>
    <p:sldId id="289" r:id="rId9"/>
    <p:sldId id="268" r:id="rId10"/>
    <p:sldId id="277" r:id="rId11"/>
    <p:sldId id="278" r:id="rId12"/>
    <p:sldId id="280" r:id="rId13"/>
    <p:sldId id="279" r:id="rId14"/>
    <p:sldId id="282" r:id="rId15"/>
    <p:sldId id="283" r:id="rId16"/>
    <p:sldId id="291" r:id="rId17"/>
    <p:sldId id="292" r:id="rId18"/>
    <p:sldId id="286" r:id="rId19"/>
    <p:sldId id="290" r:id="rId20"/>
    <p:sldId id="293" r:id="rId21"/>
    <p:sldId id="287" r:id="rId22"/>
    <p:sldId id="294" r:id="rId23"/>
    <p:sldId id="295" r:id="rId24"/>
    <p:sldId id="296" r:id="rId25"/>
    <p:sldId id="297" r:id="rId26"/>
    <p:sldId id="274" r:id="rId27"/>
    <p:sldId id="272" r:id="rId28"/>
    <p:sldId id="273" r:id="rId29"/>
    <p:sldId id="261" r:id="rId30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A7"/>
    <a:srgbClr val="EE7421"/>
    <a:srgbClr val="2E2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8"/>
    <p:restoredTop sz="75093" autoAdjust="0"/>
  </p:normalViewPr>
  <p:slideViewPr>
    <p:cSldViewPr snapToGrid="0">
      <p:cViewPr varScale="1">
        <p:scale>
          <a:sx n="86" d="100"/>
          <a:sy n="86" d="100"/>
        </p:scale>
        <p:origin x="165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5320" y="15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F5345-4745-44C2-8DB9-FD5416F8D3E8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070D2-54DE-49B7-8FE8-10671CF62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58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DE7A4-A65E-D74C-97E0-C1E4FB4F90EA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9D33F-C6B3-924B-A5FB-43D2B829F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5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7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Aligned CTE Programs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Systemic Career Development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Student Achievement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(wall thickness, door sizes and types,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Then move to SketchUp where students practice the same skills on the computer.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Next, teach about bathroom design – then practice on SketchUp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Kitchen Design – then practice on SketchUp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7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9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how to document with teachers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76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Interior Design firms, soccer stadium, hair salon, parks, shopping areas, pools,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98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are not going to experts! It is a learning process!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Invite the Technology Department in to help with setup!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4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ont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07792" y="3126123"/>
            <a:ext cx="5760720" cy="594069"/>
          </a:xfrm>
          <a:noFill/>
        </p:spPr>
        <p:txBody>
          <a:bodyPr anchor="b">
            <a:noAutofit/>
          </a:bodyPr>
          <a:lstStyle>
            <a:lvl1pPr algn="r">
              <a:defRPr sz="3600" b="1" i="0">
                <a:solidFill>
                  <a:schemeClr val="tx1"/>
                </a:solidFill>
                <a:latin typeface="Acumin Pro ExtraCondensed Smb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07792" y="3754737"/>
            <a:ext cx="5760720" cy="460647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rgbClr val="0099A7"/>
                </a:solidFill>
                <a:latin typeface="Acumin Pro Condensed Light" panose="020B04060202020202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90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ull Screen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BB027-379C-3C42-8EA8-69AF9462E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C0329-F2D6-D344-93C9-7121E532F6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7860" y="254727"/>
            <a:ext cx="6974839" cy="4310924"/>
          </a:xfrm>
          <a:noFill/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bg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bg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bg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79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losing Pag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037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losing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2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8270-E6C9-4EB4-A3CF-969B9C7A40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F29C5F-28EA-B345-A0DA-3A7ED233A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1169964"/>
            <a:ext cx="8681635" cy="515535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01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26659-522E-CF46-A3EB-ABF32DD3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04755"/>
            <a:ext cx="2057400" cy="199505"/>
          </a:xfrm>
        </p:spPr>
        <p:txBody>
          <a:bodyPr/>
          <a:lstStyle/>
          <a:p>
            <a:fld id="{12BE8270-E6C9-4EB4-A3CF-969B9C7A407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F39795-06E3-E847-B6E3-7DEAA2D3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64" y="1457093"/>
            <a:ext cx="8681776" cy="3238000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761823-ECD9-9149-9045-5D5404460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98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958" y="1020112"/>
            <a:ext cx="4018210" cy="3654920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836" y="1020112"/>
            <a:ext cx="4018206" cy="3654919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FAA74B-C86C-F34F-A931-0EBC686A2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58" y="450057"/>
            <a:ext cx="8178084" cy="472571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2E2925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D34D173-FD49-9249-98B0-CDF18145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2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41EB8F-1D0A-2448-87CD-7473680D4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5E0D91-911E-AA46-99F0-FE4FE70D3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6544" y="1020113"/>
            <a:ext cx="4206156" cy="3536648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6B1B-13C8-5B4C-8970-B79B609C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F1C0FF-1481-8C4C-8F29-B3E00629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11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DF5ED1-5C84-AE4B-B4A5-D2B1C3F1D6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45440" y="4880955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33FA36-6CB9-364F-BF60-2560758D4F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65" y="1063412"/>
            <a:ext cx="8681635" cy="3501815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tx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tx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tx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441B1A-2AB1-E448-BF43-07304FDE0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524696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0099A7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596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31157" y="1119435"/>
            <a:ext cx="3368531" cy="349675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534168" y="1119947"/>
            <a:ext cx="3368531" cy="3496184"/>
          </a:xfrm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9F315-BCC5-1C4D-8D31-1CA8A0CE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A452A4-EBFF-2640-95A3-DF7F98846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1158" y="390889"/>
            <a:ext cx="6971542" cy="474650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0099A7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36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rt and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85E1FCE0-F8B9-3644-835C-4E7859EA06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21065" y="1090949"/>
            <a:ext cx="4218772" cy="305366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190D0DCD-9E05-4846-8584-E690A952077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683928" y="1097280"/>
            <a:ext cx="4218772" cy="304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1E927FB-41CD-DC44-BA2A-789D72DC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9042A5-E45E-0E46-8B6B-7D10AC3F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52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8006" y="1235121"/>
            <a:ext cx="4214694" cy="3458321"/>
          </a:xfrm>
          <a:solidFill>
            <a:schemeClr val="bg1">
              <a:alpha val="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bg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bg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bg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21065" y="1235122"/>
            <a:ext cx="4234928" cy="3458322"/>
          </a:xfrm>
          <a:solidFill>
            <a:schemeClr val="bg1">
              <a:alpha val="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5C09F8E-A8AE-C644-A2A9-0E73518E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8BB69-637B-5E44-847C-1232C5C39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35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1064" y="274321"/>
            <a:ext cx="8681776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64" y="1369219"/>
            <a:ext cx="86817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5440" y="4804755"/>
            <a:ext cx="2057400" cy="199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2E2925"/>
                </a:solidFill>
                <a:latin typeface="Myriad Pro" panose="020B0503030403020204" pitchFamily="34" charset="0"/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0" r:id="rId3"/>
    <p:sldLayoutId id="2147483677" r:id="rId4"/>
    <p:sldLayoutId id="2147483691" r:id="rId5"/>
    <p:sldLayoutId id="2147483692" r:id="rId6"/>
    <p:sldLayoutId id="2147483686" r:id="rId7"/>
    <p:sldLayoutId id="2147483689" r:id="rId8"/>
    <p:sldLayoutId id="2147483685" r:id="rId9"/>
    <p:sldLayoutId id="2147483690" r:id="rId10"/>
    <p:sldLayoutId id="2147483688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chemeClr val="bg1"/>
          </a:solidFill>
          <a:latin typeface="Myriad Pro Cond" panose="020B0506030403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yAMaeleF3TKywNFCbuf42A38mmHWs8TjRKCnTdLorn8/edit?usp=shar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EE1AE2-5191-5F47-805D-D5482E9C8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SketchUp in Interior Design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DD9CA7-0491-F444-BE21-A63D606B3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7792" y="3754737"/>
            <a:ext cx="5760720" cy="434491"/>
          </a:xfrm>
        </p:spPr>
        <p:txBody>
          <a:bodyPr>
            <a:normAutofit/>
          </a:bodyPr>
          <a:lstStyle/>
          <a:p>
            <a:r>
              <a:rPr lang="en-US" dirty="0"/>
              <a:t>Shelby Bockelmann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04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6B8F1-76B7-4E5A-A6D4-96F8D02B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Student Project Examples</a:t>
            </a:r>
          </a:p>
        </p:txBody>
      </p:sp>
    </p:spTree>
    <p:extLst>
      <p:ext uri="{BB962C8B-B14F-4D97-AF65-F5344CB8AC3E}">
        <p14:creationId xmlns:p14="http://schemas.microsoft.com/office/powerpoint/2010/main" val="3068550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811319-C8A7-47B3-B0E7-8F883F918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6FEF51-09E7-44D3-8F46-55A2B7A7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996C9-A205-48E0-A5A9-DF80A6C2E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25"/>
            <a:ext cx="9144000" cy="438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CF58B-E82B-4DFA-9589-E9D0694143A4}"/>
              </a:ext>
            </a:extLst>
          </p:cNvPr>
          <p:cNvSpPr txBox="1"/>
          <p:nvPr/>
        </p:nvSpPr>
        <p:spPr>
          <a:xfrm>
            <a:off x="106326" y="4801764"/>
            <a:ext cx="103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Gavin W.</a:t>
            </a:r>
          </a:p>
        </p:txBody>
      </p:sp>
    </p:spTree>
    <p:extLst>
      <p:ext uri="{BB962C8B-B14F-4D97-AF65-F5344CB8AC3E}">
        <p14:creationId xmlns:p14="http://schemas.microsoft.com/office/powerpoint/2010/main" val="314541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2DE505-8B04-4A79-9CBF-13C7B5DAB1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39018B-EA99-46EB-8FCD-74F7D4CA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8907D-311A-4C17-A6B1-FB6A51BEB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0" y="339265"/>
            <a:ext cx="7725000" cy="4464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D910D4-A785-4F5B-9DCC-CF215A83C569}"/>
              </a:ext>
            </a:extLst>
          </p:cNvPr>
          <p:cNvSpPr txBox="1"/>
          <p:nvPr/>
        </p:nvSpPr>
        <p:spPr>
          <a:xfrm>
            <a:off x="92040" y="4768243"/>
            <a:ext cx="78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Lexi C.</a:t>
            </a:r>
          </a:p>
        </p:txBody>
      </p:sp>
    </p:spTree>
    <p:extLst>
      <p:ext uri="{BB962C8B-B14F-4D97-AF65-F5344CB8AC3E}">
        <p14:creationId xmlns:p14="http://schemas.microsoft.com/office/powerpoint/2010/main" val="1737972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3FC5B4-A880-43EB-B3B2-1502A1E520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8AE875-FAF6-44B2-9712-742BD9FD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E66FA6-3921-4200-9AB4-80CDF273E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5" y="1033235"/>
            <a:ext cx="6811326" cy="3153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8DF52-A493-4FEC-A9AB-7E0440FB5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65" y="173773"/>
            <a:ext cx="4025451" cy="2292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7D3385-1948-4251-870A-AB8D5EEA5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47" y="2739996"/>
            <a:ext cx="3858288" cy="2026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38E5E4-CD8A-461E-B53B-87DB7C7683F4}"/>
              </a:ext>
            </a:extLst>
          </p:cNvPr>
          <p:cNvSpPr txBox="1"/>
          <p:nvPr/>
        </p:nvSpPr>
        <p:spPr>
          <a:xfrm>
            <a:off x="375684" y="4774168"/>
            <a:ext cx="104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Hillary L. </a:t>
            </a:r>
          </a:p>
        </p:txBody>
      </p:sp>
    </p:spTree>
    <p:extLst>
      <p:ext uri="{BB962C8B-B14F-4D97-AF65-F5344CB8AC3E}">
        <p14:creationId xmlns:p14="http://schemas.microsoft.com/office/powerpoint/2010/main" val="27003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767A4-D2B8-43E3-8383-E1A792B82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875"/>
            <a:ext cx="4752737" cy="3669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71FF2C-0009-48A9-8B2C-ED2E52E09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29" y="523875"/>
            <a:ext cx="4300471" cy="3743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FE5B1B-CE3D-4EB3-BAFD-81D191595EED}"/>
              </a:ext>
            </a:extLst>
          </p:cNvPr>
          <p:cNvSpPr txBox="1"/>
          <p:nvPr/>
        </p:nvSpPr>
        <p:spPr>
          <a:xfrm>
            <a:off x="99237" y="477416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Mia N.</a:t>
            </a:r>
          </a:p>
        </p:txBody>
      </p:sp>
    </p:spTree>
    <p:extLst>
      <p:ext uri="{BB962C8B-B14F-4D97-AF65-F5344CB8AC3E}">
        <p14:creationId xmlns:p14="http://schemas.microsoft.com/office/powerpoint/2010/main" val="195135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3E51EF-D6AF-4A58-A373-DA2BE69D47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67E3F1-7721-49E9-BBDD-5143A55A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3EDCA-AEC1-41C0-AE60-80D090031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5" y="437770"/>
            <a:ext cx="8094674" cy="4394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2C1D3-EC7A-4AD9-B1CE-9DA907CA85ED}"/>
              </a:ext>
            </a:extLst>
          </p:cNvPr>
          <p:cNvSpPr txBox="1"/>
          <p:nvPr/>
        </p:nvSpPr>
        <p:spPr>
          <a:xfrm>
            <a:off x="77972" y="4781060"/>
            <a:ext cx="154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Persephyne</a:t>
            </a:r>
            <a:r>
              <a:rPr lang="en-US" dirty="0"/>
              <a:t> S. </a:t>
            </a:r>
          </a:p>
        </p:txBody>
      </p:sp>
    </p:spTree>
    <p:extLst>
      <p:ext uri="{BB962C8B-B14F-4D97-AF65-F5344CB8AC3E}">
        <p14:creationId xmlns:p14="http://schemas.microsoft.com/office/powerpoint/2010/main" val="1623595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408B05-F6B1-45D0-878E-083E7A36B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09875C-4C34-4FD0-9B67-CAFD32A60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BF7436-A699-4ADA-A918-93494CCB0641}"/>
              </a:ext>
            </a:extLst>
          </p:cNvPr>
          <p:cNvSpPr txBox="1"/>
          <p:nvPr/>
        </p:nvSpPr>
        <p:spPr>
          <a:xfrm>
            <a:off x="0" y="477416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Allison 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A4061-CD35-4238-AAC9-B6C88A823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r="10350"/>
          <a:stretch/>
        </p:blipFill>
        <p:spPr>
          <a:xfrm>
            <a:off x="4550009" y="1286447"/>
            <a:ext cx="4691379" cy="2995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8420D-0A50-4FF0-B113-1DCA4988A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632" y="1286447"/>
            <a:ext cx="5336420" cy="29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46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BDFB4D-2C83-42FB-BEB7-2D3A36D18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2CEF90-41D4-496B-B291-BA559D94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B7BEE-55BD-4197-A1C8-29E0F8E31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056"/>
            <a:ext cx="9144000" cy="4391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C0874-E227-46C3-81EE-1FEFBA59F522}"/>
              </a:ext>
            </a:extLst>
          </p:cNvPr>
          <p:cNvSpPr txBox="1"/>
          <p:nvPr/>
        </p:nvSpPr>
        <p:spPr>
          <a:xfrm>
            <a:off x="0" y="477416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Allison I.</a:t>
            </a:r>
          </a:p>
        </p:txBody>
      </p:sp>
    </p:spTree>
    <p:extLst>
      <p:ext uri="{BB962C8B-B14F-4D97-AF65-F5344CB8AC3E}">
        <p14:creationId xmlns:p14="http://schemas.microsoft.com/office/powerpoint/2010/main" val="4226848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1B922D-3D30-497A-ACF6-5D31BE1E0E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A40277-14F9-472F-8164-388FEB59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F3F08-B88B-45FB-ABA4-F105919B4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05" y="1314341"/>
            <a:ext cx="6122521" cy="3264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15582-0718-4C41-8D72-407E3C22B2EE}"/>
              </a:ext>
            </a:extLst>
          </p:cNvPr>
          <p:cNvSpPr txBox="1"/>
          <p:nvPr/>
        </p:nvSpPr>
        <p:spPr>
          <a:xfrm>
            <a:off x="127591" y="4784651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Preslee</a:t>
            </a:r>
            <a:r>
              <a:rPr lang="en-US" b="1" dirty="0"/>
              <a:t> W.</a:t>
            </a:r>
          </a:p>
        </p:txBody>
      </p:sp>
    </p:spTree>
    <p:extLst>
      <p:ext uri="{BB962C8B-B14F-4D97-AF65-F5344CB8AC3E}">
        <p14:creationId xmlns:p14="http://schemas.microsoft.com/office/powerpoint/2010/main" val="1759268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61AA1F-6C38-454F-96BA-71F35BDE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AutoShape 2" descr="image.png">
            <a:extLst>
              <a:ext uri="{FF2B5EF4-FFF2-40B4-BE49-F238E27FC236}">
                <a16:creationId xmlns:a16="http://schemas.microsoft.com/office/drawing/2014/main" id="{E1279888-B7B7-4A3C-8F7C-0F24B09DAFC5}"/>
              </a:ext>
            </a:extLst>
          </p:cNvPr>
          <p:cNvSpPr>
            <a:spLocks noGrp="1" noChangeAspect="1" noChangeArrowheads="1"/>
          </p:cNvSpPr>
          <p:nvPr>
            <p:ph type="body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7D81A-087A-4214-A77C-423141385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65" y="0"/>
            <a:ext cx="7226034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7586F-6A18-43B1-A615-F0C34C4CA819}"/>
              </a:ext>
            </a:extLst>
          </p:cNvPr>
          <p:cNvSpPr txBox="1"/>
          <p:nvPr/>
        </p:nvSpPr>
        <p:spPr>
          <a:xfrm>
            <a:off x="-83735" y="477416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Addison Z. </a:t>
            </a:r>
          </a:p>
        </p:txBody>
      </p:sp>
    </p:spTree>
    <p:extLst>
      <p:ext uri="{BB962C8B-B14F-4D97-AF65-F5344CB8AC3E}">
        <p14:creationId xmlns:p14="http://schemas.microsoft.com/office/powerpoint/2010/main" val="345064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9B2803-003A-9F48-923F-609624E7C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Please answer the following questions in the Zoom Chat: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sz="2400" dirty="0"/>
              <a:t>Do you currently use technology in your interior design classroom? If so, what types of technology do you use?</a:t>
            </a:r>
          </a:p>
          <a:p>
            <a:pPr marL="342900" lvl="1" indent="0">
              <a:lnSpc>
                <a:spcPct val="100000"/>
              </a:lnSpc>
              <a:buNone/>
            </a:pP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sz="2400" dirty="0"/>
              <a:t>Today I will be using:</a:t>
            </a:r>
          </a:p>
          <a:p>
            <a:pPr lvl="2">
              <a:lnSpc>
                <a:spcPct val="100000"/>
              </a:lnSpc>
            </a:pPr>
            <a:r>
              <a:rPr lang="en-US" sz="2250" dirty="0"/>
              <a:t>SketchUp Pro (downloaded to my device)</a:t>
            </a:r>
          </a:p>
          <a:p>
            <a:pPr lvl="2">
              <a:lnSpc>
                <a:spcPct val="100000"/>
              </a:lnSpc>
            </a:pPr>
            <a:r>
              <a:rPr lang="en-US" sz="2250" dirty="0"/>
              <a:t>SketchUp for Schools (Google App)</a:t>
            </a:r>
          </a:p>
          <a:p>
            <a:pPr lvl="2">
              <a:lnSpc>
                <a:spcPct val="100000"/>
              </a:lnSpc>
            </a:pPr>
            <a:r>
              <a:rPr lang="en-US" sz="2250" dirty="0"/>
              <a:t>Simply learning through observation today!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3C4307-EBD8-C945-8FA1-08418471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285222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DD0295-231C-4088-93A4-EFEE8401E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4502" y="886046"/>
            <a:ext cx="6298882" cy="2968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DF37F-7F76-41B3-9743-63328C9B2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r="12142"/>
          <a:stretch/>
        </p:blipFill>
        <p:spPr>
          <a:xfrm>
            <a:off x="4770476" y="886046"/>
            <a:ext cx="4118344" cy="2968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D34CA9-A72C-4BD2-BFD0-5F50635EA9E9}"/>
              </a:ext>
            </a:extLst>
          </p:cNvPr>
          <p:cNvSpPr txBox="1"/>
          <p:nvPr/>
        </p:nvSpPr>
        <p:spPr>
          <a:xfrm>
            <a:off x="0" y="4774168"/>
            <a:ext cx="12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Nevaeh W. </a:t>
            </a:r>
          </a:p>
        </p:txBody>
      </p:sp>
    </p:spTree>
    <p:extLst>
      <p:ext uri="{BB962C8B-B14F-4D97-AF65-F5344CB8AC3E}">
        <p14:creationId xmlns:p14="http://schemas.microsoft.com/office/powerpoint/2010/main" val="2126943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08454B-E93B-44F6-8C8E-2C2F6C652E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E003B-8285-4C95-AF35-69D4B8AA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49FA1-AA16-47ED-9591-840E86654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r="21798"/>
          <a:stretch/>
        </p:blipFill>
        <p:spPr>
          <a:xfrm>
            <a:off x="149309" y="578273"/>
            <a:ext cx="4684106" cy="393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1ED03A-F0EF-4E74-B76D-B88D006F52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/>
          <a:stretch/>
        </p:blipFill>
        <p:spPr>
          <a:xfrm>
            <a:off x="4992458" y="991051"/>
            <a:ext cx="3930477" cy="3089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A4C32D-A744-452D-982E-F417873756E0}"/>
              </a:ext>
            </a:extLst>
          </p:cNvPr>
          <p:cNvSpPr txBox="1"/>
          <p:nvPr/>
        </p:nvSpPr>
        <p:spPr>
          <a:xfrm>
            <a:off x="63796" y="477416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Amiah</a:t>
            </a:r>
            <a:r>
              <a:rPr lang="en-US" dirty="0"/>
              <a:t> S. </a:t>
            </a:r>
          </a:p>
        </p:txBody>
      </p:sp>
    </p:spTree>
    <p:extLst>
      <p:ext uri="{BB962C8B-B14F-4D97-AF65-F5344CB8AC3E}">
        <p14:creationId xmlns:p14="http://schemas.microsoft.com/office/powerpoint/2010/main" val="330840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ED20CB-BEC7-4073-A9E4-20BB780038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65" y="1092909"/>
            <a:ext cx="8681635" cy="35018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14738C-7D4F-4A1A-A173-D2150BAB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4224B-DC47-470D-9002-4AD345EB6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3" y="428748"/>
            <a:ext cx="6211038" cy="4073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70A64B-AA56-437C-9E9E-908B206129D6}"/>
              </a:ext>
            </a:extLst>
          </p:cNvPr>
          <p:cNvSpPr txBox="1"/>
          <p:nvPr/>
        </p:nvSpPr>
        <p:spPr>
          <a:xfrm>
            <a:off x="106324" y="4774168"/>
            <a:ext cx="79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Lexi P. </a:t>
            </a:r>
          </a:p>
        </p:txBody>
      </p:sp>
    </p:spTree>
    <p:extLst>
      <p:ext uri="{BB962C8B-B14F-4D97-AF65-F5344CB8AC3E}">
        <p14:creationId xmlns:p14="http://schemas.microsoft.com/office/powerpoint/2010/main" val="3250778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964E5B-479C-4AF7-AFBE-E0174F445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8575604" cy="35366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PROCESS &gt; PRODUCT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Encourage students to explore beyond program limitations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Always start with manual drafting on paper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Save frequently and have fun!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EB9820-50BC-4C3D-8AB8-94A6DA65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Notes:</a:t>
            </a:r>
          </a:p>
        </p:txBody>
      </p:sp>
    </p:spTree>
    <p:extLst>
      <p:ext uri="{BB962C8B-B14F-4D97-AF65-F5344CB8AC3E}">
        <p14:creationId xmlns:p14="http://schemas.microsoft.com/office/powerpoint/2010/main" val="327592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D6465C-7192-6545-AFAD-46064108C0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5209" y="3976122"/>
            <a:ext cx="3586893" cy="872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37111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DE29AD-65F0-49B7-952E-455C422C4F5B}"/>
              </a:ext>
            </a:extLst>
          </p:cNvPr>
          <p:cNvSpPr txBox="1"/>
          <p:nvPr/>
        </p:nvSpPr>
        <p:spPr>
          <a:xfrm>
            <a:off x="382772" y="3161415"/>
            <a:ext cx="392864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Shelby Bockelmann</a:t>
            </a:r>
          </a:p>
          <a:p>
            <a:r>
              <a:rPr lang="en-US" dirty="0">
                <a:solidFill>
                  <a:schemeClr val="bg1"/>
                </a:solidFill>
              </a:rPr>
              <a:t>Family &amp; Consumer Sciences Teacher</a:t>
            </a:r>
          </a:p>
          <a:p>
            <a:r>
              <a:rPr lang="en-US" dirty="0">
                <a:solidFill>
                  <a:schemeClr val="bg1"/>
                </a:solidFill>
              </a:rPr>
              <a:t>Millard South High School</a:t>
            </a:r>
          </a:p>
          <a:p>
            <a:r>
              <a:rPr lang="en-US" dirty="0">
                <a:solidFill>
                  <a:schemeClr val="bg1"/>
                </a:solidFill>
              </a:rPr>
              <a:t>Contact: slbockelmann@mpsomaha.org</a:t>
            </a:r>
          </a:p>
        </p:txBody>
      </p:sp>
    </p:spTree>
    <p:extLst>
      <p:ext uri="{BB962C8B-B14F-4D97-AF65-F5344CB8AC3E}">
        <p14:creationId xmlns:p14="http://schemas.microsoft.com/office/powerpoint/2010/main" val="376201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15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B0AE16-9AB5-8A47-AC9F-358844E65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2892" y="1098698"/>
            <a:ext cx="8009861" cy="3472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Shelby Bockelmann</a:t>
            </a:r>
          </a:p>
          <a:p>
            <a:pPr marL="0" indent="0">
              <a:buNone/>
            </a:pPr>
            <a:r>
              <a:rPr lang="en-US" sz="2000" dirty="0"/>
              <a:t>Family &amp; Consumer Sciences Teacher</a:t>
            </a:r>
          </a:p>
          <a:p>
            <a:pPr marL="0" indent="0">
              <a:buNone/>
            </a:pPr>
            <a:r>
              <a:rPr lang="en-US" sz="2000" dirty="0"/>
              <a:t>Millard South High School</a:t>
            </a:r>
          </a:p>
          <a:p>
            <a:pPr marL="0" indent="0">
              <a:buNone/>
            </a:pPr>
            <a:r>
              <a:rPr lang="en-US" sz="2000" dirty="0"/>
              <a:t>Omaha, NE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000" b="1" dirty="0"/>
              <a:t>Wayne State College, 2016</a:t>
            </a:r>
          </a:p>
          <a:p>
            <a:pPr marL="0" indent="0">
              <a:buNone/>
            </a:pPr>
            <a:r>
              <a:rPr lang="en-US" sz="2000" dirty="0"/>
              <a:t>Bachelors in Family &amp; Consumer Sciences Secondary Education </a:t>
            </a:r>
          </a:p>
          <a:p>
            <a:pPr marL="0" indent="0">
              <a:buNone/>
            </a:pPr>
            <a:r>
              <a:rPr lang="en-US" sz="2000" b="1" dirty="0"/>
              <a:t>Wayne State College, 2020</a:t>
            </a:r>
          </a:p>
          <a:p>
            <a:pPr marL="0" indent="0">
              <a:buNone/>
            </a:pPr>
            <a:r>
              <a:rPr lang="en-US" sz="2000" dirty="0"/>
              <a:t>Masters in C &amp; I Leadership and Family &amp; Consumer Sciences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DDFF37-C9DC-3749-A9DE-D08675B9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99A7"/>
                </a:solidFill>
              </a:rPr>
              <a:t>Introduction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88B88-2BEA-4EFA-BFF3-82BCCE1A5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68" y="1049878"/>
            <a:ext cx="1659994" cy="1784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118756-9E71-4794-A010-B4CCCD4BE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74" y="1708432"/>
            <a:ext cx="1565203" cy="15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35FC9-ACA6-4A84-A566-E0A69DD1F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The attendee will demonstrate technological skillsets through the application of SketchUp. </a:t>
            </a:r>
          </a:p>
          <a:p>
            <a:pPr marL="0" indent="0">
              <a:buNone/>
            </a:pPr>
            <a:r>
              <a:rPr lang="en-US" sz="2000" dirty="0"/>
              <a:t>The attendee will be able to apply information to classroom instruction to enhance and strengthen career development in the interior design classroom. </a:t>
            </a:r>
          </a:p>
          <a:p>
            <a:pPr marL="0" indent="0">
              <a:buNone/>
            </a:pPr>
            <a:r>
              <a:rPr lang="en-US" sz="2000" dirty="0"/>
              <a:t>The attendee will be able to teach to the postsecondary and industry standard of technology use in interior design. 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53C5C2-C65E-43B6-BD81-133AAD24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574387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7C46E7-7279-44DE-8DC5-0CE9B1B5C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393" y="803426"/>
            <a:ext cx="5308848" cy="33246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Purpose of SketchUp Use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Teaching with SketchUp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Demonstrations on SketchUp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Project Ideas &amp; Student Examples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Final Notes and Conclusions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BA5B63-2838-4397-A555-E8C2F268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99A7"/>
                </a:solidFill>
              </a:rPr>
              <a:t>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08A61-6ED4-4F3D-8079-5059B1A342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11437"/>
          <a:stretch/>
        </p:blipFill>
        <p:spPr>
          <a:xfrm>
            <a:off x="5579528" y="1048745"/>
            <a:ext cx="3020326" cy="2573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406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51646-08F3-7849-9140-C0701B4F9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957" y="1020112"/>
            <a:ext cx="8228651" cy="3654920"/>
          </a:xfrm>
        </p:spPr>
        <p:txBody>
          <a:bodyPr>
            <a:normAutofit/>
          </a:bodyPr>
          <a:lstStyle/>
          <a:p>
            <a:r>
              <a:rPr lang="en-US" sz="2400" dirty="0"/>
              <a:t>Why:</a:t>
            </a:r>
          </a:p>
          <a:p>
            <a:pPr lvl="1"/>
            <a:r>
              <a:rPr lang="en-US" sz="2250" dirty="0"/>
              <a:t> Postsecondary Recommendation</a:t>
            </a:r>
          </a:p>
          <a:p>
            <a:pPr lvl="1"/>
            <a:r>
              <a:rPr lang="en-US" sz="2250" dirty="0"/>
              <a:t> Industry Standard</a:t>
            </a:r>
          </a:p>
          <a:p>
            <a:pPr lvl="1"/>
            <a:r>
              <a:rPr lang="en-US" sz="2250" dirty="0"/>
              <a:t> 3D Demonstration of Design Ideas</a:t>
            </a:r>
          </a:p>
          <a:p>
            <a:pPr lvl="1"/>
            <a:endParaRPr lang="en-US" sz="2250" dirty="0"/>
          </a:p>
          <a:p>
            <a:r>
              <a:rPr lang="en-US" sz="2400" dirty="0"/>
              <a:t>When:</a:t>
            </a:r>
          </a:p>
          <a:p>
            <a:pPr lvl="1"/>
            <a:r>
              <a:rPr lang="en-US" sz="2250" dirty="0"/>
              <a:t> 1</a:t>
            </a:r>
            <a:r>
              <a:rPr lang="en-US" sz="2250" baseline="30000" dirty="0"/>
              <a:t>st</a:t>
            </a:r>
            <a:r>
              <a:rPr lang="en-US" sz="2250" dirty="0"/>
              <a:t> Manual Drafting </a:t>
            </a:r>
          </a:p>
          <a:p>
            <a:pPr lvl="1"/>
            <a:r>
              <a:rPr lang="en-US" sz="2250" dirty="0"/>
              <a:t> 2</a:t>
            </a:r>
            <a:r>
              <a:rPr lang="en-US" sz="2250" baseline="30000" dirty="0"/>
              <a:t>nd</a:t>
            </a:r>
            <a:r>
              <a:rPr lang="en-US" sz="2250" dirty="0"/>
              <a:t> SketchUp</a:t>
            </a:r>
            <a:endParaRPr lang="en-US" sz="2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6EDF4-734B-B94A-A6D5-474BBE45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99A7"/>
                </a:solidFill>
              </a:rPr>
              <a:t>SketchUp for Interior Design</a:t>
            </a:r>
          </a:p>
        </p:txBody>
      </p:sp>
    </p:spTree>
    <p:extLst>
      <p:ext uri="{BB962C8B-B14F-4D97-AF65-F5344CB8AC3E}">
        <p14:creationId xmlns:p14="http://schemas.microsoft.com/office/powerpoint/2010/main" val="296447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51646-08F3-7849-9140-C0701B4F9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957" y="1020112"/>
            <a:ext cx="8228651" cy="3654920"/>
          </a:xfrm>
        </p:spPr>
        <p:txBody>
          <a:bodyPr>
            <a:normAutofit/>
          </a:bodyPr>
          <a:lstStyle/>
          <a:p>
            <a:r>
              <a:rPr lang="en-US" sz="2400" dirty="0"/>
              <a:t>How:</a:t>
            </a:r>
            <a:endParaRPr lang="en-US" sz="2250" dirty="0"/>
          </a:p>
          <a:p>
            <a:pPr lvl="1">
              <a:lnSpc>
                <a:spcPct val="150000"/>
              </a:lnSpc>
            </a:pPr>
            <a:r>
              <a:rPr lang="en-US" sz="2250" dirty="0"/>
              <a:t> Teach alongside traffic patterns and home design</a:t>
            </a:r>
          </a:p>
          <a:p>
            <a:pPr lvl="1">
              <a:lnSpc>
                <a:spcPct val="150000"/>
              </a:lnSpc>
            </a:pPr>
            <a:r>
              <a:rPr lang="en-US" sz="2250" dirty="0">
                <a:solidFill>
                  <a:schemeClr val="tx1"/>
                </a:solidFill>
              </a:rPr>
              <a:t> Demo each step with the students</a:t>
            </a:r>
          </a:p>
          <a:p>
            <a:pPr lvl="1">
              <a:lnSpc>
                <a:spcPct val="100000"/>
              </a:lnSpc>
            </a:pPr>
            <a:r>
              <a:rPr lang="en-US" sz="2250" dirty="0">
                <a:solidFill>
                  <a:schemeClr val="tx1"/>
                </a:solidFill>
              </a:rPr>
              <a:t> Save projects frequently with new project names </a:t>
            </a:r>
          </a:p>
          <a:p>
            <a:pPr lvl="2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Example: Bockelmann 1.0, Bockelmann 1.1, Bockelmann 1.2</a:t>
            </a:r>
          </a:p>
          <a:p>
            <a:pPr lvl="1">
              <a:lnSpc>
                <a:spcPct val="150000"/>
              </a:lnSpc>
            </a:pPr>
            <a:r>
              <a:rPr lang="en-US" sz="2250" dirty="0">
                <a:solidFill>
                  <a:schemeClr val="tx1"/>
                </a:solidFill>
              </a:rPr>
              <a:t> Have project checks</a:t>
            </a:r>
          </a:p>
          <a:p>
            <a:pPr lvl="1">
              <a:lnSpc>
                <a:spcPct val="150000"/>
              </a:lnSpc>
            </a:pPr>
            <a:r>
              <a:rPr lang="en-US" sz="2250" dirty="0">
                <a:solidFill>
                  <a:schemeClr val="tx1"/>
                </a:solidFill>
              </a:rPr>
              <a:t> Expect progress, not perfection!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6EDF4-734B-B94A-A6D5-474BBE45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99A7"/>
                </a:solidFill>
              </a:rPr>
              <a:t>Teaching with SketchUp</a:t>
            </a:r>
          </a:p>
        </p:txBody>
      </p:sp>
    </p:spTree>
    <p:extLst>
      <p:ext uri="{BB962C8B-B14F-4D97-AF65-F5344CB8AC3E}">
        <p14:creationId xmlns:p14="http://schemas.microsoft.com/office/powerpoint/2010/main" val="235860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E4648-C3A3-4A5E-952B-03B114934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82" y="652513"/>
            <a:ext cx="8681635" cy="1509441"/>
          </a:xfrm>
        </p:spPr>
        <p:txBody>
          <a:bodyPr>
            <a:normAutofit/>
          </a:bodyPr>
          <a:lstStyle/>
          <a:p>
            <a:r>
              <a:rPr lang="en-US" dirty="0"/>
              <a:t>Demonstrations on SketchUp </a:t>
            </a:r>
            <a:br>
              <a:rPr lang="en-US" dirty="0"/>
            </a:br>
            <a:r>
              <a:rPr lang="en-US" dirty="0"/>
              <a:t>&amp; </a:t>
            </a:r>
            <a:br>
              <a:rPr lang="en-US" dirty="0"/>
            </a:br>
            <a:r>
              <a:rPr lang="en-US" dirty="0">
                <a:hlinkClick r:id="rId3"/>
              </a:rPr>
              <a:t>“How To” SketchUp 2020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3459E-62AB-44BD-9CE5-DC9A51017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10" y="3170613"/>
            <a:ext cx="1520580" cy="16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23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51646-08F3-7849-9140-C0701B4F9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957" y="1020112"/>
            <a:ext cx="8228651" cy="36549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Project Ideas:</a:t>
            </a:r>
          </a:p>
          <a:p>
            <a:pPr lvl="1">
              <a:lnSpc>
                <a:spcPct val="100000"/>
              </a:lnSpc>
            </a:pPr>
            <a:r>
              <a:rPr lang="en-US" sz="2250" dirty="0"/>
              <a:t> House/Apartment (single story – 1 bedroom)</a:t>
            </a:r>
          </a:p>
          <a:p>
            <a:pPr lvl="1">
              <a:lnSpc>
                <a:spcPct val="100000"/>
              </a:lnSpc>
            </a:pPr>
            <a:r>
              <a:rPr lang="en-US" sz="2250" dirty="0"/>
              <a:t> Tiny House Project</a:t>
            </a:r>
          </a:p>
          <a:p>
            <a:pPr lvl="1">
              <a:lnSpc>
                <a:spcPct val="100000"/>
              </a:lnSpc>
            </a:pPr>
            <a:r>
              <a:rPr lang="en-US" sz="2250" dirty="0"/>
              <a:t> Elements &amp; Principles of Design Project (single room)</a:t>
            </a:r>
          </a:p>
          <a:p>
            <a:pPr lvl="1">
              <a:lnSpc>
                <a:spcPct val="100000"/>
              </a:lnSpc>
            </a:pPr>
            <a:r>
              <a:rPr lang="en-US" sz="2250" dirty="0"/>
              <a:t> Room Makeover</a:t>
            </a:r>
          </a:p>
          <a:p>
            <a:pPr lvl="1">
              <a:lnSpc>
                <a:spcPct val="100000"/>
              </a:lnSpc>
            </a:pPr>
            <a:r>
              <a:rPr lang="en-US" sz="2250" dirty="0"/>
              <a:t> Classroom Design</a:t>
            </a:r>
          </a:p>
          <a:p>
            <a:pPr marL="342900" lvl="1" indent="0">
              <a:buNone/>
            </a:pPr>
            <a:endParaRPr lang="en-US" sz="2250" dirty="0"/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Possibilities are endless!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6EDF4-734B-B94A-A6D5-474BBE45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99A7"/>
                </a:solidFill>
              </a:rPr>
              <a:t>Projects with SketchUp</a:t>
            </a:r>
          </a:p>
        </p:txBody>
      </p:sp>
    </p:spTree>
    <p:extLst>
      <p:ext uri="{BB962C8B-B14F-4D97-AF65-F5344CB8AC3E}">
        <p14:creationId xmlns:p14="http://schemas.microsoft.com/office/powerpoint/2010/main" val="8517261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E=PPT-Template-2019" id="{A7E8624A-4572-4213-A695-23FF1DCACA69}" vid="{21F08CFD-6947-445A-9300-F1623AD23E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F8C91AD7FBD842BBC8D09C8AE7A0D9" ma:contentTypeVersion="11" ma:contentTypeDescription="Create a new document." ma:contentTypeScope="" ma:versionID="673666d0efa1054fa301331e0b91d772">
  <xsd:schema xmlns:xsd="http://www.w3.org/2001/XMLSchema" xmlns:xs="http://www.w3.org/2001/XMLSchema" xmlns:p="http://schemas.microsoft.com/office/2006/metadata/properties" xmlns:ns2="fe9349aa-2a7b-4b0f-953a-e4785b95af91" xmlns:ns3="d66c9721-97da-4702-b7dc-01ad0aa0659e" targetNamespace="http://schemas.microsoft.com/office/2006/metadata/properties" ma:root="true" ma:fieldsID="47d80f9498f40411369a4404b97ae593" ns2:_="" ns3:_="">
    <xsd:import namespace="fe9349aa-2a7b-4b0f-953a-e4785b95af91"/>
    <xsd:import namespace="d66c9721-97da-4702-b7dc-01ad0aa06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349aa-2a7b-4b0f-953a-e4785b95af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c9721-97da-4702-b7dc-01ad0aa0659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B0D16F-EFC1-447F-BABE-F87D3C9D3E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408BAD-381E-4B47-8EF7-DFD947A93931}">
  <ds:schemaRefs>
    <ds:schemaRef ds:uri="http://www.w3.org/XML/1998/namespace"/>
    <ds:schemaRef ds:uri="http://purl.org/dc/terms/"/>
    <ds:schemaRef ds:uri="http://schemas.microsoft.com/office/2006/documentManagement/types"/>
    <ds:schemaRef ds:uri="fe9349aa-2a7b-4b0f-953a-e4785b95af91"/>
    <ds:schemaRef ds:uri="http://schemas.microsoft.com/office/infopath/2007/PartnerControls"/>
    <ds:schemaRef ds:uri="d66c9721-97da-4702-b7dc-01ad0aa0659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3306157-9F50-4E60-998B-BEDEA3943498}">
  <ds:schemaRefs>
    <ds:schemaRef ds:uri="d66c9721-97da-4702-b7dc-01ad0aa0659e"/>
    <ds:schemaRef ds:uri="fe9349aa-2a7b-4b0f-953a-e4785b95af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5344</TotalTime>
  <Words>498</Words>
  <Application>Microsoft Office PowerPoint</Application>
  <PresentationFormat>On-screen Show (16:9)</PresentationFormat>
  <Paragraphs>99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Acumin Pro Condensed Light</vt:lpstr>
      <vt:lpstr>Acumin Pro ExtraCondensed Med</vt:lpstr>
      <vt:lpstr>Acumin Pro ExtraCondensed Smbd</vt:lpstr>
      <vt:lpstr>Arial</vt:lpstr>
      <vt:lpstr>Calibri</vt:lpstr>
      <vt:lpstr>Courier New</vt:lpstr>
      <vt:lpstr>Myriad Pro</vt:lpstr>
      <vt:lpstr>Myriad Pro Cond</vt:lpstr>
      <vt:lpstr>Wingdings</vt:lpstr>
      <vt:lpstr>1_Custom Design</vt:lpstr>
      <vt:lpstr>SketchUp in Interior Design</vt:lpstr>
      <vt:lpstr>Welcome!</vt:lpstr>
      <vt:lpstr>Introduction</vt:lpstr>
      <vt:lpstr>Objectives</vt:lpstr>
      <vt:lpstr>Agenda</vt:lpstr>
      <vt:lpstr>SketchUp for Interior Design</vt:lpstr>
      <vt:lpstr>Teaching with SketchUp</vt:lpstr>
      <vt:lpstr>Demonstrations on SketchUp  &amp;  “How To” SketchUp 2020 </vt:lpstr>
      <vt:lpstr>Projects with SketchUp</vt:lpstr>
      <vt:lpstr>Student Project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Notes:</vt:lpstr>
      <vt:lpstr>PowerPoint Presentation</vt:lpstr>
      <vt:lpstr>PowerPoint Presentation</vt:lpstr>
      <vt:lpstr>PowerPoint Presentation</vt:lpstr>
    </vt:vector>
  </TitlesOfParts>
  <Company>Nebraska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Fitzler, Rachel</dc:creator>
  <cp:lastModifiedBy>Shelby L Bockelmann</cp:lastModifiedBy>
  <cp:revision>86</cp:revision>
  <cp:lastPrinted>2018-06-04T23:40:59Z</cp:lastPrinted>
  <dcterms:created xsi:type="dcterms:W3CDTF">2017-10-04T18:45:05Z</dcterms:created>
  <dcterms:modified xsi:type="dcterms:W3CDTF">2021-05-21T19:05:34Z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0x0101006FF8C91AD7FBD842BBC8D09C8AE7A0D9</vt:lpwstr>
  </property>
  <property fmtid="{D5CDD505-2E9C-101B-9397-08002B2CF9AE}" pid="3" name="ArticulateGUID">
    <vt:lpwstr>D1439F7F-A7D9-4D21-B39D-07166B8F3FA5</vt:lpwstr>
  </property>
  <property fmtid="{D5CDD505-2E9C-101B-9397-08002B2CF9AE}" pid="4" name="ArticulatePath">
    <vt:lpwstr>https://needucation.sharepoint.com/sites/msteams_0e14ff/Shared Documents/Marketing and Communication/PowerPoints/CTE-PPT-Template-1-2020</vt:lpwstr>
  </property>
</Properties>
</file>