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Roboto"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n Vest" initials="" lastIdx="4" clrIdx="0"/>
  <p:cmAuthor id="1" name="Sheree Moser"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448" autoAdjust="0"/>
  </p:normalViewPr>
  <p:slideViewPr>
    <p:cSldViewPr snapToGrid="0">
      <p:cViewPr varScale="1">
        <p:scale>
          <a:sx n="60" d="100"/>
          <a:sy n="60" d="100"/>
        </p:scale>
        <p:origin x="44" y="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19T02:53:39.890" idx="1">
    <p:pos x="196" y="258"/>
    <p:text>Wow!  This is good!</p:text>
  </p:cm>
  <p:cm authorId="0" dt="2021-03-19T02:59:49.694" idx="1">
    <p:pos x="196" y="258"/>
    <p:text>Katy B-G is sending me Iowa's data. They haven't replaced Gayla in KS yet and the FCCLA State Adviser didn't know the numbers.</p:text>
  </p:cm>
  <p:cm authorId="0" dt="2021-03-19T02:59:49.694" idx="2">
    <p:pos x="196" y="258"/>
    <p:text>I think it helps to see the bigger picture of the statewide teacher shortage.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cclainc.org/sites/default/files/StateTeamPlanningGuid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dn.education.ne.gov/wp-content/uploads/2020/01/2019-Teacher-Vacancy-Summary.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I’ll introduce</a:t>
            </a:r>
            <a:r>
              <a:rPr lang="en-US" baseline="0" dirty="0" smtClean="0"/>
              <a:t> the back and forth we are going to do and the sections we are both going to present in the next slide’s comments.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60e0b0d3f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60e0b0d3f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rgbClr val="2A3990"/>
                </a:solidFill>
              </a:rPr>
              <a:t>I will be skimming these results...</a:t>
            </a:r>
            <a:endParaRPr sz="1300" b="1">
              <a:solidFill>
                <a:srgbClr val="2A3990"/>
              </a:solidFill>
            </a:endParaRPr>
          </a:p>
          <a:p>
            <a:pPr marL="0" lvl="0" indent="0" algn="l" rtl="0">
              <a:spcBef>
                <a:spcPts val="0"/>
              </a:spcBef>
              <a:spcAft>
                <a:spcPts val="0"/>
              </a:spcAft>
              <a:buClr>
                <a:schemeClr val="dk1"/>
              </a:buClr>
              <a:buSzPts val="1100"/>
              <a:buFont typeface="Arial"/>
              <a:buNone/>
            </a:pPr>
            <a:endParaRPr sz="1300" b="1">
              <a:solidFill>
                <a:srgbClr val="2A3990"/>
              </a:solidFill>
            </a:endParaRPr>
          </a:p>
          <a:p>
            <a:pPr marL="0" lvl="0" indent="0" algn="l" rtl="0">
              <a:spcBef>
                <a:spcPts val="0"/>
              </a:spcBef>
              <a:spcAft>
                <a:spcPts val="0"/>
              </a:spcAft>
              <a:buClr>
                <a:schemeClr val="dk1"/>
              </a:buClr>
              <a:buSzPts val="1100"/>
              <a:buFont typeface="Arial"/>
              <a:buNone/>
            </a:pPr>
            <a:r>
              <a:rPr lang="en" sz="1300" b="1">
                <a:solidFill>
                  <a:srgbClr val="2A3990"/>
                </a:solidFill>
              </a:rPr>
              <a:t>Other suggestions for post-sec educators:</a:t>
            </a:r>
            <a:endParaRPr sz="1300" b="1">
              <a:solidFill>
                <a:srgbClr val="2A3990"/>
              </a:solidFill>
            </a:endParaRPr>
          </a:p>
          <a:p>
            <a:pPr marL="457200" lvl="0" indent="-304800" algn="l" rtl="0">
              <a:spcBef>
                <a:spcPts val="0"/>
              </a:spcBef>
              <a:spcAft>
                <a:spcPts val="0"/>
              </a:spcAft>
              <a:buClr>
                <a:srgbClr val="2A3990"/>
              </a:buClr>
              <a:buSzPts val="1200"/>
              <a:buChar char="●"/>
            </a:pPr>
            <a:r>
              <a:rPr lang="en" sz="1200" b="1">
                <a:solidFill>
                  <a:srgbClr val="2A3990"/>
                </a:solidFill>
                <a:highlight>
                  <a:srgbClr val="FFFF00"/>
                </a:highlight>
              </a:rPr>
              <a:t>Counseling &amp; Mental Health--67 (39.6%)</a:t>
            </a:r>
            <a:endParaRPr sz="1200" b="1">
              <a:solidFill>
                <a:srgbClr val="2A3990"/>
              </a:solidFill>
              <a:highlight>
                <a:srgbClr val="FFFF00"/>
              </a:highlight>
            </a:endParaRPr>
          </a:p>
          <a:p>
            <a:pPr marL="457200" lvl="0" indent="-304800" algn="l" rtl="0">
              <a:spcBef>
                <a:spcPts val="0"/>
              </a:spcBef>
              <a:spcAft>
                <a:spcPts val="0"/>
              </a:spcAft>
              <a:buClr>
                <a:srgbClr val="2A3990"/>
              </a:buClr>
              <a:buSzPts val="1200"/>
              <a:buChar char="●"/>
            </a:pPr>
            <a:r>
              <a:rPr lang="en" sz="1200">
                <a:solidFill>
                  <a:srgbClr val="2A3990"/>
                </a:solidFill>
                <a:highlight>
                  <a:srgbClr val="F4CCCC"/>
                </a:highlight>
              </a:rPr>
              <a:t>Culinary Arts--55 (32.5%)</a:t>
            </a:r>
            <a:endParaRPr sz="1200">
              <a:solidFill>
                <a:srgbClr val="2A3990"/>
              </a:solidFill>
              <a:highlight>
                <a:srgbClr val="F4CCCC"/>
              </a:highlight>
            </a:endParaRPr>
          </a:p>
          <a:p>
            <a:pPr marL="457200" lvl="0" indent="-304800" algn="l" rtl="0">
              <a:spcBef>
                <a:spcPts val="0"/>
              </a:spcBef>
              <a:spcAft>
                <a:spcPts val="0"/>
              </a:spcAft>
              <a:buClr>
                <a:srgbClr val="2A3990"/>
              </a:buClr>
              <a:buSzPts val="1200"/>
              <a:buChar char="●"/>
            </a:pPr>
            <a:r>
              <a:rPr lang="en" sz="1200">
                <a:solidFill>
                  <a:srgbClr val="2A3990"/>
                </a:solidFill>
                <a:highlight>
                  <a:srgbClr val="F4CCCC"/>
                </a:highlight>
              </a:rPr>
              <a:t>FCCLA Co-Curricular Lessons--54 (32%)</a:t>
            </a:r>
            <a:endParaRPr sz="1200">
              <a:solidFill>
                <a:srgbClr val="2A3990"/>
              </a:solidFill>
              <a:highlight>
                <a:srgbClr val="F4CCCC"/>
              </a:highlight>
            </a:endParaRPr>
          </a:p>
          <a:p>
            <a:pPr marL="457200" lvl="0" indent="-304800" algn="l" rtl="0">
              <a:spcBef>
                <a:spcPts val="0"/>
              </a:spcBef>
              <a:spcAft>
                <a:spcPts val="0"/>
              </a:spcAft>
              <a:buClr>
                <a:srgbClr val="2A3990"/>
              </a:buClr>
              <a:buSzPts val="1200"/>
              <a:buChar char="●"/>
            </a:pPr>
            <a:r>
              <a:rPr lang="en" sz="1200">
                <a:solidFill>
                  <a:srgbClr val="2A3990"/>
                </a:solidFill>
                <a:highlight>
                  <a:srgbClr val="F4CCCC"/>
                </a:highlight>
              </a:rPr>
              <a:t>Nutrition--53 (31.4%)</a:t>
            </a:r>
            <a:endParaRPr sz="1200">
              <a:solidFill>
                <a:srgbClr val="2A3990"/>
              </a:solidFill>
              <a:highlight>
                <a:srgbClr val="F4CCCC"/>
              </a:highlight>
            </a:endParaRPr>
          </a:p>
          <a:p>
            <a:pPr marL="457200" lvl="0" indent="-304800" algn="l" rtl="0">
              <a:spcBef>
                <a:spcPts val="0"/>
              </a:spcBef>
              <a:spcAft>
                <a:spcPts val="0"/>
              </a:spcAft>
              <a:buClr>
                <a:srgbClr val="2A3990"/>
              </a:buClr>
              <a:buSzPts val="1200"/>
              <a:buChar char="●"/>
            </a:pPr>
            <a:r>
              <a:rPr lang="en" sz="1200">
                <a:solidFill>
                  <a:srgbClr val="2A3990"/>
                </a:solidFill>
                <a:highlight>
                  <a:srgbClr val="F4CCCC"/>
                </a:highlight>
              </a:rPr>
              <a:t>Critical Thinking Strategies--52 (30.8%)</a:t>
            </a:r>
            <a:endParaRPr sz="1200">
              <a:solidFill>
                <a:srgbClr val="2A3990"/>
              </a:solidFill>
              <a:highlight>
                <a:srgbClr val="F4CCCC"/>
              </a:highlight>
            </a:endParaRPr>
          </a:p>
          <a:p>
            <a:pPr marL="457200" lvl="0" indent="-304800" algn="l" rtl="0">
              <a:spcBef>
                <a:spcPts val="0"/>
              </a:spcBef>
              <a:spcAft>
                <a:spcPts val="0"/>
              </a:spcAft>
              <a:buClr>
                <a:srgbClr val="2A3990"/>
              </a:buClr>
              <a:buSzPts val="1200"/>
              <a:buChar char="●"/>
            </a:pPr>
            <a:r>
              <a:rPr lang="en" sz="1200">
                <a:solidFill>
                  <a:srgbClr val="2A3990"/>
                </a:solidFill>
                <a:highlight>
                  <a:srgbClr val="F4CCCC"/>
                </a:highlight>
              </a:rPr>
              <a:t>Connecting 2-4 Year College Programs--51 (30.2%)</a:t>
            </a:r>
            <a:endParaRPr>
              <a:solidFill>
                <a:schemeClr val="dk1"/>
              </a:solidFill>
            </a:endParaRPr>
          </a:p>
          <a:p>
            <a:pPr marL="457200" lvl="0" indent="0" algn="l" rtl="0">
              <a:spcBef>
                <a:spcPts val="0"/>
              </a:spcBef>
              <a:spcAft>
                <a:spcPts val="0"/>
              </a:spcAft>
              <a:buNone/>
            </a:pPr>
            <a:endParaRPr sz="9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c60e0b0d3f_0_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c60e0b0d3f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Again, skimming these results...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c60e0b0d3f_0_5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c60e0b0d3f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60e0b0d3f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c60e0b0d3f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18% = 83 teachers</a:t>
            </a:r>
            <a:endParaRPr/>
          </a:p>
          <a:p>
            <a:pPr marL="0" lvl="0" indent="0" algn="l" rtl="0">
              <a:spcBef>
                <a:spcPts val="0"/>
              </a:spcBef>
              <a:spcAft>
                <a:spcPts val="0"/>
              </a:spcAft>
              <a:buNone/>
            </a:pPr>
            <a:r>
              <a:rPr lang="en"/>
              <a:t>I would love to see what the retention rate is because I have known of 3 of these that didn’t even last 2 months in the position. </a:t>
            </a:r>
            <a:endParaRPr/>
          </a:p>
          <a:p>
            <a:pPr marL="0" lvl="0" indent="0" algn="l" rtl="0">
              <a:spcBef>
                <a:spcPts val="0"/>
              </a:spcBef>
              <a:spcAft>
                <a:spcPts val="0"/>
              </a:spcAft>
              <a:buNone/>
            </a:pPr>
            <a:endParaRPr/>
          </a:p>
          <a:p>
            <a:pPr marL="0" lvl="0" indent="0" algn="l" rtl="0">
              <a:spcBef>
                <a:spcPts val="0"/>
              </a:spcBef>
              <a:spcAft>
                <a:spcPts val="0"/>
              </a:spcAft>
              <a:buNone/>
            </a:pPr>
            <a:r>
              <a:rPr lang="en"/>
              <a:t>These stats do not include this year’s data:</a:t>
            </a:r>
            <a:endParaRPr/>
          </a:p>
          <a:p>
            <a:pPr marL="0" lvl="0" indent="0" algn="l" rtl="0">
              <a:spcBef>
                <a:spcPts val="0"/>
              </a:spcBef>
              <a:spcAft>
                <a:spcPts val="0"/>
              </a:spcAft>
              <a:buNone/>
            </a:pPr>
            <a:r>
              <a:rPr lang="en"/>
              <a:t>43 openings so far</a:t>
            </a:r>
            <a:endParaRPr/>
          </a:p>
          <a:p>
            <a:pPr marL="0" lvl="0" indent="0" algn="l" rtl="0">
              <a:spcBef>
                <a:spcPts val="0"/>
              </a:spcBef>
              <a:spcAft>
                <a:spcPts val="0"/>
              </a:spcAft>
              <a:buNone/>
            </a:pPr>
            <a:r>
              <a:rPr lang="en"/>
              <a:t>11 new programs or openings (may have been previously closed or has been open for a number of years)</a:t>
            </a:r>
            <a:endParaRPr/>
          </a:p>
          <a:p>
            <a:pPr marL="0" lvl="0" indent="0" algn="l" rtl="0">
              <a:spcBef>
                <a:spcPts val="0"/>
              </a:spcBef>
              <a:spcAft>
                <a:spcPts val="0"/>
              </a:spcAft>
              <a:buNone/>
            </a:pPr>
            <a:r>
              <a:rPr lang="en"/>
              <a:t>11 retirements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c60e0b0d3f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c60e0b0d3f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rgbClr val="434343"/>
                </a:solidFill>
                <a:latin typeface="Roboto"/>
                <a:ea typeface="Roboto"/>
                <a:cs typeface="Roboto"/>
                <a:sym typeface="Roboto"/>
              </a:rPr>
              <a:t>Say Yes to FCS National Signing Event during National FCCLA Leadership Conference 40 students signed virtually in 2020! 5 students from Nebraska the last 4 years!</a:t>
            </a:r>
            <a:endParaRPr sz="1400">
              <a:solidFill>
                <a:srgbClr val="434343"/>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400" u="sng">
                <a:solidFill>
                  <a:srgbClr val="F06292"/>
                </a:solidFill>
                <a:latin typeface="Roboto"/>
                <a:ea typeface="Roboto"/>
                <a:cs typeface="Roboto"/>
                <a:sym typeface="Robo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State Action Team Planning Guide</a:t>
            </a:r>
            <a:endParaRPr sz="1400">
              <a:solidFill>
                <a:srgbClr val="434343"/>
              </a:solidFill>
              <a:latin typeface="Roboto"/>
              <a:ea typeface="Roboto"/>
              <a:cs typeface="Roboto"/>
              <a:sym typeface="Roboto"/>
            </a:endParaRPr>
          </a:p>
          <a:p>
            <a:pPr marL="0" lvl="0" indent="0" algn="l" rtl="0">
              <a:lnSpc>
                <a:spcPct val="115000"/>
              </a:lnSpc>
              <a:spcBef>
                <a:spcPts val="1200"/>
              </a:spcBef>
              <a:spcAft>
                <a:spcPts val="1200"/>
              </a:spcAft>
              <a:buClr>
                <a:schemeClr val="dk1"/>
              </a:buClr>
              <a:buSzPts val="1100"/>
              <a:buFont typeface="Arial"/>
              <a:buNone/>
            </a:pPr>
            <a:r>
              <a:rPr lang="en" sz="1400">
                <a:solidFill>
                  <a:srgbClr val="434343"/>
                </a:solidFill>
                <a:latin typeface="Roboto"/>
                <a:ea typeface="Roboto"/>
                <a:cs typeface="Roboto"/>
                <a:sym typeface="Roboto"/>
              </a:rPr>
              <a:t>Future FCS Teacher Dinner since 2015. 5 years before COVID w/27-35 participants each year. Collaboration among all 3 post-secondary teacher preparation programs. Dinner supported by donations from retired FCS teachers -- keeping a network of retirees since 2015. (Probably = over $2,500 donated so far).</a:t>
            </a:r>
            <a:endParaRPr sz="1400">
              <a:solidFill>
                <a:srgbClr val="434343"/>
              </a:solidFill>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c60e0b0d3f_0_5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c60e0b0d3f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may be a little aggressive.  HA!  ;’)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c60e0b0d3f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c60e0b0d3f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National Shortage and Neighboring States  -- Kristin</a:t>
            </a:r>
          </a:p>
          <a:p>
            <a:pPr marL="0" lvl="0" indent="0" algn="l" rtl="0">
              <a:spcBef>
                <a:spcPts val="0"/>
              </a:spcBef>
              <a:spcAft>
                <a:spcPts val="0"/>
              </a:spcAft>
              <a:buNone/>
            </a:pPr>
            <a:r>
              <a:rPr lang="en-US" dirty="0" smtClean="0"/>
              <a:t>Nebraska Survey &amp; Shortages – Sheree</a:t>
            </a:r>
          </a:p>
          <a:p>
            <a:pPr marL="0" lvl="0" indent="0" algn="l" rtl="0">
              <a:spcBef>
                <a:spcPts val="0"/>
              </a:spcBef>
              <a:spcAft>
                <a:spcPts val="0"/>
              </a:spcAft>
              <a:buNone/>
            </a:pPr>
            <a:r>
              <a:rPr lang="en-US" dirty="0" smtClean="0"/>
              <a:t>Say YES TO FCS</a:t>
            </a:r>
            <a:r>
              <a:rPr lang="en-US" baseline="0" dirty="0" smtClean="0"/>
              <a:t> &amp; Recruitment – Kristin</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8e8eca7d6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8e8eca7d6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made by Purdue University FCS Student.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60e0b0d3f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c60e0b0d3f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60e0b0d3f_0_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60e0b0d3f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isn’t existing and that’s what the research articles are about.</a:t>
            </a:r>
            <a:endParaRPr/>
          </a:p>
          <a:p>
            <a:pPr marL="0" lvl="0" indent="0" algn="l" rtl="0">
              <a:spcBef>
                <a:spcPts val="0"/>
              </a:spcBef>
              <a:spcAft>
                <a:spcPts val="0"/>
              </a:spcAft>
              <a:buNone/>
            </a:pPr>
            <a:r>
              <a:rPr lang="en"/>
              <a:t>Supports the awareness to the issues, but isn’t presenting actual data about shortages yet.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60e0b0d3f_0_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c60e0b0d3f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Districts/systems were allowed to identify multiple reasons for unfilled** positions. The top reasons were “No applicants who were fully qualified based on endorsement area” (29%), “No applicants” (25%) and “Preferred a specific non-fully qualified applicant over fully-qualified applicant” (22%). The survey offered solutions from which districts/systems could choose from when identifying how they solved the dilemma of unfilled** positions. The most reported solutions were: “Hired a person who holds a provisional permit” (16%); “Hired a person not appropriately endorsed in the content area” (12%); and “Position was not filled” (12%). Nonpublic systems had a larger portion of solutions of “Utilized existing staff not appropriately endorsed in the content area” than did the districts (17% compared to 6%). For further information, see Tables 10a-c in the full report.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Shortage areas determine federal loan forgiveness.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3"/>
              </a:rPr>
              <a:t>https://cdn.education.ne.gov/wp-content/uploads/2020/01/2019-Teacher-Vacancy-Summary.pdf</a:t>
            </a:r>
            <a:r>
              <a:rPr lang="en" dirty="0"/>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8e8eca7d6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8e8eca7d6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Colorado has a program at Colorado State.</a:t>
            </a:r>
            <a:endParaRPr/>
          </a:p>
          <a:p>
            <a:pPr marL="0" lvl="0" indent="0" algn="l" rtl="0">
              <a:spcBef>
                <a:spcPts val="0"/>
              </a:spcBef>
              <a:spcAft>
                <a:spcPts val="0"/>
              </a:spcAft>
              <a:buNone/>
            </a:pPr>
            <a:r>
              <a:rPr lang="en"/>
              <a:t>Wyoming still has nothing.</a:t>
            </a:r>
            <a:endParaRPr/>
          </a:p>
          <a:p>
            <a:pPr marL="0" lvl="0" indent="0" algn="l" rtl="0">
              <a:spcBef>
                <a:spcPts val="0"/>
              </a:spcBef>
              <a:spcAft>
                <a:spcPts val="0"/>
              </a:spcAft>
              <a:buNone/>
            </a:pPr>
            <a:r>
              <a:rPr lang="en"/>
              <a:t>Utah has BYU.</a:t>
            </a:r>
            <a:endParaRPr/>
          </a:p>
          <a:p>
            <a:pPr marL="0" lvl="0" indent="0" algn="l" rtl="0">
              <a:spcBef>
                <a:spcPts val="0"/>
              </a:spcBef>
              <a:spcAft>
                <a:spcPts val="0"/>
              </a:spcAft>
              <a:buNone/>
            </a:pPr>
            <a:r>
              <a:rPr lang="en"/>
              <a:t>Kansas had a retirement and is hiring a replacement, but not in place at this point so no data available.</a:t>
            </a:r>
            <a:endParaRPr/>
          </a:p>
          <a:p>
            <a:pPr marL="0" lvl="0" indent="0" algn="l" rtl="0">
              <a:spcBef>
                <a:spcPts val="0"/>
              </a:spcBef>
              <a:spcAft>
                <a:spcPts val="0"/>
              </a:spcAft>
              <a:buNone/>
            </a:pPr>
            <a:endParaRPr/>
          </a:p>
          <a:p>
            <a:pPr marL="0" lvl="0" indent="0" algn="l" rtl="0">
              <a:spcBef>
                <a:spcPts val="0"/>
              </a:spcBef>
              <a:spcAft>
                <a:spcPts val="0"/>
              </a:spcAft>
              <a:buNone/>
            </a:pPr>
            <a:r>
              <a:rPr lang="en"/>
              <a:t>The difference between Iowa and South Dakota is unbelievable!!  </a:t>
            </a:r>
            <a:endParaRPr/>
          </a:p>
          <a:p>
            <a:pPr marL="0" lvl="0" indent="0" algn="l" rtl="0">
              <a:spcBef>
                <a:spcPts val="0"/>
              </a:spcBef>
              <a:spcAft>
                <a:spcPts val="0"/>
              </a:spcAft>
              <a:buNone/>
            </a:pPr>
            <a:endParaRPr/>
          </a:p>
          <a:p>
            <a:pPr marL="0" lvl="0" indent="0" algn="l" rtl="0">
              <a:spcBef>
                <a:spcPts val="0"/>
              </a:spcBef>
              <a:spcAft>
                <a:spcPts val="0"/>
              </a:spcAft>
              <a:buNone/>
            </a:pPr>
            <a:r>
              <a:rPr lang="en"/>
              <a:t>SDSU (Nicole Graves) Info from Today:</a:t>
            </a:r>
            <a:endParaRPr/>
          </a:p>
          <a:p>
            <a:pPr marL="0" lvl="0" indent="0" algn="l" rtl="0">
              <a:spcBef>
                <a:spcPts val="0"/>
              </a:spcBef>
              <a:spcAft>
                <a:spcPts val="0"/>
              </a:spcAft>
              <a:buNone/>
            </a:pPr>
            <a:r>
              <a:rPr lang="en"/>
              <a:t>2020--only one position not filled in FCS and one in “any area of CTE”</a:t>
            </a:r>
            <a:endParaRPr/>
          </a:p>
          <a:p>
            <a:pPr marL="0" lvl="0" indent="0" algn="l" rtl="0">
              <a:spcBef>
                <a:spcPts val="0"/>
              </a:spcBef>
              <a:spcAft>
                <a:spcPts val="0"/>
              </a:spcAft>
              <a:buNone/>
            </a:pPr>
            <a:r>
              <a:rPr lang="en"/>
              <a:t>2021--5 openings so far, so more openings than graduates at this point in time. </a:t>
            </a:r>
            <a:endParaRPr/>
          </a:p>
          <a:p>
            <a:pPr marL="0" lvl="0" indent="0" algn="l" rtl="0">
              <a:spcBef>
                <a:spcPts val="0"/>
              </a:spcBef>
              <a:spcAft>
                <a:spcPts val="0"/>
              </a:spcAft>
              <a:buNone/>
            </a:pPr>
            <a:endParaRPr/>
          </a:p>
          <a:p>
            <a:pPr marL="0" lvl="0" indent="0" algn="l" rtl="0">
              <a:spcBef>
                <a:spcPts val="0"/>
              </a:spcBef>
              <a:spcAft>
                <a:spcPts val="0"/>
              </a:spcAft>
              <a:buNone/>
            </a:pPr>
            <a:r>
              <a:rPr lang="en"/>
              <a:t>Iowa Information: 2016-17</a:t>
            </a:r>
            <a:endParaRPr/>
          </a:p>
          <a:p>
            <a:pPr marL="0" lvl="0" indent="0" algn="l" rtl="0">
              <a:spcBef>
                <a:spcPts val="0"/>
              </a:spcBef>
              <a:spcAft>
                <a:spcPts val="0"/>
              </a:spcAft>
              <a:buNone/>
            </a:pPr>
            <a:r>
              <a:rPr lang="en"/>
              <a:t>278 HS FCS programs in Iowa </a:t>
            </a:r>
            <a:endParaRPr/>
          </a:p>
          <a:p>
            <a:pPr marL="0" lvl="0" indent="0" algn="l" rtl="0">
              <a:spcBef>
                <a:spcPts val="0"/>
              </a:spcBef>
              <a:spcAft>
                <a:spcPts val="0"/>
              </a:spcAft>
              <a:buNone/>
            </a:pPr>
            <a:r>
              <a:rPr lang="en"/>
              <a:t>557 teachers with FCS endorsements - indicates a shortage but not any specific data</a:t>
            </a:r>
            <a:endParaRPr/>
          </a:p>
          <a:p>
            <a:pPr marL="0" lvl="0" indent="0" algn="l" rtl="0">
              <a:spcBef>
                <a:spcPts val="0"/>
              </a:spcBef>
              <a:spcAft>
                <a:spcPts val="0"/>
              </a:spcAft>
              <a:buNone/>
            </a:pPr>
            <a:r>
              <a:rPr lang="en"/>
              <a:t>CTE specific placements for specific classes </a:t>
            </a:r>
            <a:endParaRPr/>
          </a:p>
          <a:p>
            <a:pPr marL="0" lvl="0" indent="0" algn="l" rtl="0">
              <a:spcBef>
                <a:spcPts val="0"/>
              </a:spcBef>
              <a:spcAft>
                <a:spcPts val="0"/>
              </a:spcAft>
              <a:buNone/>
            </a:pPr>
            <a:r>
              <a:rPr lang="en"/>
              <a:t>Post-bac non-degree program at Iowa State</a:t>
            </a:r>
            <a:endParaRPr/>
          </a:p>
          <a:p>
            <a:pPr marL="0" lvl="0" indent="0" algn="l" rtl="0">
              <a:spcBef>
                <a:spcPts val="0"/>
              </a:spcBef>
              <a:spcAft>
                <a:spcPts val="0"/>
              </a:spcAft>
              <a:buNone/>
            </a:pPr>
            <a:endParaRPr/>
          </a:p>
          <a:p>
            <a:pPr marL="0" lvl="0" indent="0" algn="l" rtl="0">
              <a:spcBef>
                <a:spcPts val="0"/>
              </a:spcBef>
              <a:spcAft>
                <a:spcPts val="0"/>
              </a:spcAft>
              <a:buNone/>
            </a:pPr>
            <a:r>
              <a:rPr lang="en"/>
              <a:t>Kansas Information:</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c60e0b0d3f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c60e0b0d3f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Because of the increase in the number of students majoring in FCS and the growth of the Wayne State and UNL programs, we are flipping the number of years FCS teachers have been in their positions, as well as the 73% who will not be retiring within the next 10 years.</a:t>
            </a:r>
            <a:endParaRPr/>
          </a:p>
          <a:p>
            <a:pPr marL="0" lvl="0" indent="0" algn="l" rtl="0">
              <a:spcBef>
                <a:spcPts val="0"/>
              </a:spcBef>
              <a:spcAft>
                <a:spcPts val="0"/>
              </a:spcAft>
              <a:buNone/>
            </a:pPr>
            <a:endParaRPr/>
          </a:p>
          <a:p>
            <a:pPr marL="0" lvl="0" indent="0" algn="l" rtl="0">
              <a:spcBef>
                <a:spcPts val="0"/>
              </a:spcBef>
              <a:spcAft>
                <a:spcPts val="0"/>
              </a:spcAft>
              <a:buNone/>
            </a:pPr>
            <a:r>
              <a:rPr lang="en"/>
              <a:t>There is also a myth that there are not as many Class C &amp; D programs in Nebraska and it is starting to be an area of growth.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60e0b0d3f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60e0b0d3f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2020-21 Teacher List by Endorsement Area (submitted by School Districts) </a:t>
            </a:r>
            <a:endParaRPr/>
          </a:p>
          <a:p>
            <a:pPr marL="0" lvl="0" indent="0" algn="l" rtl="0">
              <a:spcBef>
                <a:spcPts val="0"/>
              </a:spcBef>
              <a:spcAft>
                <a:spcPts val="0"/>
              </a:spcAft>
              <a:buNone/>
            </a:pPr>
            <a:endParaRPr/>
          </a:p>
          <a:p>
            <a:pPr marL="0" lvl="0" indent="0" algn="l" rtl="0">
              <a:spcBef>
                <a:spcPts val="0"/>
              </a:spcBef>
              <a:spcAft>
                <a:spcPts val="0"/>
              </a:spcAft>
              <a:buNone/>
            </a:pPr>
            <a:r>
              <a:rPr lang="en"/>
              <a:t>255 Teachers with the following endorsements: FCS, FCS Occupational, Middle Level FCS, Hospitality and Tourism and Human Services. Reported to be teaching the following subject matter areas: HSE, Ed&amp;T, Personal Services. </a:t>
            </a:r>
            <a:endParaRPr/>
          </a:p>
          <a:p>
            <a:pPr marL="0" lvl="0" indent="0" algn="l" rtl="0">
              <a:spcBef>
                <a:spcPts val="0"/>
              </a:spcBef>
              <a:spcAft>
                <a:spcPts val="0"/>
              </a:spcAft>
              <a:buNone/>
            </a:pPr>
            <a:endParaRPr/>
          </a:p>
          <a:p>
            <a:pPr marL="0" lvl="0" indent="0" algn="l" rtl="0">
              <a:spcBef>
                <a:spcPts val="0"/>
              </a:spcBef>
              <a:spcAft>
                <a:spcPts val="0"/>
              </a:spcAft>
              <a:buNone/>
            </a:pPr>
            <a:r>
              <a:rPr lang="en"/>
              <a:t>Survey question:  </a:t>
            </a:r>
            <a:r>
              <a:rPr lang="en">
                <a:solidFill>
                  <a:schemeClr val="dk1"/>
                </a:solidFill>
              </a:rPr>
              <a:t>What other subjects fill your schedule if you are part time?</a:t>
            </a:r>
            <a:endParaRPr sz="400"/>
          </a:p>
          <a:p>
            <a:pPr marL="0" lvl="0" indent="0" algn="l" rtl="0">
              <a:spcBef>
                <a:spcPts val="0"/>
              </a:spcBef>
              <a:spcAft>
                <a:spcPts val="0"/>
              </a:spcAft>
              <a:buNone/>
            </a:pPr>
            <a:endParaRPr sz="400"/>
          </a:p>
          <a:p>
            <a:pPr marL="457200" lvl="0" indent="-298450" algn="l" rtl="0">
              <a:lnSpc>
                <a:spcPct val="115000"/>
              </a:lnSpc>
              <a:spcBef>
                <a:spcPts val="0"/>
              </a:spcBef>
              <a:spcAft>
                <a:spcPts val="0"/>
              </a:spcAft>
              <a:buClr>
                <a:srgbClr val="595959"/>
              </a:buClr>
              <a:buSzPts val="1100"/>
              <a:buChar char="●"/>
            </a:pPr>
            <a:r>
              <a:rPr lang="en">
                <a:solidFill>
                  <a:srgbClr val="595959"/>
                </a:solidFill>
              </a:rPr>
              <a:t>Health--22 (50%)</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Health Sciences--7 (12.7%)</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Careers, Guidance, English Language Arts--4 (7.3% each)</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Technology or Keyboarding, Social Studies, Media, Special Education, Yearbook--2 (3.6% each)</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Other--1 (1.8% each)</a:t>
            </a:r>
            <a:endParaRPr>
              <a:solidFill>
                <a:srgbClr val="595959"/>
              </a:solidFill>
            </a:endParaRPr>
          </a:p>
          <a:p>
            <a:pPr marL="914400" lvl="1" indent="-285750" algn="l" rtl="0">
              <a:lnSpc>
                <a:spcPct val="115000"/>
              </a:lnSpc>
              <a:spcBef>
                <a:spcPts val="0"/>
              </a:spcBef>
              <a:spcAft>
                <a:spcPts val="0"/>
              </a:spcAft>
              <a:buClr>
                <a:srgbClr val="595959"/>
              </a:buClr>
              <a:buSzPts val="900"/>
              <a:buChar char="○"/>
            </a:pPr>
            <a:r>
              <a:rPr lang="en" sz="900">
                <a:solidFill>
                  <a:srgbClr val="595959"/>
                </a:solidFill>
              </a:rPr>
              <a:t>Art, Spanish, Consumer Math, Sports, Graphic Design, PE, Teen Living, Junior High Religion, Grant Coordinator</a:t>
            </a:r>
            <a:endParaRPr sz="6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https://www.fcsed.net/recruit/recruit-resources" TargetMode="External"/><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hyperlink" Target="https://docs.google.com/forms/d/e/1FAIpQLSehbnHW8e4jSgAif92N_6wcO2EGCHDns3g7ivP-OWxRlAMKuQ/viewform" TargetMode="External"/><Relationship Id="rId4" Type="http://schemas.openxmlformats.org/officeDocument/2006/relationships/hyperlink" Target="https://fcclainc.org/sites/default/files/Say%20Yes%20to%20FCS%20.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awgoO3XW_9o"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Family &amp; Consumer Sciences </a:t>
            </a:r>
            <a:endParaRPr/>
          </a:p>
          <a:p>
            <a:pPr marL="0" lvl="0" indent="0" algn="l" rtl="0">
              <a:spcBef>
                <a:spcPts val="0"/>
              </a:spcBef>
              <a:spcAft>
                <a:spcPts val="0"/>
              </a:spcAft>
              <a:buNone/>
            </a:pPr>
            <a:r>
              <a:rPr lang="en"/>
              <a:t>Teacher Recruitment  </a:t>
            </a:r>
            <a:endParaRPr/>
          </a:p>
        </p:txBody>
      </p:sp>
      <p:sp>
        <p:nvSpPr>
          <p:cNvPr id="86" name="Google Shape;86;p13"/>
          <p:cNvSpPr txBox="1">
            <a:spLocks noGrp="1"/>
          </p:cNvSpPr>
          <p:nvPr>
            <p:ph type="subTitle" idx="1"/>
          </p:nvPr>
        </p:nvSpPr>
        <p:spPr>
          <a:xfrm>
            <a:off x="598100" y="2715952"/>
            <a:ext cx="8222100" cy="1461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NAFCS State Conference, 3/20/2021</a:t>
            </a:r>
            <a:endParaRPr/>
          </a:p>
          <a:p>
            <a:pPr marL="0" lvl="0" indent="0" algn="l" rtl="0">
              <a:spcBef>
                <a:spcPts val="0"/>
              </a:spcBef>
              <a:spcAft>
                <a:spcPts val="0"/>
              </a:spcAft>
              <a:buNone/>
            </a:pPr>
            <a:r>
              <a:rPr lang="en"/>
              <a:t>Sheree Moser (UNL) &amp; Kristin Vest (NDE)</a:t>
            </a:r>
            <a:endParaRPr/>
          </a:p>
        </p:txBody>
      </p:sp>
      <p:pic>
        <p:nvPicPr>
          <p:cNvPr id="87" name="Google Shape;87;p13"/>
          <p:cNvPicPr preferRelativeResize="0"/>
          <p:nvPr/>
        </p:nvPicPr>
        <p:blipFill>
          <a:blip r:embed="rId3">
            <a:alphaModFix/>
          </a:blip>
          <a:stretch>
            <a:fillRect/>
          </a:stretch>
        </p:blipFill>
        <p:spPr>
          <a:xfrm>
            <a:off x="6233275" y="2314850"/>
            <a:ext cx="2264076" cy="2264076"/>
          </a:xfrm>
          <a:prstGeom prst="rect">
            <a:avLst/>
          </a:prstGeom>
          <a:noFill/>
          <a:ln>
            <a:noFill/>
          </a:ln>
        </p:spPr>
      </p:pic>
      <p:pic>
        <p:nvPicPr>
          <p:cNvPr id="88" name="Google Shape;88;p13"/>
          <p:cNvPicPr preferRelativeResize="0"/>
          <p:nvPr/>
        </p:nvPicPr>
        <p:blipFill>
          <a:blip r:embed="rId4">
            <a:alphaModFix/>
          </a:blip>
          <a:stretch>
            <a:fillRect/>
          </a:stretch>
        </p:blipFill>
        <p:spPr>
          <a:xfrm>
            <a:off x="1266775" y="3591000"/>
            <a:ext cx="3232475" cy="123112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311700" y="410000"/>
            <a:ext cx="39999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Nebraska Teacher Survey 2019</a:t>
            </a:r>
            <a:endParaRPr b="1"/>
          </a:p>
        </p:txBody>
      </p:sp>
      <p:sp>
        <p:nvSpPr>
          <p:cNvPr id="152" name="Google Shape;152;p22"/>
          <p:cNvSpPr txBox="1">
            <a:spLocks noGrp="1"/>
          </p:cNvSpPr>
          <p:nvPr>
            <p:ph type="body" idx="1"/>
          </p:nvPr>
        </p:nvSpPr>
        <p:spPr>
          <a:xfrm>
            <a:off x="311700" y="1644250"/>
            <a:ext cx="3999900" cy="32886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sz="2261" b="1" dirty="0"/>
              <a:t>Community &amp; Business Partners?</a:t>
            </a:r>
            <a:endParaRPr sz="2261" b="1" dirty="0"/>
          </a:p>
          <a:p>
            <a:pPr marL="457200" lvl="0" indent="-337940" algn="l" rtl="0">
              <a:lnSpc>
                <a:spcPct val="100000"/>
              </a:lnSpc>
              <a:spcBef>
                <a:spcPts val="1200"/>
              </a:spcBef>
              <a:spcAft>
                <a:spcPts val="0"/>
              </a:spcAft>
              <a:buClr>
                <a:srgbClr val="000000"/>
              </a:buClr>
              <a:buSzPct val="100000"/>
              <a:buFont typeface="Roboto"/>
              <a:buChar char="●"/>
            </a:pPr>
            <a:r>
              <a:rPr lang="en" sz="2025" b="1" dirty="0">
                <a:solidFill>
                  <a:srgbClr val="000000"/>
                </a:solidFill>
                <a:highlight>
                  <a:srgbClr val="FFFF00"/>
                </a:highlight>
              </a:rPr>
              <a:t>Grocery or Retail Store--125 (80.1%)</a:t>
            </a:r>
            <a:endParaRPr sz="2025" b="1" dirty="0">
              <a:solidFill>
                <a:srgbClr val="000000"/>
              </a:solidFill>
              <a:highlight>
                <a:srgbClr val="FFFF00"/>
              </a:highlight>
            </a:endParaRPr>
          </a:p>
          <a:p>
            <a:pPr marL="457200" lvl="0" indent="-337940" algn="l" rtl="0">
              <a:lnSpc>
                <a:spcPct val="100000"/>
              </a:lnSpc>
              <a:spcBef>
                <a:spcPts val="0"/>
              </a:spcBef>
              <a:spcAft>
                <a:spcPts val="0"/>
              </a:spcAft>
              <a:buClr>
                <a:srgbClr val="000000"/>
              </a:buClr>
              <a:buSzPct val="100000"/>
              <a:buFont typeface="Roboto"/>
              <a:buChar char="●"/>
            </a:pPr>
            <a:r>
              <a:rPr lang="en" sz="2025" dirty="0">
                <a:solidFill>
                  <a:srgbClr val="000000"/>
                </a:solidFill>
                <a:highlight>
                  <a:srgbClr val="F4CCCC"/>
                </a:highlight>
              </a:rPr>
              <a:t>Newspaper or Local Radio Station--45 (28.8%)</a:t>
            </a:r>
            <a:endParaRPr sz="2025" dirty="0">
              <a:solidFill>
                <a:srgbClr val="000000"/>
              </a:solidFill>
              <a:highlight>
                <a:srgbClr val="F4CCCC"/>
              </a:highlight>
            </a:endParaRPr>
          </a:p>
          <a:p>
            <a:pPr marL="457200" lvl="0" indent="-337940" algn="l" rtl="0">
              <a:lnSpc>
                <a:spcPct val="100000"/>
              </a:lnSpc>
              <a:spcBef>
                <a:spcPts val="0"/>
              </a:spcBef>
              <a:spcAft>
                <a:spcPts val="0"/>
              </a:spcAft>
              <a:buClr>
                <a:srgbClr val="000000"/>
              </a:buClr>
              <a:buSzPct val="100000"/>
              <a:buFont typeface="Roboto"/>
              <a:buChar char="●"/>
            </a:pPr>
            <a:r>
              <a:rPr lang="en" sz="2025" dirty="0">
                <a:solidFill>
                  <a:srgbClr val="000000"/>
                </a:solidFill>
                <a:highlight>
                  <a:srgbClr val="F4CCCC"/>
                </a:highlight>
              </a:rPr>
              <a:t>Extension Office--43 (25.6%)</a:t>
            </a:r>
            <a:endParaRPr sz="2025" dirty="0">
              <a:solidFill>
                <a:srgbClr val="000000"/>
              </a:solidFill>
              <a:highlight>
                <a:srgbClr val="F4CCCC"/>
              </a:highlight>
            </a:endParaRPr>
          </a:p>
          <a:p>
            <a:pPr marL="457200" lvl="0" indent="-337940" algn="l" rtl="0">
              <a:lnSpc>
                <a:spcPct val="100000"/>
              </a:lnSpc>
              <a:spcBef>
                <a:spcPts val="0"/>
              </a:spcBef>
              <a:spcAft>
                <a:spcPts val="0"/>
              </a:spcAft>
              <a:buClr>
                <a:srgbClr val="000000"/>
              </a:buClr>
              <a:buSzPct val="100000"/>
              <a:buFont typeface="Roboto"/>
              <a:buChar char="●"/>
            </a:pPr>
            <a:r>
              <a:rPr lang="en" sz="2025" dirty="0">
                <a:solidFill>
                  <a:srgbClr val="000000"/>
                </a:solidFill>
                <a:highlight>
                  <a:srgbClr val="F4CCCC"/>
                </a:highlight>
              </a:rPr>
              <a:t>Educational Service Unit--41 (26.3%)</a:t>
            </a:r>
            <a:endParaRPr sz="2025" dirty="0">
              <a:solidFill>
                <a:srgbClr val="000000"/>
              </a:solidFill>
              <a:highlight>
                <a:srgbClr val="F4CCCC"/>
              </a:highlight>
            </a:endParaRPr>
          </a:p>
          <a:p>
            <a:pPr marL="457200" lvl="0" indent="-337940" algn="l" rtl="0">
              <a:lnSpc>
                <a:spcPct val="100000"/>
              </a:lnSpc>
              <a:spcBef>
                <a:spcPts val="0"/>
              </a:spcBef>
              <a:spcAft>
                <a:spcPts val="0"/>
              </a:spcAft>
              <a:buClr>
                <a:srgbClr val="000000"/>
              </a:buClr>
              <a:buSzPct val="100000"/>
              <a:buFont typeface="Roboto"/>
              <a:buChar char="●"/>
            </a:pPr>
            <a:r>
              <a:rPr lang="en" sz="2025" dirty="0">
                <a:solidFill>
                  <a:srgbClr val="000000"/>
                </a:solidFill>
                <a:highlight>
                  <a:srgbClr val="F4CCCC"/>
                </a:highlight>
              </a:rPr>
              <a:t>Childcare Facility--40 (25.%)</a:t>
            </a:r>
            <a:endParaRPr sz="2025" dirty="0">
              <a:solidFill>
                <a:srgbClr val="000000"/>
              </a:solidFill>
              <a:highlight>
                <a:srgbClr val="F4CCCC"/>
              </a:highlight>
            </a:endParaRPr>
          </a:p>
          <a:p>
            <a:pPr marL="457200" lvl="0" indent="-337940" algn="l" rtl="0">
              <a:lnSpc>
                <a:spcPct val="100000"/>
              </a:lnSpc>
              <a:spcBef>
                <a:spcPts val="0"/>
              </a:spcBef>
              <a:spcAft>
                <a:spcPts val="0"/>
              </a:spcAft>
              <a:buClr>
                <a:srgbClr val="000000"/>
              </a:buClr>
              <a:buSzPct val="100000"/>
              <a:buFont typeface="Roboto"/>
              <a:buChar char="●"/>
            </a:pPr>
            <a:r>
              <a:rPr lang="en" sz="2025" dirty="0">
                <a:solidFill>
                  <a:srgbClr val="000000"/>
                </a:solidFill>
                <a:highlight>
                  <a:srgbClr val="9FC5E8"/>
                </a:highlight>
              </a:rPr>
              <a:t>Community College--33 (21.2%)</a:t>
            </a:r>
            <a:endParaRPr sz="2025" dirty="0">
              <a:solidFill>
                <a:srgbClr val="000000"/>
              </a:solidFill>
              <a:highlight>
                <a:srgbClr val="9FC5E8"/>
              </a:highlight>
            </a:endParaRPr>
          </a:p>
          <a:p>
            <a:pPr marL="457200" lvl="0" indent="-337940" algn="l" rtl="0">
              <a:lnSpc>
                <a:spcPct val="100000"/>
              </a:lnSpc>
              <a:spcBef>
                <a:spcPts val="0"/>
              </a:spcBef>
              <a:spcAft>
                <a:spcPts val="0"/>
              </a:spcAft>
              <a:buClr>
                <a:srgbClr val="000000"/>
              </a:buClr>
              <a:buSzPct val="100000"/>
              <a:buFont typeface="Roboto"/>
              <a:buChar char="●"/>
            </a:pPr>
            <a:r>
              <a:rPr lang="en" sz="2025" dirty="0">
                <a:solidFill>
                  <a:srgbClr val="000000"/>
                </a:solidFill>
                <a:highlight>
                  <a:srgbClr val="9FC5E8"/>
                </a:highlight>
              </a:rPr>
              <a:t>Fabric or Quilting Store--32 (20.5%)</a:t>
            </a:r>
            <a:endParaRPr sz="2272" b="1" dirty="0"/>
          </a:p>
          <a:p>
            <a:pPr marL="0" lvl="0" indent="0" algn="l" rtl="0">
              <a:lnSpc>
                <a:spcPct val="100000"/>
              </a:lnSpc>
              <a:spcBef>
                <a:spcPts val="0"/>
              </a:spcBef>
              <a:spcAft>
                <a:spcPts val="0"/>
              </a:spcAft>
              <a:buNone/>
            </a:pPr>
            <a:endParaRPr sz="1646" b="1" dirty="0"/>
          </a:p>
          <a:p>
            <a:pPr marL="0" lvl="0" indent="0" algn="l" rtl="0">
              <a:lnSpc>
                <a:spcPct val="100000"/>
              </a:lnSpc>
              <a:spcBef>
                <a:spcPts val="0"/>
              </a:spcBef>
              <a:spcAft>
                <a:spcPts val="0"/>
              </a:spcAft>
              <a:buNone/>
            </a:pPr>
            <a:endParaRPr dirty="0"/>
          </a:p>
        </p:txBody>
      </p:sp>
      <p:sp>
        <p:nvSpPr>
          <p:cNvPr id="153" name="Google Shape;153;p22"/>
          <p:cNvSpPr txBox="1">
            <a:spLocks noGrp="1"/>
          </p:cNvSpPr>
          <p:nvPr>
            <p:ph type="body" idx="2"/>
          </p:nvPr>
        </p:nvSpPr>
        <p:spPr>
          <a:xfrm>
            <a:off x="4395825" y="503350"/>
            <a:ext cx="4436400" cy="44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t>Helpful Information from Post-Sec Programs?</a:t>
            </a:r>
            <a:endParaRPr sz="1600" b="1" dirty="0"/>
          </a:p>
          <a:p>
            <a:pPr marL="457200" lvl="0" indent="-330200" algn="l" rtl="0">
              <a:lnSpc>
                <a:spcPct val="100000"/>
              </a:lnSpc>
              <a:spcBef>
                <a:spcPts val="1200"/>
              </a:spcBef>
              <a:spcAft>
                <a:spcPts val="0"/>
              </a:spcAft>
              <a:buClr>
                <a:srgbClr val="000000"/>
              </a:buClr>
              <a:buSzPts val="1600"/>
              <a:buFont typeface="Arial"/>
              <a:buChar char="●"/>
            </a:pPr>
            <a:r>
              <a:rPr lang="en" sz="1600" b="1" dirty="0">
                <a:solidFill>
                  <a:srgbClr val="000000"/>
                </a:solidFill>
                <a:highlight>
                  <a:srgbClr val="FFFF00"/>
                </a:highlight>
                <a:latin typeface="Arial"/>
                <a:ea typeface="Arial"/>
                <a:cs typeface="Arial"/>
                <a:sym typeface="Arial"/>
              </a:rPr>
              <a:t>Updated Curriculum--115 (65.7%)</a:t>
            </a:r>
            <a:endParaRPr sz="1600" b="1" dirty="0">
              <a:solidFill>
                <a:srgbClr val="000000"/>
              </a:solidFill>
              <a:highlight>
                <a:srgbClr val="FFFF00"/>
              </a:highlight>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dirty="0">
                <a:solidFill>
                  <a:srgbClr val="000000"/>
                </a:solidFill>
                <a:highlight>
                  <a:srgbClr val="F4CCCC"/>
                </a:highlight>
                <a:latin typeface="Arial"/>
                <a:ea typeface="Arial"/>
                <a:cs typeface="Arial"/>
                <a:sym typeface="Arial"/>
              </a:rPr>
              <a:t>Speakers--74 (42.3%)</a:t>
            </a:r>
            <a:endParaRPr sz="1600" dirty="0">
              <a:solidFill>
                <a:srgbClr val="000000"/>
              </a:solidFill>
              <a:highlight>
                <a:srgbClr val="F4CCCC"/>
              </a:highlight>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dirty="0">
                <a:solidFill>
                  <a:srgbClr val="000000"/>
                </a:solidFill>
                <a:highlight>
                  <a:srgbClr val="F4CCCC"/>
                </a:highlight>
                <a:latin typeface="Arial"/>
                <a:ea typeface="Arial"/>
                <a:cs typeface="Arial"/>
                <a:sym typeface="Arial"/>
              </a:rPr>
              <a:t>Teaching Strategies--71 (40.6%)</a:t>
            </a:r>
            <a:endParaRPr sz="1600" dirty="0">
              <a:solidFill>
                <a:srgbClr val="000000"/>
              </a:solidFill>
              <a:highlight>
                <a:srgbClr val="F4CCCC"/>
              </a:highlight>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dirty="0">
                <a:solidFill>
                  <a:srgbClr val="000000"/>
                </a:solidFill>
                <a:highlight>
                  <a:srgbClr val="FFE599"/>
                </a:highlight>
                <a:latin typeface="Arial"/>
                <a:ea typeface="Arial"/>
                <a:cs typeface="Arial"/>
                <a:sym typeface="Arial"/>
              </a:rPr>
              <a:t>Program Information &amp; Handouts for Students--55 (31.4%)</a:t>
            </a:r>
            <a:endParaRPr sz="1600" dirty="0">
              <a:solidFill>
                <a:srgbClr val="000000"/>
              </a:solidFill>
              <a:highlight>
                <a:srgbClr val="FFE599"/>
              </a:highlight>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dirty="0">
                <a:solidFill>
                  <a:srgbClr val="000000"/>
                </a:solidFill>
                <a:highlight>
                  <a:srgbClr val="FFE599"/>
                </a:highlight>
                <a:latin typeface="Arial"/>
                <a:ea typeface="Arial"/>
                <a:cs typeface="Arial"/>
                <a:sym typeface="Arial"/>
              </a:rPr>
              <a:t>Information about Jobs or Careers--49 (28%)</a:t>
            </a:r>
            <a:endParaRPr sz="1600" dirty="0">
              <a:solidFill>
                <a:srgbClr val="000000"/>
              </a:solidFill>
              <a:highlight>
                <a:srgbClr val="FFE599"/>
              </a:highlight>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dirty="0">
                <a:solidFill>
                  <a:srgbClr val="000000"/>
                </a:solidFill>
                <a:highlight>
                  <a:srgbClr val="FFE599"/>
                </a:highlight>
                <a:latin typeface="Arial"/>
                <a:ea typeface="Arial"/>
                <a:cs typeface="Arial"/>
                <a:sym typeface="Arial"/>
              </a:rPr>
              <a:t>Life Skills for non-college Seeking Students--48 (27.4%)</a:t>
            </a:r>
            <a:endParaRPr sz="1600" dirty="0">
              <a:solidFill>
                <a:srgbClr val="000000"/>
              </a:solidFill>
              <a:highlight>
                <a:srgbClr val="FFE599"/>
              </a:highlight>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dirty="0">
                <a:solidFill>
                  <a:srgbClr val="000000"/>
                </a:solidFill>
                <a:highlight>
                  <a:srgbClr val="FFE599"/>
                </a:highlight>
                <a:latin typeface="Arial"/>
                <a:ea typeface="Arial"/>
                <a:cs typeface="Arial"/>
                <a:sym typeface="Arial"/>
              </a:rPr>
              <a:t>Available Scholarships--46 (26.3%)</a:t>
            </a:r>
            <a:endParaRPr sz="1600" dirty="0">
              <a:solidFill>
                <a:srgbClr val="000000"/>
              </a:solidFill>
              <a:highlight>
                <a:srgbClr val="FFE599"/>
              </a:highlight>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dirty="0">
                <a:solidFill>
                  <a:srgbClr val="000000"/>
                </a:solidFill>
                <a:highlight>
                  <a:srgbClr val="FFE599"/>
                </a:highlight>
                <a:latin typeface="Arial"/>
                <a:ea typeface="Arial"/>
                <a:cs typeface="Arial"/>
                <a:sym typeface="Arial"/>
              </a:rPr>
              <a:t>Textbook Selection; Technology Resources &amp; Information--43 (24.6%)</a:t>
            </a:r>
            <a:endParaRPr sz="1600" dirty="0">
              <a:solidFill>
                <a:srgbClr val="000000"/>
              </a:solidFill>
              <a:highlight>
                <a:srgbClr val="FFE599"/>
              </a:highlight>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dirty="0">
                <a:solidFill>
                  <a:srgbClr val="000000"/>
                </a:solidFill>
                <a:highlight>
                  <a:srgbClr val="FFE599"/>
                </a:highlight>
                <a:latin typeface="Arial"/>
                <a:ea typeface="Arial"/>
                <a:cs typeface="Arial"/>
                <a:sym typeface="Arial"/>
              </a:rPr>
              <a:t>Dispelling Myths Related to FCS--42 (24%)</a:t>
            </a:r>
            <a:endParaRPr sz="1600" dirty="0">
              <a:solidFill>
                <a:srgbClr val="000000"/>
              </a:solidFill>
              <a:highlight>
                <a:srgbClr val="FFE599"/>
              </a:highlight>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dirty="0">
                <a:solidFill>
                  <a:srgbClr val="000000"/>
                </a:solidFill>
                <a:highlight>
                  <a:srgbClr val="FFE599"/>
                </a:highlight>
                <a:latin typeface="Arial"/>
                <a:ea typeface="Arial"/>
                <a:cs typeface="Arial"/>
                <a:sym typeface="Arial"/>
              </a:rPr>
              <a:t>Updates on the Teacher Education Program--41 (23.4%)</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anim calcmode="lin" valueType="num">
                                      <p:cBhvr additive="base">
                                        <p:cTn id="7" dur="500" fill="hold"/>
                                        <p:tgtEl>
                                          <p:spTgt spid="1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anim calcmode="lin" valueType="num">
                                      <p:cBhvr additive="base">
                                        <p:cTn id="11" dur="500" fill="hold"/>
                                        <p:tgtEl>
                                          <p:spTgt spid="15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2">
                                            <p:txEl>
                                              <p:pRg st="2" end="2"/>
                                            </p:txEl>
                                          </p:spTgt>
                                        </p:tgtEl>
                                        <p:attrNameLst>
                                          <p:attrName>style.visibility</p:attrName>
                                        </p:attrNameLst>
                                      </p:cBhvr>
                                      <p:to>
                                        <p:strVal val="visible"/>
                                      </p:to>
                                    </p:set>
                                    <p:anim calcmode="lin" valueType="num">
                                      <p:cBhvr additive="base">
                                        <p:cTn id="17" dur="500" fill="hold"/>
                                        <p:tgtEl>
                                          <p:spTgt spid="15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2">
                                            <p:txEl>
                                              <p:pRg st="3" end="3"/>
                                            </p:txEl>
                                          </p:spTgt>
                                        </p:tgtEl>
                                        <p:attrNameLst>
                                          <p:attrName>style.visibility</p:attrName>
                                        </p:attrNameLst>
                                      </p:cBhvr>
                                      <p:to>
                                        <p:strVal val="visible"/>
                                      </p:to>
                                    </p:set>
                                    <p:anim calcmode="lin" valueType="num">
                                      <p:cBhvr additive="base">
                                        <p:cTn id="21" dur="500" fill="hold"/>
                                        <p:tgtEl>
                                          <p:spTgt spid="15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2">
                                            <p:txEl>
                                              <p:pRg st="4" end="4"/>
                                            </p:txEl>
                                          </p:spTgt>
                                        </p:tgtEl>
                                        <p:attrNameLst>
                                          <p:attrName>style.visibility</p:attrName>
                                        </p:attrNameLst>
                                      </p:cBhvr>
                                      <p:to>
                                        <p:strVal val="visible"/>
                                      </p:to>
                                    </p:set>
                                    <p:anim calcmode="lin" valueType="num">
                                      <p:cBhvr additive="base">
                                        <p:cTn id="25" dur="500" fill="hold"/>
                                        <p:tgtEl>
                                          <p:spTgt spid="15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2">
                                            <p:txEl>
                                              <p:pRg st="5" end="5"/>
                                            </p:txEl>
                                          </p:spTgt>
                                        </p:tgtEl>
                                        <p:attrNameLst>
                                          <p:attrName>style.visibility</p:attrName>
                                        </p:attrNameLst>
                                      </p:cBhvr>
                                      <p:to>
                                        <p:strVal val="visible"/>
                                      </p:to>
                                    </p:set>
                                    <p:anim calcmode="lin" valueType="num">
                                      <p:cBhvr additive="base">
                                        <p:cTn id="29" dur="500" fill="hold"/>
                                        <p:tgtEl>
                                          <p:spTgt spid="15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2">
                                            <p:txEl>
                                              <p:pRg st="6" end="6"/>
                                            </p:txEl>
                                          </p:spTgt>
                                        </p:tgtEl>
                                        <p:attrNameLst>
                                          <p:attrName>style.visibility</p:attrName>
                                        </p:attrNameLst>
                                      </p:cBhvr>
                                      <p:to>
                                        <p:strVal val="visible"/>
                                      </p:to>
                                    </p:set>
                                    <p:anim calcmode="lin" valueType="num">
                                      <p:cBhvr additive="base">
                                        <p:cTn id="35" dur="500" fill="hold"/>
                                        <p:tgtEl>
                                          <p:spTgt spid="15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2">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2">
                                            <p:txEl>
                                              <p:pRg st="7" end="7"/>
                                            </p:txEl>
                                          </p:spTgt>
                                        </p:tgtEl>
                                        <p:attrNameLst>
                                          <p:attrName>style.visibility</p:attrName>
                                        </p:attrNameLst>
                                      </p:cBhvr>
                                      <p:to>
                                        <p:strVal val="visible"/>
                                      </p:to>
                                    </p:set>
                                    <p:anim calcmode="lin" valueType="num">
                                      <p:cBhvr additive="base">
                                        <p:cTn id="39" dur="500" fill="hold"/>
                                        <p:tgtEl>
                                          <p:spTgt spid="152">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53">
                                            <p:txEl>
                                              <p:pRg st="0" end="0"/>
                                            </p:txEl>
                                          </p:spTgt>
                                        </p:tgtEl>
                                        <p:attrNameLst>
                                          <p:attrName>style.visibility</p:attrName>
                                        </p:attrNameLst>
                                      </p:cBhvr>
                                      <p:to>
                                        <p:strVal val="visible"/>
                                      </p:to>
                                    </p:set>
                                    <p:anim calcmode="lin" valueType="num">
                                      <p:cBhvr additive="base">
                                        <p:cTn id="45" dur="500" fill="hold"/>
                                        <p:tgtEl>
                                          <p:spTgt spid="153">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53">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53">
                                            <p:txEl>
                                              <p:pRg st="1" end="1"/>
                                            </p:txEl>
                                          </p:spTgt>
                                        </p:tgtEl>
                                        <p:attrNameLst>
                                          <p:attrName>style.visibility</p:attrName>
                                        </p:attrNameLst>
                                      </p:cBhvr>
                                      <p:to>
                                        <p:strVal val="visible"/>
                                      </p:to>
                                    </p:set>
                                    <p:anim calcmode="lin" valueType="num">
                                      <p:cBhvr additive="base">
                                        <p:cTn id="49" dur="500" fill="hold"/>
                                        <p:tgtEl>
                                          <p:spTgt spid="153">
                                            <p:txEl>
                                              <p:pRg st="1" end="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53">
                                            <p:txEl>
                                              <p:pRg st="2" end="2"/>
                                            </p:txEl>
                                          </p:spTgt>
                                        </p:tgtEl>
                                        <p:attrNameLst>
                                          <p:attrName>style.visibility</p:attrName>
                                        </p:attrNameLst>
                                      </p:cBhvr>
                                      <p:to>
                                        <p:strVal val="visible"/>
                                      </p:to>
                                    </p:set>
                                    <p:anim calcmode="lin" valueType="num">
                                      <p:cBhvr additive="base">
                                        <p:cTn id="55" dur="500" fill="hold"/>
                                        <p:tgtEl>
                                          <p:spTgt spid="153">
                                            <p:txEl>
                                              <p:pRg st="2" end="2"/>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53">
                                            <p:txEl>
                                              <p:pRg st="2" end="2"/>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53">
                                            <p:txEl>
                                              <p:pRg st="3" end="3"/>
                                            </p:txEl>
                                          </p:spTgt>
                                        </p:tgtEl>
                                        <p:attrNameLst>
                                          <p:attrName>style.visibility</p:attrName>
                                        </p:attrNameLst>
                                      </p:cBhvr>
                                      <p:to>
                                        <p:strVal val="visible"/>
                                      </p:to>
                                    </p:set>
                                    <p:anim calcmode="lin" valueType="num">
                                      <p:cBhvr additive="base">
                                        <p:cTn id="59" dur="500" fill="hold"/>
                                        <p:tgtEl>
                                          <p:spTgt spid="153">
                                            <p:txEl>
                                              <p:pRg st="3" end="3"/>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53">
                                            <p:txEl>
                                              <p:pRg st="3" end="3"/>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53">
                                            <p:txEl>
                                              <p:pRg st="4" end="4"/>
                                            </p:txEl>
                                          </p:spTgt>
                                        </p:tgtEl>
                                        <p:attrNameLst>
                                          <p:attrName>style.visibility</p:attrName>
                                        </p:attrNameLst>
                                      </p:cBhvr>
                                      <p:to>
                                        <p:strVal val="visible"/>
                                      </p:to>
                                    </p:set>
                                    <p:anim calcmode="lin" valueType="num">
                                      <p:cBhvr additive="base">
                                        <p:cTn id="63" dur="500" fill="hold"/>
                                        <p:tgtEl>
                                          <p:spTgt spid="153">
                                            <p:txEl>
                                              <p:pRg st="4" end="4"/>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53">
                                            <p:txEl>
                                              <p:pRg st="4" end="4"/>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53">
                                            <p:txEl>
                                              <p:pRg st="5" end="5"/>
                                            </p:txEl>
                                          </p:spTgt>
                                        </p:tgtEl>
                                        <p:attrNameLst>
                                          <p:attrName>style.visibility</p:attrName>
                                        </p:attrNameLst>
                                      </p:cBhvr>
                                      <p:to>
                                        <p:strVal val="visible"/>
                                      </p:to>
                                    </p:set>
                                    <p:anim calcmode="lin" valueType="num">
                                      <p:cBhvr additive="base">
                                        <p:cTn id="67" dur="500" fill="hold"/>
                                        <p:tgtEl>
                                          <p:spTgt spid="153">
                                            <p:txEl>
                                              <p:pRg st="5" end="5"/>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53">
                                            <p:txEl>
                                              <p:pRg st="5" end="5"/>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53">
                                            <p:txEl>
                                              <p:pRg st="6" end="6"/>
                                            </p:txEl>
                                          </p:spTgt>
                                        </p:tgtEl>
                                        <p:attrNameLst>
                                          <p:attrName>style.visibility</p:attrName>
                                        </p:attrNameLst>
                                      </p:cBhvr>
                                      <p:to>
                                        <p:strVal val="visible"/>
                                      </p:to>
                                    </p:set>
                                    <p:anim calcmode="lin" valueType="num">
                                      <p:cBhvr additive="base">
                                        <p:cTn id="71" dur="500" fill="hold"/>
                                        <p:tgtEl>
                                          <p:spTgt spid="153">
                                            <p:txEl>
                                              <p:pRg st="6" end="6"/>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53">
                                            <p:txEl>
                                              <p:pRg st="6" end="6"/>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53">
                                            <p:txEl>
                                              <p:pRg st="7" end="7"/>
                                            </p:txEl>
                                          </p:spTgt>
                                        </p:tgtEl>
                                        <p:attrNameLst>
                                          <p:attrName>style.visibility</p:attrName>
                                        </p:attrNameLst>
                                      </p:cBhvr>
                                      <p:to>
                                        <p:strVal val="visible"/>
                                      </p:to>
                                    </p:set>
                                    <p:anim calcmode="lin" valueType="num">
                                      <p:cBhvr additive="base">
                                        <p:cTn id="75" dur="500" fill="hold"/>
                                        <p:tgtEl>
                                          <p:spTgt spid="153">
                                            <p:txEl>
                                              <p:pRg st="7" end="7"/>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53">
                                            <p:txEl>
                                              <p:pRg st="7" end="7"/>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53">
                                            <p:txEl>
                                              <p:pRg st="8" end="8"/>
                                            </p:txEl>
                                          </p:spTgt>
                                        </p:tgtEl>
                                        <p:attrNameLst>
                                          <p:attrName>style.visibility</p:attrName>
                                        </p:attrNameLst>
                                      </p:cBhvr>
                                      <p:to>
                                        <p:strVal val="visible"/>
                                      </p:to>
                                    </p:set>
                                    <p:anim calcmode="lin" valueType="num">
                                      <p:cBhvr additive="base">
                                        <p:cTn id="79" dur="500" fill="hold"/>
                                        <p:tgtEl>
                                          <p:spTgt spid="153">
                                            <p:txEl>
                                              <p:pRg st="8" end="8"/>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53">
                                            <p:txEl>
                                              <p:pRg st="8" end="8"/>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153">
                                            <p:txEl>
                                              <p:pRg st="9" end="9"/>
                                            </p:txEl>
                                          </p:spTgt>
                                        </p:tgtEl>
                                        <p:attrNameLst>
                                          <p:attrName>style.visibility</p:attrName>
                                        </p:attrNameLst>
                                      </p:cBhvr>
                                      <p:to>
                                        <p:strVal val="visible"/>
                                      </p:to>
                                    </p:set>
                                    <p:anim calcmode="lin" valueType="num">
                                      <p:cBhvr additive="base">
                                        <p:cTn id="83" dur="500" fill="hold"/>
                                        <p:tgtEl>
                                          <p:spTgt spid="153">
                                            <p:txEl>
                                              <p:pRg st="9" end="9"/>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153">
                                            <p:txEl>
                                              <p:pRg st="9" end="9"/>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153">
                                            <p:txEl>
                                              <p:pRg st="10" end="10"/>
                                            </p:txEl>
                                          </p:spTgt>
                                        </p:tgtEl>
                                        <p:attrNameLst>
                                          <p:attrName>style.visibility</p:attrName>
                                        </p:attrNameLst>
                                      </p:cBhvr>
                                      <p:to>
                                        <p:strVal val="visible"/>
                                      </p:to>
                                    </p:set>
                                    <p:anim calcmode="lin" valueType="num">
                                      <p:cBhvr additive="base">
                                        <p:cTn id="87" dur="500" fill="hold"/>
                                        <p:tgtEl>
                                          <p:spTgt spid="153">
                                            <p:txEl>
                                              <p:pRg st="10" end="1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5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uiExpand="1" build="p"/>
      <p:bldP spid="15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b="1"/>
              <a:t>Nebraska Teacher Survey 2019</a:t>
            </a:r>
            <a:endParaRPr b="1"/>
          </a:p>
          <a:p>
            <a:pPr marL="0" lvl="0" indent="0" algn="l" rtl="0">
              <a:spcBef>
                <a:spcPts val="0"/>
              </a:spcBef>
              <a:spcAft>
                <a:spcPts val="0"/>
              </a:spcAft>
              <a:buNone/>
            </a:pPr>
            <a:endParaRPr/>
          </a:p>
        </p:txBody>
      </p:sp>
      <p:sp>
        <p:nvSpPr>
          <p:cNvPr id="159" name="Google Shape;159;p23"/>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b="1" dirty="0"/>
              <a:t>Most prevalent support systems?</a:t>
            </a:r>
            <a:endParaRPr sz="1900" b="1" dirty="0"/>
          </a:p>
          <a:p>
            <a:pPr marL="457200" lvl="0" indent="-342900" algn="l" rtl="0">
              <a:lnSpc>
                <a:spcPct val="100000"/>
              </a:lnSpc>
              <a:spcBef>
                <a:spcPts val="1200"/>
              </a:spcBef>
              <a:spcAft>
                <a:spcPts val="0"/>
              </a:spcAft>
              <a:buClr>
                <a:srgbClr val="000000"/>
              </a:buClr>
              <a:buSzPts val="1800"/>
              <a:buFont typeface="Roboto"/>
              <a:buChar char="●"/>
            </a:pPr>
            <a:r>
              <a:rPr lang="en" sz="1800" b="1" dirty="0">
                <a:solidFill>
                  <a:srgbClr val="000000"/>
                </a:solidFill>
                <a:highlight>
                  <a:srgbClr val="FFFF00"/>
                </a:highlight>
              </a:rPr>
              <a:t>Other Teachers 132 (72.9%)</a:t>
            </a:r>
            <a:endParaRPr sz="1800" b="1" dirty="0">
              <a:solidFill>
                <a:srgbClr val="000000"/>
              </a:solidFill>
              <a:highlight>
                <a:srgbClr val="FFFF00"/>
              </a:highlight>
            </a:endParaRPr>
          </a:p>
          <a:p>
            <a:pPr marL="457200" lvl="0" indent="-342900" algn="l" rtl="0">
              <a:lnSpc>
                <a:spcPct val="100000"/>
              </a:lnSpc>
              <a:spcBef>
                <a:spcPts val="0"/>
              </a:spcBef>
              <a:spcAft>
                <a:spcPts val="0"/>
              </a:spcAft>
              <a:buClr>
                <a:srgbClr val="000000"/>
              </a:buClr>
              <a:buSzPts val="1800"/>
              <a:buFont typeface="Roboto"/>
              <a:buChar char="●"/>
            </a:pPr>
            <a:r>
              <a:rPr lang="en" sz="1800" dirty="0">
                <a:solidFill>
                  <a:srgbClr val="000000"/>
                </a:solidFill>
                <a:highlight>
                  <a:srgbClr val="F4CCCC"/>
                </a:highlight>
              </a:rPr>
              <a:t>Administration 104 (57.5%)</a:t>
            </a:r>
            <a:endParaRPr sz="1800" dirty="0">
              <a:solidFill>
                <a:srgbClr val="000000"/>
              </a:solidFill>
              <a:highlight>
                <a:srgbClr val="F4CCCC"/>
              </a:highlight>
            </a:endParaRPr>
          </a:p>
          <a:p>
            <a:pPr marL="457200" lvl="0" indent="-342900" algn="l" rtl="0">
              <a:lnSpc>
                <a:spcPct val="100000"/>
              </a:lnSpc>
              <a:spcBef>
                <a:spcPts val="0"/>
              </a:spcBef>
              <a:spcAft>
                <a:spcPts val="0"/>
              </a:spcAft>
              <a:buClr>
                <a:srgbClr val="000000"/>
              </a:buClr>
              <a:buSzPts val="1800"/>
              <a:buFont typeface="Roboto"/>
              <a:buChar char="●"/>
            </a:pPr>
            <a:r>
              <a:rPr lang="en" sz="1800" dirty="0">
                <a:solidFill>
                  <a:srgbClr val="000000"/>
                </a:solidFill>
                <a:highlight>
                  <a:srgbClr val="F4CCCC"/>
                </a:highlight>
              </a:rPr>
              <a:t>FCS ListServ 71 (39.2%)</a:t>
            </a:r>
            <a:endParaRPr sz="1800" dirty="0">
              <a:solidFill>
                <a:srgbClr val="000000"/>
              </a:solidFill>
              <a:highlight>
                <a:srgbClr val="F4CCCC"/>
              </a:highlight>
            </a:endParaRPr>
          </a:p>
          <a:p>
            <a:pPr marL="457200" lvl="0" indent="-342900" algn="l" rtl="0">
              <a:lnSpc>
                <a:spcPct val="100000"/>
              </a:lnSpc>
              <a:spcBef>
                <a:spcPts val="0"/>
              </a:spcBef>
              <a:spcAft>
                <a:spcPts val="0"/>
              </a:spcAft>
              <a:buClr>
                <a:srgbClr val="000000"/>
              </a:buClr>
              <a:buSzPts val="1800"/>
              <a:buFont typeface="Roboto"/>
              <a:buChar char="●"/>
            </a:pPr>
            <a:r>
              <a:rPr lang="en" sz="1800" dirty="0">
                <a:solidFill>
                  <a:srgbClr val="000000"/>
                </a:solidFill>
                <a:highlight>
                  <a:srgbClr val="FFE599"/>
                </a:highlight>
              </a:rPr>
              <a:t>Parents 42 (23.2%)</a:t>
            </a:r>
            <a:endParaRPr sz="1800" dirty="0">
              <a:solidFill>
                <a:srgbClr val="000000"/>
              </a:solidFill>
              <a:highlight>
                <a:srgbClr val="FFE599"/>
              </a:highlight>
            </a:endParaRPr>
          </a:p>
          <a:p>
            <a:pPr marL="457200" lvl="0" indent="-342900" algn="l" rtl="0">
              <a:lnSpc>
                <a:spcPct val="100000"/>
              </a:lnSpc>
              <a:spcBef>
                <a:spcPts val="0"/>
              </a:spcBef>
              <a:spcAft>
                <a:spcPts val="0"/>
              </a:spcAft>
              <a:buClr>
                <a:srgbClr val="000000"/>
              </a:buClr>
              <a:buSzPts val="1800"/>
              <a:buFont typeface="Roboto"/>
              <a:buChar char="●"/>
            </a:pPr>
            <a:r>
              <a:rPr lang="en" sz="1800" dirty="0">
                <a:solidFill>
                  <a:srgbClr val="000000"/>
                </a:solidFill>
                <a:highlight>
                  <a:srgbClr val="FFE599"/>
                </a:highlight>
              </a:rPr>
              <a:t>Community 42 (23.2%)</a:t>
            </a:r>
            <a:endParaRPr sz="1900" dirty="0"/>
          </a:p>
        </p:txBody>
      </p:sp>
      <p:sp>
        <p:nvSpPr>
          <p:cNvPr id="160" name="Google Shape;160;p23"/>
          <p:cNvSpPr txBox="1">
            <a:spLocks noGrp="1"/>
          </p:cNvSpPr>
          <p:nvPr>
            <p:ph type="body" idx="2"/>
          </p:nvPr>
        </p:nvSpPr>
        <p:spPr>
          <a:xfrm>
            <a:off x="4412600" y="1229975"/>
            <a:ext cx="4419600" cy="3339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800" b="1" dirty="0">
                <a:solidFill>
                  <a:srgbClr val="000000"/>
                </a:solidFill>
              </a:rPr>
              <a:t>How could we better publicize FCS?</a:t>
            </a:r>
            <a:endParaRPr sz="1800" b="1" dirty="0">
              <a:solidFill>
                <a:srgbClr val="000000"/>
              </a:solidFill>
            </a:endParaRPr>
          </a:p>
          <a:p>
            <a:pPr marL="0" lvl="0" indent="0" algn="l" rtl="0">
              <a:lnSpc>
                <a:spcPct val="100000"/>
              </a:lnSpc>
              <a:spcBef>
                <a:spcPts val="0"/>
              </a:spcBef>
              <a:spcAft>
                <a:spcPts val="0"/>
              </a:spcAft>
              <a:buNone/>
            </a:pPr>
            <a:endParaRPr sz="1700" b="1" dirty="0">
              <a:solidFill>
                <a:srgbClr val="000000"/>
              </a:solidFill>
            </a:endParaRPr>
          </a:p>
          <a:p>
            <a:pPr marL="457200" lvl="0" indent="-342900" algn="l" rtl="0">
              <a:lnSpc>
                <a:spcPct val="100000"/>
              </a:lnSpc>
              <a:spcBef>
                <a:spcPts val="0"/>
              </a:spcBef>
              <a:spcAft>
                <a:spcPts val="0"/>
              </a:spcAft>
              <a:buClr>
                <a:srgbClr val="000000"/>
              </a:buClr>
              <a:buSzPts val="1800"/>
              <a:buFont typeface="Arial"/>
              <a:buChar char="●"/>
            </a:pPr>
            <a:r>
              <a:rPr lang="en" sz="1800" b="1" dirty="0">
                <a:solidFill>
                  <a:srgbClr val="000000"/>
                </a:solidFill>
                <a:highlight>
                  <a:srgbClr val="FFFF00"/>
                </a:highlight>
                <a:latin typeface="Arial"/>
                <a:ea typeface="Arial"/>
                <a:cs typeface="Arial"/>
                <a:sym typeface="Arial"/>
              </a:rPr>
              <a:t>TV ads or Mini-Lessons 77 (45.6%)</a:t>
            </a:r>
            <a:endParaRPr sz="1800" b="1" dirty="0">
              <a:solidFill>
                <a:srgbClr val="000000"/>
              </a:solidFill>
              <a:highlight>
                <a:srgbClr val="FFFF00"/>
              </a:highlight>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Char char="●"/>
            </a:pPr>
            <a:r>
              <a:rPr lang="en" sz="1800" dirty="0">
                <a:solidFill>
                  <a:srgbClr val="000000"/>
                </a:solidFill>
                <a:highlight>
                  <a:srgbClr val="F4CCCC"/>
                </a:highlight>
                <a:latin typeface="Arial"/>
                <a:ea typeface="Arial"/>
                <a:cs typeface="Arial"/>
                <a:sym typeface="Arial"/>
              </a:rPr>
              <a:t>Events 67 (39.6%)</a:t>
            </a:r>
            <a:endParaRPr sz="1800" dirty="0">
              <a:solidFill>
                <a:srgbClr val="000000"/>
              </a:solidFill>
              <a:highlight>
                <a:srgbClr val="F4CCCC"/>
              </a:highlight>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Char char="●"/>
            </a:pPr>
            <a:r>
              <a:rPr lang="en" sz="1800" dirty="0">
                <a:solidFill>
                  <a:srgbClr val="000000"/>
                </a:solidFill>
                <a:highlight>
                  <a:srgbClr val="FFE599"/>
                </a:highlight>
                <a:latin typeface="Arial"/>
                <a:ea typeface="Arial"/>
                <a:cs typeface="Arial"/>
                <a:sym typeface="Arial"/>
              </a:rPr>
              <a:t>Speakers or Presentation 59 (34.9%)</a:t>
            </a:r>
            <a:endParaRPr sz="1800" dirty="0">
              <a:solidFill>
                <a:srgbClr val="000000"/>
              </a:solidFill>
              <a:highlight>
                <a:srgbClr val="FFE599"/>
              </a:highlight>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Char char="●"/>
            </a:pPr>
            <a:r>
              <a:rPr lang="en" sz="1800" dirty="0">
                <a:solidFill>
                  <a:srgbClr val="000000"/>
                </a:solidFill>
                <a:highlight>
                  <a:srgbClr val="FFE599"/>
                </a:highlight>
                <a:latin typeface="Arial"/>
                <a:ea typeface="Arial"/>
                <a:cs typeface="Arial"/>
                <a:sym typeface="Arial"/>
              </a:rPr>
              <a:t>Radio 53 (31.4%)</a:t>
            </a:r>
            <a:endParaRPr sz="1800" dirty="0">
              <a:solidFill>
                <a:srgbClr val="000000"/>
              </a:solidFill>
              <a:highlight>
                <a:srgbClr val="FFE599"/>
              </a:highlight>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Char char="●"/>
            </a:pPr>
            <a:r>
              <a:rPr lang="en" sz="1800" dirty="0">
                <a:solidFill>
                  <a:srgbClr val="000000"/>
                </a:solidFill>
                <a:highlight>
                  <a:srgbClr val="FFE599"/>
                </a:highlight>
                <a:latin typeface="Arial"/>
                <a:ea typeface="Arial"/>
                <a:cs typeface="Arial"/>
                <a:sym typeface="Arial"/>
              </a:rPr>
              <a:t>Websites 53 (31.4%)</a:t>
            </a:r>
            <a:endParaRPr sz="1800" dirty="0">
              <a:solidFill>
                <a:srgbClr val="000000"/>
              </a:solidFill>
              <a:highlight>
                <a:srgbClr val="FFE599"/>
              </a:highlight>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Char char="●"/>
            </a:pPr>
            <a:r>
              <a:rPr lang="en" sz="1800" dirty="0">
                <a:solidFill>
                  <a:srgbClr val="000000"/>
                </a:solidFill>
                <a:highlight>
                  <a:srgbClr val="FFE599"/>
                </a:highlight>
                <a:latin typeface="Arial"/>
                <a:ea typeface="Arial"/>
                <a:cs typeface="Arial"/>
                <a:sym typeface="Arial"/>
              </a:rPr>
              <a:t>Newspapers 47 (27.8%)</a:t>
            </a:r>
            <a:endParaRPr sz="1800" dirty="0">
              <a:solidFill>
                <a:srgbClr val="000000"/>
              </a:solidFill>
              <a:highlight>
                <a:srgbClr val="FFE599"/>
              </a:highlight>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Char char="●"/>
            </a:pPr>
            <a:r>
              <a:rPr lang="en" sz="1800" dirty="0">
                <a:solidFill>
                  <a:srgbClr val="000000"/>
                </a:solidFill>
                <a:highlight>
                  <a:srgbClr val="FFE599"/>
                </a:highlight>
                <a:latin typeface="Arial"/>
                <a:ea typeface="Arial"/>
                <a:cs typeface="Arial"/>
                <a:sym typeface="Arial"/>
              </a:rPr>
              <a:t>Flyer/Newspaper/Posters/Bulletin Board 40 (23.7%)</a:t>
            </a:r>
            <a:endParaRPr sz="1800" dirty="0"/>
          </a:p>
        </p:txBody>
      </p:sp>
      <p:pic>
        <p:nvPicPr>
          <p:cNvPr id="161" name="Google Shape;161;p23"/>
          <p:cNvPicPr preferRelativeResize="0"/>
          <p:nvPr/>
        </p:nvPicPr>
        <p:blipFill>
          <a:blip r:embed="rId3">
            <a:alphaModFix/>
          </a:blip>
          <a:stretch>
            <a:fillRect/>
          </a:stretch>
        </p:blipFill>
        <p:spPr>
          <a:xfrm>
            <a:off x="1642713" y="3346850"/>
            <a:ext cx="2380425" cy="1579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 calcmode="lin" valueType="num">
                                      <p:cBhvr additive="base">
                                        <p:cTn id="7" dur="500" fill="hold"/>
                                        <p:tgtEl>
                                          <p:spTgt spid="1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9">
                                            <p:txEl>
                                              <p:pRg st="1" end="1"/>
                                            </p:txEl>
                                          </p:spTgt>
                                        </p:tgtEl>
                                        <p:attrNameLst>
                                          <p:attrName>style.visibility</p:attrName>
                                        </p:attrNameLst>
                                      </p:cBhvr>
                                      <p:to>
                                        <p:strVal val="visible"/>
                                      </p:to>
                                    </p:set>
                                    <p:anim calcmode="lin" valueType="num">
                                      <p:cBhvr additive="base">
                                        <p:cTn id="13" dur="500" fill="hold"/>
                                        <p:tgtEl>
                                          <p:spTgt spid="1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59">
                                            <p:txEl>
                                              <p:pRg st="2" end="2"/>
                                            </p:txEl>
                                          </p:spTgt>
                                        </p:tgtEl>
                                        <p:attrNameLst>
                                          <p:attrName>style.visibility</p:attrName>
                                        </p:attrNameLst>
                                      </p:cBhvr>
                                      <p:to>
                                        <p:strVal val="visible"/>
                                      </p:to>
                                    </p:set>
                                    <p:anim calcmode="lin" valueType="num">
                                      <p:cBhvr additive="base">
                                        <p:cTn id="17" dur="500" fill="hold"/>
                                        <p:tgtEl>
                                          <p:spTgt spid="15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59">
                                            <p:txEl>
                                              <p:pRg st="3" end="3"/>
                                            </p:txEl>
                                          </p:spTgt>
                                        </p:tgtEl>
                                        <p:attrNameLst>
                                          <p:attrName>style.visibility</p:attrName>
                                        </p:attrNameLst>
                                      </p:cBhvr>
                                      <p:to>
                                        <p:strVal val="visible"/>
                                      </p:to>
                                    </p:set>
                                    <p:anim calcmode="lin" valueType="num">
                                      <p:cBhvr additive="base">
                                        <p:cTn id="21" dur="500" fill="hold"/>
                                        <p:tgtEl>
                                          <p:spTgt spid="15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9">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59">
                                            <p:txEl>
                                              <p:pRg st="4" end="4"/>
                                            </p:txEl>
                                          </p:spTgt>
                                        </p:tgtEl>
                                        <p:attrNameLst>
                                          <p:attrName>style.visibility</p:attrName>
                                        </p:attrNameLst>
                                      </p:cBhvr>
                                      <p:to>
                                        <p:strVal val="visible"/>
                                      </p:to>
                                    </p:set>
                                    <p:anim calcmode="lin" valueType="num">
                                      <p:cBhvr additive="base">
                                        <p:cTn id="25" dur="500" fill="hold"/>
                                        <p:tgtEl>
                                          <p:spTgt spid="15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9">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59">
                                            <p:txEl>
                                              <p:pRg st="5" end="5"/>
                                            </p:txEl>
                                          </p:spTgt>
                                        </p:tgtEl>
                                        <p:attrNameLst>
                                          <p:attrName>style.visibility</p:attrName>
                                        </p:attrNameLst>
                                      </p:cBhvr>
                                      <p:to>
                                        <p:strVal val="visible"/>
                                      </p:to>
                                    </p:set>
                                    <p:anim calcmode="lin" valueType="num">
                                      <p:cBhvr additive="base">
                                        <p:cTn id="29" dur="500" fill="hold"/>
                                        <p:tgtEl>
                                          <p:spTgt spid="159">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0">
                                            <p:txEl>
                                              <p:pRg st="0" end="0"/>
                                            </p:txEl>
                                          </p:spTgt>
                                        </p:tgtEl>
                                        <p:attrNameLst>
                                          <p:attrName>style.visibility</p:attrName>
                                        </p:attrNameLst>
                                      </p:cBhvr>
                                      <p:to>
                                        <p:strVal val="visible"/>
                                      </p:to>
                                    </p:set>
                                    <p:anim calcmode="lin" valueType="num">
                                      <p:cBhvr additive="base">
                                        <p:cTn id="35" dur="500" fill="hold"/>
                                        <p:tgtEl>
                                          <p:spTgt spid="160">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0">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0">
                                            <p:txEl>
                                              <p:pRg st="2" end="2"/>
                                            </p:txEl>
                                          </p:spTgt>
                                        </p:tgtEl>
                                        <p:attrNameLst>
                                          <p:attrName>style.visibility</p:attrName>
                                        </p:attrNameLst>
                                      </p:cBhvr>
                                      <p:to>
                                        <p:strVal val="visible"/>
                                      </p:to>
                                    </p:set>
                                    <p:anim calcmode="lin" valueType="num">
                                      <p:cBhvr additive="base">
                                        <p:cTn id="39" dur="500" fill="hold"/>
                                        <p:tgtEl>
                                          <p:spTgt spid="16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0">
                                            <p:txEl>
                                              <p:pRg st="3" end="3"/>
                                            </p:txEl>
                                          </p:spTgt>
                                        </p:tgtEl>
                                        <p:attrNameLst>
                                          <p:attrName>style.visibility</p:attrName>
                                        </p:attrNameLst>
                                      </p:cBhvr>
                                      <p:to>
                                        <p:strVal val="visible"/>
                                      </p:to>
                                    </p:set>
                                    <p:anim calcmode="lin" valueType="num">
                                      <p:cBhvr additive="base">
                                        <p:cTn id="45" dur="500" fill="hold"/>
                                        <p:tgtEl>
                                          <p:spTgt spid="16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0">
                                            <p:txEl>
                                              <p:pRg st="4" end="4"/>
                                            </p:txEl>
                                          </p:spTgt>
                                        </p:tgtEl>
                                        <p:attrNameLst>
                                          <p:attrName>style.visibility</p:attrName>
                                        </p:attrNameLst>
                                      </p:cBhvr>
                                      <p:to>
                                        <p:strVal val="visible"/>
                                      </p:to>
                                    </p:set>
                                    <p:anim calcmode="lin" valueType="num">
                                      <p:cBhvr additive="base">
                                        <p:cTn id="51" dur="500" fill="hold"/>
                                        <p:tgtEl>
                                          <p:spTgt spid="160">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60">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0">
                                            <p:txEl>
                                              <p:pRg st="5" end="5"/>
                                            </p:txEl>
                                          </p:spTgt>
                                        </p:tgtEl>
                                        <p:attrNameLst>
                                          <p:attrName>style.visibility</p:attrName>
                                        </p:attrNameLst>
                                      </p:cBhvr>
                                      <p:to>
                                        <p:strVal val="visible"/>
                                      </p:to>
                                    </p:set>
                                    <p:anim calcmode="lin" valueType="num">
                                      <p:cBhvr additive="base">
                                        <p:cTn id="55" dur="500" fill="hold"/>
                                        <p:tgtEl>
                                          <p:spTgt spid="160">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0">
                                            <p:txEl>
                                              <p:pRg st="5" end="5"/>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0">
                                            <p:txEl>
                                              <p:pRg st="6" end="6"/>
                                            </p:txEl>
                                          </p:spTgt>
                                        </p:tgtEl>
                                        <p:attrNameLst>
                                          <p:attrName>style.visibility</p:attrName>
                                        </p:attrNameLst>
                                      </p:cBhvr>
                                      <p:to>
                                        <p:strVal val="visible"/>
                                      </p:to>
                                    </p:set>
                                    <p:anim calcmode="lin" valueType="num">
                                      <p:cBhvr additive="base">
                                        <p:cTn id="59" dur="500" fill="hold"/>
                                        <p:tgtEl>
                                          <p:spTgt spid="160">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60">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0">
                                            <p:txEl>
                                              <p:pRg st="7" end="7"/>
                                            </p:txEl>
                                          </p:spTgt>
                                        </p:tgtEl>
                                        <p:attrNameLst>
                                          <p:attrName>style.visibility</p:attrName>
                                        </p:attrNameLst>
                                      </p:cBhvr>
                                      <p:to>
                                        <p:strVal val="visible"/>
                                      </p:to>
                                    </p:set>
                                    <p:anim calcmode="lin" valueType="num">
                                      <p:cBhvr additive="base">
                                        <p:cTn id="63" dur="500" fill="hold"/>
                                        <p:tgtEl>
                                          <p:spTgt spid="160">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60">
                                            <p:txEl>
                                              <p:pRg st="7" end="7"/>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0">
                                            <p:txEl>
                                              <p:pRg st="8" end="8"/>
                                            </p:txEl>
                                          </p:spTgt>
                                        </p:tgtEl>
                                        <p:attrNameLst>
                                          <p:attrName>style.visibility</p:attrName>
                                        </p:attrNameLst>
                                      </p:cBhvr>
                                      <p:to>
                                        <p:strVal val="visible"/>
                                      </p:to>
                                    </p:set>
                                    <p:anim calcmode="lin" valueType="num">
                                      <p:cBhvr additive="base">
                                        <p:cTn id="67" dur="500" fill="hold"/>
                                        <p:tgtEl>
                                          <p:spTgt spid="160">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uiExpand="1" build="p"/>
      <p:bldP spid="16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2085600" y="410000"/>
            <a:ext cx="60165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Conclusions:</a:t>
            </a:r>
            <a:endParaRPr b="1"/>
          </a:p>
        </p:txBody>
      </p:sp>
      <p:sp>
        <p:nvSpPr>
          <p:cNvPr id="167" name="Google Shape;167;p24"/>
          <p:cNvSpPr txBox="1">
            <a:spLocks noGrp="1"/>
          </p:cNvSpPr>
          <p:nvPr>
            <p:ph type="body" idx="1"/>
          </p:nvPr>
        </p:nvSpPr>
        <p:spPr>
          <a:xfrm>
            <a:off x="311700" y="1017800"/>
            <a:ext cx="8520600" cy="3747300"/>
          </a:xfrm>
          <a:prstGeom prst="rect">
            <a:avLst/>
          </a:prstGeom>
        </p:spPr>
        <p:txBody>
          <a:bodyPr spcFirstLastPara="1" wrap="square" lIns="91425" tIns="91425" rIns="91425" bIns="91425" anchor="t" anchorCtr="0">
            <a:normAutofit fontScale="70000" lnSpcReduction="20000"/>
          </a:bodyPr>
          <a:lstStyle/>
          <a:p>
            <a:pPr marL="457200" lvl="0" indent="-350160" algn="l" rtl="0">
              <a:spcBef>
                <a:spcPts val="0"/>
              </a:spcBef>
              <a:spcAft>
                <a:spcPts val="0"/>
              </a:spcAft>
              <a:buClr>
                <a:srgbClr val="595959"/>
              </a:buClr>
              <a:buSzPct val="100000"/>
              <a:buFont typeface="Arial"/>
              <a:buAutoNum type="arabicPeriod"/>
            </a:pPr>
            <a:r>
              <a:rPr lang="en" sz="2734" dirty="0">
                <a:solidFill>
                  <a:srgbClr val="595959"/>
                </a:solidFill>
                <a:latin typeface="Arial"/>
                <a:ea typeface="Arial"/>
                <a:cs typeface="Arial"/>
                <a:sym typeface="Arial"/>
              </a:rPr>
              <a:t>We had an excellent response rate, but also discovered FCS teachers in our state who were not listed on the Professional Directory.  More work to identify all of the programs would be helpful in the future.</a:t>
            </a:r>
            <a:endParaRPr sz="2734" dirty="0">
              <a:solidFill>
                <a:srgbClr val="595959"/>
              </a:solidFill>
              <a:latin typeface="Arial"/>
              <a:ea typeface="Arial"/>
              <a:cs typeface="Arial"/>
              <a:sym typeface="Arial"/>
            </a:endParaRPr>
          </a:p>
          <a:p>
            <a:pPr marL="457200" lvl="0" indent="-350160" algn="l" rtl="0">
              <a:spcBef>
                <a:spcPts val="0"/>
              </a:spcBef>
              <a:spcAft>
                <a:spcPts val="0"/>
              </a:spcAft>
              <a:buClr>
                <a:srgbClr val="595959"/>
              </a:buClr>
              <a:buSzPct val="100000"/>
              <a:buFont typeface="Arial"/>
              <a:buAutoNum type="arabicPeriod"/>
            </a:pPr>
            <a:r>
              <a:rPr lang="en" sz="2734" dirty="0">
                <a:solidFill>
                  <a:srgbClr val="595959"/>
                </a:solidFill>
                <a:latin typeface="Arial"/>
                <a:ea typeface="Arial"/>
                <a:cs typeface="Arial"/>
                <a:sym typeface="Arial"/>
              </a:rPr>
              <a:t>The trajectory of new programs has been constant and increasing over the past 10 years. More new buildings are being added to the Metro area and programs in smaller districts being reopened.</a:t>
            </a:r>
            <a:endParaRPr sz="2734" dirty="0">
              <a:solidFill>
                <a:srgbClr val="595959"/>
              </a:solidFill>
              <a:latin typeface="Arial"/>
              <a:ea typeface="Arial"/>
              <a:cs typeface="Arial"/>
              <a:sym typeface="Arial"/>
            </a:endParaRPr>
          </a:p>
          <a:p>
            <a:pPr marL="457200" lvl="0" indent="-350160" algn="l" rtl="0">
              <a:spcBef>
                <a:spcPts val="0"/>
              </a:spcBef>
              <a:spcAft>
                <a:spcPts val="0"/>
              </a:spcAft>
              <a:buClr>
                <a:srgbClr val="595959"/>
              </a:buClr>
              <a:buSzPct val="100000"/>
              <a:buFont typeface="Arial"/>
              <a:buAutoNum type="arabicPeriod"/>
            </a:pPr>
            <a:r>
              <a:rPr lang="en" sz="2734" dirty="0">
                <a:solidFill>
                  <a:srgbClr val="595959"/>
                </a:solidFill>
                <a:latin typeface="Arial"/>
                <a:ea typeface="Arial"/>
                <a:cs typeface="Arial"/>
                <a:sym typeface="Arial"/>
              </a:rPr>
              <a:t>The number of undergraduates has grown but is still not meeting the need for certified students in our state. </a:t>
            </a:r>
            <a:endParaRPr sz="2734" dirty="0">
              <a:solidFill>
                <a:srgbClr val="595959"/>
              </a:solidFill>
              <a:latin typeface="Arial"/>
              <a:ea typeface="Arial"/>
              <a:cs typeface="Arial"/>
              <a:sym typeface="Arial"/>
            </a:endParaRPr>
          </a:p>
          <a:p>
            <a:pPr marL="457200" lvl="0" indent="-350160" algn="l" rtl="0">
              <a:spcBef>
                <a:spcPts val="0"/>
              </a:spcBef>
              <a:spcAft>
                <a:spcPts val="0"/>
              </a:spcAft>
              <a:buClr>
                <a:srgbClr val="595959"/>
              </a:buClr>
              <a:buSzPct val="100000"/>
              <a:buFont typeface="Arial"/>
              <a:buAutoNum type="arabicPeriod"/>
            </a:pPr>
            <a:r>
              <a:rPr lang="en" sz="2734" dirty="0">
                <a:solidFill>
                  <a:srgbClr val="595959"/>
                </a:solidFill>
                <a:latin typeface="Arial"/>
                <a:ea typeface="Arial"/>
                <a:cs typeface="Arial"/>
                <a:sym typeface="Arial"/>
              </a:rPr>
              <a:t>The number of districts hiring candidates without a teaching certificate is still large and sometimes the same number as graduates from all 3 post-secondary programs combined.</a:t>
            </a:r>
            <a:endParaRPr sz="2734" dirty="0">
              <a:solidFill>
                <a:srgbClr val="595959"/>
              </a:solidFill>
              <a:latin typeface="Arial"/>
              <a:ea typeface="Arial"/>
              <a:cs typeface="Arial"/>
              <a:sym typeface="Arial"/>
            </a:endParaRPr>
          </a:p>
          <a:p>
            <a:pPr marL="0" lvl="0" indent="0" algn="l" rtl="0">
              <a:spcBef>
                <a:spcPts val="1600"/>
              </a:spcBef>
              <a:spcAft>
                <a:spcPts val="1200"/>
              </a:spcAft>
              <a:buNone/>
            </a:pPr>
            <a:endParaRPr dirty="0"/>
          </a:p>
        </p:txBody>
      </p:sp>
      <p:pic>
        <p:nvPicPr>
          <p:cNvPr id="168" name="Google Shape;168;p24"/>
          <p:cNvPicPr preferRelativeResize="0"/>
          <p:nvPr/>
        </p:nvPicPr>
        <p:blipFill>
          <a:blip r:embed="rId3">
            <a:alphaModFix/>
          </a:blip>
          <a:stretch>
            <a:fillRect/>
          </a:stretch>
        </p:blipFill>
        <p:spPr>
          <a:xfrm>
            <a:off x="311699" y="0"/>
            <a:ext cx="1268384" cy="10177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anim calcmode="lin" valueType="num">
                                      <p:cBhvr additive="base">
                                        <p:cTn id="7" dur="500" fill="hold"/>
                                        <p:tgtEl>
                                          <p:spTgt spid="1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7">
                                            <p:txEl>
                                              <p:pRg st="1" end="1"/>
                                            </p:txEl>
                                          </p:spTgt>
                                        </p:tgtEl>
                                        <p:attrNameLst>
                                          <p:attrName>style.visibility</p:attrName>
                                        </p:attrNameLst>
                                      </p:cBhvr>
                                      <p:to>
                                        <p:strVal val="visible"/>
                                      </p:to>
                                    </p:set>
                                    <p:anim calcmode="lin" valueType="num">
                                      <p:cBhvr additive="base">
                                        <p:cTn id="13" dur="500" fill="hold"/>
                                        <p:tgtEl>
                                          <p:spTgt spid="1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7">
                                            <p:txEl>
                                              <p:pRg st="2" end="2"/>
                                            </p:txEl>
                                          </p:spTgt>
                                        </p:tgtEl>
                                        <p:attrNameLst>
                                          <p:attrName>style.visibility</p:attrName>
                                        </p:attrNameLst>
                                      </p:cBhvr>
                                      <p:to>
                                        <p:strVal val="visible"/>
                                      </p:to>
                                    </p:set>
                                    <p:anim calcmode="lin" valueType="num">
                                      <p:cBhvr additive="base">
                                        <p:cTn id="19" dur="500" fill="hold"/>
                                        <p:tgtEl>
                                          <p:spTgt spid="1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7">
                                            <p:txEl>
                                              <p:pRg st="3" end="3"/>
                                            </p:txEl>
                                          </p:spTgt>
                                        </p:tgtEl>
                                        <p:attrNameLst>
                                          <p:attrName>style.visibility</p:attrName>
                                        </p:attrNameLst>
                                      </p:cBhvr>
                                      <p:to>
                                        <p:strVal val="visible"/>
                                      </p:to>
                                    </p:set>
                                    <p:anim calcmode="lin" valueType="num">
                                      <p:cBhvr additive="base">
                                        <p:cTn id="25" dur="500" fill="hold"/>
                                        <p:tgtEl>
                                          <p:spTgt spid="1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Nebraska Open Positions 2011--Present</a:t>
            </a:r>
            <a:endParaRPr b="1"/>
          </a:p>
        </p:txBody>
      </p:sp>
      <p:sp>
        <p:nvSpPr>
          <p:cNvPr id="174" name="Google Shape;174;p2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Total Number of Openings:</a:t>
            </a:r>
            <a:r>
              <a:rPr lang="en" dirty="0"/>
              <a:t> 462</a:t>
            </a:r>
            <a:endParaRPr dirty="0"/>
          </a:p>
          <a:p>
            <a:pPr marL="0" lvl="0" indent="0" algn="l" rtl="0">
              <a:spcBef>
                <a:spcPts val="1200"/>
              </a:spcBef>
              <a:spcAft>
                <a:spcPts val="0"/>
              </a:spcAft>
              <a:buNone/>
            </a:pPr>
            <a:r>
              <a:rPr lang="en" dirty="0"/>
              <a:t>	89% full time</a:t>
            </a:r>
            <a:endParaRPr dirty="0"/>
          </a:p>
          <a:p>
            <a:pPr marL="0" lvl="0" indent="0" algn="l" rtl="0">
              <a:spcBef>
                <a:spcPts val="1200"/>
              </a:spcBef>
              <a:spcAft>
                <a:spcPts val="0"/>
              </a:spcAft>
              <a:buNone/>
            </a:pPr>
            <a:r>
              <a:rPr lang="en" dirty="0"/>
              <a:t>	10% part time</a:t>
            </a:r>
            <a:endParaRPr dirty="0"/>
          </a:p>
          <a:p>
            <a:pPr marL="0" lvl="0" indent="0" algn="l" rtl="0">
              <a:spcBef>
                <a:spcPts val="1200"/>
              </a:spcBef>
              <a:spcAft>
                <a:spcPts val="0"/>
              </a:spcAft>
              <a:buNone/>
            </a:pPr>
            <a:r>
              <a:rPr lang="en" b="1" dirty="0"/>
              <a:t>Teachers hired out of certification:</a:t>
            </a:r>
            <a:r>
              <a:rPr lang="en" dirty="0"/>
              <a:t> 83 (18%)</a:t>
            </a:r>
            <a:endParaRPr dirty="0"/>
          </a:p>
          <a:p>
            <a:pPr marL="0" lvl="0" indent="0" algn="l" rtl="0">
              <a:spcBef>
                <a:spcPts val="1200"/>
              </a:spcBef>
              <a:spcAft>
                <a:spcPts val="0"/>
              </a:spcAft>
              <a:buNone/>
            </a:pPr>
            <a:r>
              <a:rPr lang="en" b="1" dirty="0"/>
              <a:t>Positions not filled:</a:t>
            </a:r>
            <a:r>
              <a:rPr lang="en" dirty="0"/>
              <a:t>  41 (.09%)</a:t>
            </a:r>
            <a:endParaRPr dirty="0"/>
          </a:p>
          <a:p>
            <a:pPr marL="0" lvl="0" indent="0" algn="l" rtl="0">
              <a:spcBef>
                <a:spcPts val="1200"/>
              </a:spcBef>
              <a:spcAft>
                <a:spcPts val="0"/>
              </a:spcAft>
              <a:buNone/>
            </a:pPr>
            <a:r>
              <a:rPr lang="en" b="1" dirty="0"/>
              <a:t>Retirements:</a:t>
            </a:r>
            <a:r>
              <a:rPr lang="en" dirty="0"/>
              <a:t> 129 (28%)</a:t>
            </a:r>
            <a:endParaRPr dirty="0"/>
          </a:p>
          <a:p>
            <a:pPr marL="0" lvl="0" indent="0" algn="l" rtl="0">
              <a:spcBef>
                <a:spcPts val="1200"/>
              </a:spcBef>
              <a:spcAft>
                <a:spcPts val="0"/>
              </a:spcAft>
              <a:buNone/>
            </a:pPr>
            <a:r>
              <a:rPr lang="en" b="1" dirty="0"/>
              <a:t>New Programs: </a:t>
            </a:r>
            <a:r>
              <a:rPr lang="en" dirty="0"/>
              <a:t>46 (10%)</a:t>
            </a:r>
            <a:endParaRPr dirty="0"/>
          </a:p>
          <a:p>
            <a:pPr marL="0" lvl="0" indent="0" algn="l" rtl="0">
              <a:spcBef>
                <a:spcPts val="1200"/>
              </a:spcBef>
              <a:spcAft>
                <a:spcPts val="1200"/>
              </a:spcAft>
              <a:buNone/>
            </a:pPr>
            <a:endParaRPr dirty="0"/>
          </a:p>
        </p:txBody>
      </p:sp>
      <p:pic>
        <p:nvPicPr>
          <p:cNvPr id="177" name="Google Shape;177;p25"/>
          <p:cNvPicPr preferRelativeResize="0"/>
          <p:nvPr/>
        </p:nvPicPr>
        <p:blipFill>
          <a:blip r:embed="rId3">
            <a:alphaModFix/>
          </a:blip>
          <a:stretch>
            <a:fillRect/>
          </a:stretch>
        </p:blipFill>
        <p:spPr>
          <a:xfrm>
            <a:off x="7763937" y="2205207"/>
            <a:ext cx="1199950" cy="1599919"/>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3556" y="207805"/>
            <a:ext cx="1132976" cy="15106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222" y="3459472"/>
            <a:ext cx="1671128" cy="125414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598" y="1363193"/>
            <a:ext cx="2245371" cy="168402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body" idx="1"/>
          </p:nvPr>
        </p:nvSpPr>
        <p:spPr>
          <a:xfrm>
            <a:off x="311700" y="1406275"/>
            <a:ext cx="3810900" cy="1454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a:t>National Resources:</a:t>
            </a:r>
            <a:endParaRPr b="1"/>
          </a:p>
          <a:p>
            <a:pPr marL="0" lvl="0" indent="0" algn="l" rtl="0">
              <a:spcBef>
                <a:spcPts val="1200"/>
              </a:spcBef>
              <a:spcAft>
                <a:spcPts val="0"/>
              </a:spcAft>
              <a:buNone/>
            </a:pPr>
            <a:r>
              <a:rPr lang="en"/>
              <a:t>National Partnership Grant to Recruit, Prepare and Support FCS Educators - </a:t>
            </a:r>
            <a:r>
              <a:rPr lang="en" u="sng">
                <a:solidFill>
                  <a:schemeClr val="hlink"/>
                </a:solidFill>
                <a:hlinkClick r:id="rId3"/>
              </a:rPr>
              <a:t>Recruitment Toolkit</a:t>
            </a:r>
            <a:endParaRPr/>
          </a:p>
          <a:p>
            <a:pPr marL="0" lvl="0" indent="0" algn="l" rtl="0">
              <a:spcBef>
                <a:spcPts val="1200"/>
              </a:spcBef>
              <a:spcAft>
                <a:spcPts val="1200"/>
              </a:spcAft>
              <a:buNone/>
            </a:pPr>
            <a:r>
              <a:rPr lang="en" u="sng">
                <a:solidFill>
                  <a:schemeClr val="hlink"/>
                </a:solidFill>
                <a:hlinkClick r:id="rId4"/>
              </a:rPr>
              <a:t>19-20 Say Yes to FCS National Signing Event</a:t>
            </a:r>
            <a:endParaRPr/>
          </a:p>
        </p:txBody>
      </p:sp>
      <p:sp>
        <p:nvSpPr>
          <p:cNvPr id="186" name="Google Shape;186;p26"/>
          <p:cNvSpPr txBox="1">
            <a:spLocks noGrp="1"/>
          </p:cNvSpPr>
          <p:nvPr>
            <p:ph type="body" idx="2"/>
          </p:nvPr>
        </p:nvSpPr>
        <p:spPr>
          <a:xfrm>
            <a:off x="4832400" y="160825"/>
            <a:ext cx="42411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In Nebraska:</a:t>
            </a:r>
            <a:endParaRPr b="1"/>
          </a:p>
          <a:p>
            <a:pPr marL="0" lvl="0" indent="0" algn="l" rtl="0">
              <a:spcBef>
                <a:spcPts val="1200"/>
              </a:spcBef>
              <a:spcAft>
                <a:spcPts val="0"/>
              </a:spcAft>
              <a:buNone/>
            </a:pPr>
            <a:r>
              <a:rPr lang="en" u="sng">
                <a:solidFill>
                  <a:schemeClr val="hlink"/>
                </a:solidFill>
                <a:hlinkClick r:id="rId5"/>
              </a:rPr>
              <a:t>Join the State Action Team!</a:t>
            </a:r>
            <a:endParaRPr/>
          </a:p>
          <a:p>
            <a:pPr marL="0" lvl="0" indent="0" algn="l" rtl="0">
              <a:spcBef>
                <a:spcPts val="1200"/>
              </a:spcBef>
              <a:spcAft>
                <a:spcPts val="0"/>
              </a:spcAft>
              <a:buNone/>
            </a:pPr>
            <a:r>
              <a:rPr lang="en"/>
              <a:t>FCS Educator Day during FCCLA Week</a:t>
            </a:r>
            <a:endParaRPr/>
          </a:p>
          <a:p>
            <a:pPr marL="0" lvl="0" indent="0" algn="l" rtl="0">
              <a:spcBef>
                <a:spcPts val="1200"/>
              </a:spcBef>
              <a:spcAft>
                <a:spcPts val="0"/>
              </a:spcAft>
              <a:buNone/>
            </a:pPr>
            <a:r>
              <a:rPr lang="en"/>
              <a:t>Say Yes to FCS Signing Event for FCCLA on April 13</a:t>
            </a:r>
            <a:endParaRPr/>
          </a:p>
          <a:p>
            <a:pPr marL="0" lvl="0" indent="0" algn="l" rtl="0">
              <a:spcBef>
                <a:spcPts val="1200"/>
              </a:spcBef>
              <a:spcAft>
                <a:spcPts val="0"/>
              </a:spcAft>
              <a:buNone/>
            </a:pPr>
            <a:r>
              <a:rPr lang="en"/>
              <a:t>Statewide Teacher Signing Day - April 21</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87" name="Google Shape;187;p26"/>
          <p:cNvPicPr preferRelativeResize="0"/>
          <p:nvPr/>
        </p:nvPicPr>
        <p:blipFill rotWithShape="1">
          <a:blip r:embed="rId6">
            <a:alphaModFix/>
          </a:blip>
          <a:srcRect l="1291" t="30342" r="8373" b="2244"/>
          <a:stretch/>
        </p:blipFill>
        <p:spPr>
          <a:xfrm>
            <a:off x="142500" y="2727825"/>
            <a:ext cx="4568600" cy="2273177"/>
          </a:xfrm>
          <a:prstGeom prst="rect">
            <a:avLst/>
          </a:prstGeom>
          <a:noFill/>
          <a:ln>
            <a:noFill/>
          </a:ln>
        </p:spPr>
      </p:pic>
      <p:pic>
        <p:nvPicPr>
          <p:cNvPr id="188" name="Google Shape;188;p26"/>
          <p:cNvPicPr preferRelativeResize="0"/>
          <p:nvPr/>
        </p:nvPicPr>
        <p:blipFill>
          <a:blip r:embed="rId7">
            <a:alphaModFix/>
          </a:blip>
          <a:stretch>
            <a:fillRect/>
          </a:stretch>
        </p:blipFill>
        <p:spPr>
          <a:xfrm>
            <a:off x="5248274" y="2571750"/>
            <a:ext cx="3409350" cy="2273177"/>
          </a:xfrm>
          <a:prstGeom prst="rect">
            <a:avLst/>
          </a:prstGeom>
          <a:noFill/>
          <a:ln>
            <a:noFill/>
          </a:ln>
        </p:spPr>
      </p:pic>
      <p:pic>
        <p:nvPicPr>
          <p:cNvPr id="189" name="Google Shape;189;p26"/>
          <p:cNvPicPr preferRelativeResize="0"/>
          <p:nvPr/>
        </p:nvPicPr>
        <p:blipFill>
          <a:blip r:embed="rId8">
            <a:alphaModFix/>
          </a:blip>
          <a:stretch>
            <a:fillRect/>
          </a:stretch>
        </p:blipFill>
        <p:spPr>
          <a:xfrm>
            <a:off x="311703" y="0"/>
            <a:ext cx="3470564" cy="1367697"/>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7"/>
          <p:cNvPicPr preferRelativeResize="0"/>
          <p:nvPr/>
        </p:nvPicPr>
        <p:blipFill>
          <a:blip r:embed="rId3">
            <a:alphaModFix/>
          </a:blip>
          <a:stretch>
            <a:fillRect/>
          </a:stretch>
        </p:blipFill>
        <p:spPr>
          <a:xfrm>
            <a:off x="551575" y="1258800"/>
            <a:ext cx="7886700" cy="3000375"/>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Presentation Outline</a:t>
            </a:r>
            <a:endParaRPr/>
          </a:p>
        </p:txBody>
      </p:sp>
      <p:sp>
        <p:nvSpPr>
          <p:cNvPr id="94" name="Google Shape;94;p14"/>
          <p:cNvSpPr txBox="1">
            <a:spLocks noGrp="1"/>
          </p:cNvSpPr>
          <p:nvPr>
            <p:ph type="body" idx="1"/>
          </p:nvPr>
        </p:nvSpPr>
        <p:spPr>
          <a:xfrm>
            <a:off x="311700" y="1263875"/>
            <a:ext cx="5117700" cy="33390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Char char="➔"/>
            </a:pPr>
            <a:r>
              <a:rPr lang="en" sz="2800" dirty="0"/>
              <a:t>National Shortage Updates</a:t>
            </a:r>
            <a:endParaRPr sz="2800" dirty="0"/>
          </a:p>
          <a:p>
            <a:pPr marL="457200" lvl="0" indent="-406400" algn="l" rtl="0">
              <a:spcBef>
                <a:spcPts val="0"/>
              </a:spcBef>
              <a:spcAft>
                <a:spcPts val="0"/>
              </a:spcAft>
              <a:buSzPts val="2800"/>
              <a:buChar char="➔"/>
            </a:pPr>
            <a:r>
              <a:rPr lang="en" sz="2800" dirty="0"/>
              <a:t>How do we compare to our neighbors?</a:t>
            </a:r>
            <a:endParaRPr sz="2800" dirty="0"/>
          </a:p>
          <a:p>
            <a:pPr marL="457200" lvl="0" indent="-406400" algn="l" rtl="0">
              <a:spcBef>
                <a:spcPts val="0"/>
              </a:spcBef>
              <a:spcAft>
                <a:spcPts val="0"/>
              </a:spcAft>
              <a:buSzPts val="2800"/>
              <a:buChar char="➔"/>
            </a:pPr>
            <a:r>
              <a:rPr lang="en" sz="2800" dirty="0"/>
              <a:t>Nebraska Survey</a:t>
            </a:r>
            <a:endParaRPr sz="2800" dirty="0"/>
          </a:p>
          <a:p>
            <a:pPr marL="457200" lvl="0" indent="-406400" algn="l" rtl="0">
              <a:spcBef>
                <a:spcPts val="0"/>
              </a:spcBef>
              <a:spcAft>
                <a:spcPts val="0"/>
              </a:spcAft>
              <a:buSzPts val="2800"/>
              <a:buChar char="➔"/>
            </a:pPr>
            <a:r>
              <a:rPr lang="en" sz="2800" dirty="0"/>
              <a:t>Say YES to FCS</a:t>
            </a:r>
            <a:endParaRPr sz="2800" dirty="0"/>
          </a:p>
          <a:p>
            <a:pPr marL="914400" lvl="1" indent="-406400" algn="l" rtl="0">
              <a:spcBef>
                <a:spcPts val="0"/>
              </a:spcBef>
              <a:spcAft>
                <a:spcPts val="0"/>
              </a:spcAft>
              <a:buSzPts val="2800"/>
              <a:buChar char="◆"/>
            </a:pPr>
            <a:r>
              <a:rPr lang="en" sz="2800" dirty="0"/>
              <a:t>Recruitment Efforts in Nebraska</a:t>
            </a:r>
            <a:endParaRPr sz="2800" dirty="0"/>
          </a:p>
          <a:p>
            <a:pPr marL="457200" lvl="0" indent="0" algn="l" rtl="0">
              <a:spcBef>
                <a:spcPts val="1200"/>
              </a:spcBef>
              <a:spcAft>
                <a:spcPts val="1200"/>
              </a:spcAft>
              <a:buNone/>
            </a:pPr>
            <a:endParaRPr sz="2800" dirty="0"/>
          </a:p>
        </p:txBody>
      </p:sp>
      <p:pic>
        <p:nvPicPr>
          <p:cNvPr id="95" name="Google Shape;95;p14"/>
          <p:cNvPicPr preferRelativeResize="0"/>
          <p:nvPr/>
        </p:nvPicPr>
        <p:blipFill>
          <a:blip r:embed="rId3">
            <a:alphaModFix/>
          </a:blip>
          <a:stretch>
            <a:fillRect/>
          </a:stretch>
        </p:blipFill>
        <p:spPr>
          <a:xfrm>
            <a:off x="5310025" y="366100"/>
            <a:ext cx="3705970" cy="2470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anim calcmode="lin" valueType="num">
                                      <p:cBhvr additive="base">
                                        <p:cTn id="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
                                            <p:txEl>
                                              <p:pRg st="1" end="1"/>
                                            </p:txEl>
                                          </p:spTgt>
                                        </p:tgtEl>
                                        <p:attrNameLst>
                                          <p:attrName>style.visibility</p:attrName>
                                        </p:attrNameLst>
                                      </p:cBhvr>
                                      <p:to>
                                        <p:strVal val="visible"/>
                                      </p:to>
                                    </p:set>
                                    <p:anim calcmode="lin" valueType="num">
                                      <p:cBhvr additive="base">
                                        <p:cTn id="13" dur="500" fill="hold"/>
                                        <p:tgtEl>
                                          <p:spTgt spid="9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4">
                                            <p:txEl>
                                              <p:pRg st="2" end="2"/>
                                            </p:txEl>
                                          </p:spTgt>
                                        </p:tgtEl>
                                        <p:attrNameLst>
                                          <p:attrName>style.visibility</p:attrName>
                                        </p:attrNameLst>
                                      </p:cBhvr>
                                      <p:to>
                                        <p:strVal val="visible"/>
                                      </p:to>
                                    </p:set>
                                    <p:anim calcmode="lin" valueType="num">
                                      <p:cBhvr additive="base">
                                        <p:cTn id="19" dur="500" fill="hold"/>
                                        <p:tgtEl>
                                          <p:spTgt spid="9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4">
                                            <p:txEl>
                                              <p:pRg st="3" end="3"/>
                                            </p:txEl>
                                          </p:spTgt>
                                        </p:tgtEl>
                                        <p:attrNameLst>
                                          <p:attrName>style.visibility</p:attrName>
                                        </p:attrNameLst>
                                      </p:cBhvr>
                                      <p:to>
                                        <p:strVal val="visible"/>
                                      </p:to>
                                    </p:set>
                                    <p:anim calcmode="lin" valueType="num">
                                      <p:cBhvr additive="base">
                                        <p:cTn id="25" dur="500" fill="hold"/>
                                        <p:tgtEl>
                                          <p:spTgt spid="9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4">
                                            <p:txEl>
                                              <p:pRg st="4" end="4"/>
                                            </p:txEl>
                                          </p:spTgt>
                                        </p:tgtEl>
                                        <p:attrNameLst>
                                          <p:attrName>style.visibility</p:attrName>
                                        </p:attrNameLst>
                                      </p:cBhvr>
                                      <p:to>
                                        <p:strVal val="visible"/>
                                      </p:to>
                                    </p:set>
                                    <p:anim calcmode="lin" valueType="num">
                                      <p:cBhvr additive="base">
                                        <p:cTn id="29" dur="500" fill="hold"/>
                                        <p:tgtEl>
                                          <p:spTgt spid="9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5" title="Uber Speech- Family and Consumer Science Education">
            <a:hlinkClick r:id="rId3"/>
          </p:cNvPr>
          <p:cNvPicPr preferRelativeResize="0"/>
          <p:nvPr/>
        </p:nvPicPr>
        <p:blipFill>
          <a:blip r:embed="rId4">
            <a:alphaModFix/>
          </a:blip>
          <a:stretch>
            <a:fillRect/>
          </a:stretch>
        </p:blipFill>
        <p:spPr>
          <a:xfrm>
            <a:off x="705375" y="732050"/>
            <a:ext cx="5169200" cy="3592750"/>
          </a:xfrm>
          <a:prstGeom prst="rect">
            <a:avLst/>
          </a:prstGeom>
          <a:noFill/>
          <a:ln>
            <a:noFill/>
          </a:ln>
        </p:spPr>
      </p:pic>
      <p:pic>
        <p:nvPicPr>
          <p:cNvPr id="101" name="Google Shape;101;p15"/>
          <p:cNvPicPr preferRelativeResize="0"/>
          <p:nvPr/>
        </p:nvPicPr>
        <p:blipFill>
          <a:blip r:embed="rId5">
            <a:alphaModFix/>
          </a:blip>
          <a:stretch>
            <a:fillRect/>
          </a:stretch>
        </p:blipFill>
        <p:spPr>
          <a:xfrm>
            <a:off x="6240250" y="2183950"/>
            <a:ext cx="2626550" cy="261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311700" y="410000"/>
            <a:ext cx="51924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National Shortage Updates</a:t>
            </a:r>
            <a:endParaRPr/>
          </a:p>
        </p:txBody>
      </p:sp>
      <p:sp>
        <p:nvSpPr>
          <p:cNvPr id="107" name="Google Shape;107;p16"/>
          <p:cNvSpPr txBox="1">
            <a:spLocks noGrp="1"/>
          </p:cNvSpPr>
          <p:nvPr>
            <p:ph type="body" idx="1"/>
          </p:nvPr>
        </p:nvSpPr>
        <p:spPr>
          <a:xfrm>
            <a:off x="311700" y="1229975"/>
            <a:ext cx="2069700" cy="37113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a:t>Red = Current Shortages</a:t>
            </a:r>
            <a:endParaRPr/>
          </a:p>
          <a:p>
            <a:pPr marL="0" lvl="0" indent="0" algn="l" rtl="0">
              <a:spcBef>
                <a:spcPts val="1200"/>
              </a:spcBef>
              <a:spcAft>
                <a:spcPts val="0"/>
              </a:spcAft>
              <a:buNone/>
            </a:pPr>
            <a:r>
              <a:rPr lang="en"/>
              <a:t>Purple = Balanced</a:t>
            </a:r>
            <a:endParaRPr/>
          </a:p>
          <a:p>
            <a:pPr marL="0" lvl="0" indent="0" algn="l" rtl="0">
              <a:spcBef>
                <a:spcPts val="1200"/>
              </a:spcBef>
              <a:spcAft>
                <a:spcPts val="0"/>
              </a:spcAft>
              <a:buNone/>
            </a:pPr>
            <a:r>
              <a:rPr lang="en"/>
              <a:t>Gold = No Shortage Data Available</a:t>
            </a:r>
            <a:endParaRPr/>
          </a:p>
          <a:p>
            <a:pPr marL="0" lvl="0" indent="0" algn="l" rtl="0">
              <a:spcBef>
                <a:spcPts val="1200"/>
              </a:spcBef>
              <a:spcAft>
                <a:spcPts val="0"/>
              </a:spcAft>
              <a:buNone/>
            </a:pPr>
            <a:r>
              <a:rPr lang="en"/>
              <a:t>Green = Oversupply (1 state)</a:t>
            </a:r>
            <a:endParaRPr/>
          </a:p>
          <a:p>
            <a:pPr marL="0" lvl="0" indent="0" algn="l" rtl="0">
              <a:spcBef>
                <a:spcPts val="1200"/>
              </a:spcBef>
              <a:spcAft>
                <a:spcPts val="0"/>
              </a:spcAft>
              <a:buNone/>
            </a:pPr>
            <a:r>
              <a:rPr lang="en"/>
              <a:t>Gray = Survey Not Completed</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Werhan, 2018 </a:t>
            </a:r>
            <a:endParaRPr/>
          </a:p>
        </p:txBody>
      </p:sp>
      <p:pic>
        <p:nvPicPr>
          <p:cNvPr id="108" name="Google Shape;108;p16"/>
          <p:cNvPicPr preferRelativeResize="0"/>
          <p:nvPr/>
        </p:nvPicPr>
        <p:blipFill>
          <a:blip r:embed="rId3">
            <a:alphaModFix/>
          </a:blip>
          <a:stretch>
            <a:fillRect/>
          </a:stretch>
        </p:blipFill>
        <p:spPr>
          <a:xfrm>
            <a:off x="2923999" y="1074200"/>
            <a:ext cx="5697499" cy="378352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7"/>
          <p:cNvPicPr preferRelativeResize="0"/>
          <p:nvPr/>
        </p:nvPicPr>
        <p:blipFill>
          <a:blip r:embed="rId3">
            <a:alphaModFix/>
          </a:blip>
          <a:stretch>
            <a:fillRect/>
          </a:stretch>
        </p:blipFill>
        <p:spPr>
          <a:xfrm>
            <a:off x="378125" y="128975"/>
            <a:ext cx="3003821" cy="4885552"/>
          </a:xfrm>
          <a:prstGeom prst="rect">
            <a:avLst/>
          </a:prstGeom>
          <a:noFill/>
          <a:ln>
            <a:noFill/>
          </a:ln>
        </p:spPr>
      </p:pic>
      <p:sp>
        <p:nvSpPr>
          <p:cNvPr id="114" name="Google Shape;114;p17"/>
          <p:cNvSpPr txBox="1"/>
          <p:nvPr/>
        </p:nvSpPr>
        <p:spPr>
          <a:xfrm>
            <a:off x="3526575" y="991350"/>
            <a:ext cx="4054500" cy="16932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All dark green states are experiencing a current shortage of FCS teachers.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Light green states are those where the job outlook for FCS teachers is fair or stable.</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115" name="Google Shape;115;p17"/>
          <p:cNvPicPr preferRelativeResize="0"/>
          <p:nvPr/>
        </p:nvPicPr>
        <p:blipFill>
          <a:blip r:embed="rId4">
            <a:alphaModFix/>
          </a:blip>
          <a:stretch>
            <a:fillRect/>
          </a:stretch>
        </p:blipFill>
        <p:spPr>
          <a:xfrm>
            <a:off x="6827400" y="2221125"/>
            <a:ext cx="2194124" cy="2793400"/>
          </a:xfrm>
          <a:prstGeom prst="rect">
            <a:avLst/>
          </a:prstGeom>
          <a:noFill/>
          <a:ln>
            <a:noFill/>
          </a:ln>
        </p:spPr>
      </p:pic>
      <p:pic>
        <p:nvPicPr>
          <p:cNvPr id="116" name="Google Shape;116;p17"/>
          <p:cNvPicPr preferRelativeResize="0"/>
          <p:nvPr/>
        </p:nvPicPr>
        <p:blipFill rotWithShape="1">
          <a:blip r:embed="rId5">
            <a:alphaModFix/>
          </a:blip>
          <a:srcRect t="16001"/>
          <a:stretch/>
        </p:blipFill>
        <p:spPr>
          <a:xfrm>
            <a:off x="3759350" y="2398275"/>
            <a:ext cx="2598924" cy="2216101"/>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2019-2020 Teacher Vacancy Report</a:t>
            </a:r>
            <a:endParaRPr/>
          </a:p>
        </p:txBody>
      </p:sp>
      <p:sp>
        <p:nvSpPr>
          <p:cNvPr id="122" name="Google Shape;122;p18"/>
          <p:cNvSpPr txBox="1">
            <a:spLocks noGrp="1"/>
          </p:cNvSpPr>
          <p:nvPr>
            <p:ph type="body" idx="1"/>
          </p:nvPr>
        </p:nvSpPr>
        <p:spPr>
          <a:xfrm>
            <a:off x="311700" y="1229875"/>
            <a:ext cx="8395800" cy="30564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sz="1700"/>
              <a:t>443 Nebraska districts/systems (261 PK-12 public, 17 ESUs, &amp; 182 Nonpublic)</a:t>
            </a:r>
            <a:endParaRPr sz="1700"/>
          </a:p>
          <a:p>
            <a:pPr marL="457200" lvl="0" indent="-336550" algn="l" rtl="0">
              <a:spcBef>
                <a:spcPts val="0"/>
              </a:spcBef>
              <a:spcAft>
                <a:spcPts val="0"/>
              </a:spcAft>
              <a:buSzPts val="1700"/>
              <a:buChar char="-"/>
            </a:pPr>
            <a:r>
              <a:rPr lang="en" sz="1700"/>
              <a:t>Career Education has been a shortage area the last 5 years</a:t>
            </a:r>
            <a:endParaRPr sz="1700"/>
          </a:p>
          <a:p>
            <a:pPr marL="0" lvl="0" indent="0" algn="l" rtl="0">
              <a:spcBef>
                <a:spcPts val="1200"/>
              </a:spcBef>
              <a:spcAft>
                <a:spcPts val="1200"/>
              </a:spcAft>
              <a:buNone/>
            </a:pPr>
            <a:endParaRPr sz="1700"/>
          </a:p>
        </p:txBody>
      </p:sp>
      <p:pic>
        <p:nvPicPr>
          <p:cNvPr id="123" name="Google Shape;123;p18"/>
          <p:cNvPicPr preferRelativeResize="0"/>
          <p:nvPr/>
        </p:nvPicPr>
        <p:blipFill>
          <a:blip r:embed="rId3">
            <a:alphaModFix/>
          </a:blip>
          <a:stretch>
            <a:fillRect/>
          </a:stretch>
        </p:blipFill>
        <p:spPr>
          <a:xfrm>
            <a:off x="724575" y="2051275"/>
            <a:ext cx="7625874" cy="240585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How do we compare to our neighbors?</a:t>
            </a:r>
            <a:endParaRPr/>
          </a:p>
        </p:txBody>
      </p:sp>
      <p:sp>
        <p:nvSpPr>
          <p:cNvPr id="129" name="Google Shape;129;p19"/>
          <p:cNvSpPr txBox="1">
            <a:spLocks noGrp="1"/>
          </p:cNvSpPr>
          <p:nvPr>
            <p:ph type="body" idx="2"/>
          </p:nvPr>
        </p:nvSpPr>
        <p:spPr>
          <a:xfrm>
            <a:off x="4939500" y="724200"/>
            <a:ext cx="3990300" cy="3796800"/>
          </a:xfrm>
          <a:prstGeom prst="rect">
            <a:avLst/>
          </a:prstGeom>
        </p:spPr>
        <p:txBody>
          <a:bodyPr spcFirstLastPara="1" wrap="square" lIns="91425" tIns="91425" rIns="91425" bIns="91425" anchor="ctr" anchorCtr="0">
            <a:normAutofit fontScale="85000" lnSpcReduction="10000"/>
          </a:bodyPr>
          <a:lstStyle/>
          <a:p>
            <a:pPr marL="0" lvl="0" indent="0" algn="l" rtl="0">
              <a:spcBef>
                <a:spcPts val="0"/>
              </a:spcBef>
              <a:spcAft>
                <a:spcPts val="0"/>
              </a:spcAft>
              <a:buNone/>
            </a:pPr>
            <a:r>
              <a:rPr lang="en" b="1" dirty="0"/>
              <a:t>South Dakota</a:t>
            </a:r>
            <a:endParaRPr b="1" dirty="0"/>
          </a:p>
          <a:p>
            <a:pPr marL="0" lvl="0" indent="0" algn="l" rtl="0">
              <a:spcBef>
                <a:spcPts val="1200"/>
              </a:spcBef>
              <a:spcAft>
                <a:spcPts val="0"/>
              </a:spcAft>
              <a:buNone/>
            </a:pPr>
            <a:r>
              <a:rPr lang="en" dirty="0"/>
              <a:t>2020: One position not filled in FCS</a:t>
            </a:r>
            <a:endParaRPr dirty="0"/>
          </a:p>
          <a:p>
            <a:pPr marL="0" lvl="0" indent="0" algn="l" rtl="0">
              <a:spcBef>
                <a:spcPts val="1200"/>
              </a:spcBef>
              <a:spcAft>
                <a:spcPts val="0"/>
              </a:spcAft>
              <a:buNone/>
            </a:pPr>
            <a:r>
              <a:rPr lang="en" dirty="0"/>
              <a:t>2021: 5 openings so far, more openings than graduates</a:t>
            </a:r>
            <a:endParaRPr dirty="0"/>
          </a:p>
          <a:p>
            <a:pPr marL="0" lvl="0" indent="0" algn="l" rtl="0">
              <a:spcBef>
                <a:spcPts val="1200"/>
              </a:spcBef>
              <a:spcAft>
                <a:spcPts val="0"/>
              </a:spcAft>
              <a:buNone/>
            </a:pPr>
            <a:endParaRPr dirty="0"/>
          </a:p>
          <a:p>
            <a:pPr marL="0" lvl="0" indent="0" algn="l" rtl="0">
              <a:spcBef>
                <a:spcPts val="1200"/>
              </a:spcBef>
              <a:spcAft>
                <a:spcPts val="0"/>
              </a:spcAft>
              <a:buNone/>
            </a:pPr>
            <a:r>
              <a:rPr lang="en" b="1" dirty="0"/>
              <a:t>Iowa</a:t>
            </a:r>
            <a:endParaRPr b="1" dirty="0"/>
          </a:p>
          <a:p>
            <a:pPr marL="0" lvl="0" indent="0" algn="l" rtl="0">
              <a:spcBef>
                <a:spcPts val="1200"/>
              </a:spcBef>
              <a:spcAft>
                <a:spcPts val="0"/>
              </a:spcAft>
              <a:buNone/>
            </a:pPr>
            <a:r>
              <a:rPr lang="en" dirty="0"/>
              <a:t>2017: 278 HS FCS programs, shortage</a:t>
            </a:r>
            <a:endParaRPr dirty="0"/>
          </a:p>
          <a:p>
            <a:pPr marL="0" lvl="0" indent="0" algn="l" rtl="0">
              <a:spcBef>
                <a:spcPts val="1200"/>
              </a:spcBef>
              <a:spcAft>
                <a:spcPts val="0"/>
              </a:spcAft>
              <a:buNone/>
            </a:pPr>
            <a:r>
              <a:rPr lang="en" dirty="0"/>
              <a:t>557 teachers with FCS endorsements </a:t>
            </a:r>
            <a:endParaRPr dirty="0"/>
          </a:p>
          <a:p>
            <a:pPr marL="0" lvl="0" indent="0" algn="l" rtl="0">
              <a:spcBef>
                <a:spcPts val="1200"/>
              </a:spcBef>
              <a:spcAft>
                <a:spcPts val="1200"/>
              </a:spcAft>
              <a:buNone/>
            </a:pPr>
            <a:r>
              <a:rPr lang="en" dirty="0"/>
              <a:t>Post-bac non-degree program at Iowa State</a:t>
            </a:r>
            <a:endParaRPr dirty="0"/>
          </a:p>
        </p:txBody>
      </p:sp>
      <p:pic>
        <p:nvPicPr>
          <p:cNvPr id="130" name="Google Shape;130;p19"/>
          <p:cNvPicPr preferRelativeResize="0"/>
          <p:nvPr/>
        </p:nvPicPr>
        <p:blipFill>
          <a:blip r:embed="rId3">
            <a:alphaModFix/>
          </a:blip>
          <a:stretch>
            <a:fillRect/>
          </a:stretch>
        </p:blipFill>
        <p:spPr>
          <a:xfrm>
            <a:off x="1016500" y="2715588"/>
            <a:ext cx="2543175" cy="1800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 calcmode="lin" valueType="num">
                                      <p:cBhvr additive="base">
                                        <p:cTn id="7" dur="500" fill="hold"/>
                                        <p:tgtEl>
                                          <p:spTgt spid="1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anim calcmode="lin" valueType="num">
                                      <p:cBhvr additive="base">
                                        <p:cTn id="11" dur="500" fill="hold"/>
                                        <p:tgtEl>
                                          <p:spTgt spid="1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9">
                                            <p:txEl>
                                              <p:pRg st="2" end="2"/>
                                            </p:txEl>
                                          </p:spTgt>
                                        </p:tgtEl>
                                        <p:attrNameLst>
                                          <p:attrName>style.visibility</p:attrName>
                                        </p:attrNameLst>
                                      </p:cBhvr>
                                      <p:to>
                                        <p:strVal val="visible"/>
                                      </p:to>
                                    </p:set>
                                    <p:anim calcmode="lin" valueType="num">
                                      <p:cBhvr additive="base">
                                        <p:cTn id="15" dur="500" fill="hold"/>
                                        <p:tgtEl>
                                          <p:spTgt spid="12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9">
                                            <p:txEl>
                                              <p:pRg st="4" end="4"/>
                                            </p:txEl>
                                          </p:spTgt>
                                        </p:tgtEl>
                                        <p:attrNameLst>
                                          <p:attrName>style.visibility</p:attrName>
                                        </p:attrNameLst>
                                      </p:cBhvr>
                                      <p:to>
                                        <p:strVal val="visible"/>
                                      </p:to>
                                    </p:set>
                                    <p:anim calcmode="lin" valueType="num">
                                      <p:cBhvr additive="base">
                                        <p:cTn id="21" dur="500" fill="hold"/>
                                        <p:tgtEl>
                                          <p:spTgt spid="12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9">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9">
                                            <p:txEl>
                                              <p:pRg st="5" end="5"/>
                                            </p:txEl>
                                          </p:spTgt>
                                        </p:tgtEl>
                                        <p:attrNameLst>
                                          <p:attrName>style.visibility</p:attrName>
                                        </p:attrNameLst>
                                      </p:cBhvr>
                                      <p:to>
                                        <p:strVal val="visible"/>
                                      </p:to>
                                    </p:set>
                                    <p:anim calcmode="lin" valueType="num">
                                      <p:cBhvr additive="base">
                                        <p:cTn id="25" dur="500" fill="hold"/>
                                        <p:tgtEl>
                                          <p:spTgt spid="12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9">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9">
                                            <p:txEl>
                                              <p:pRg st="6" end="6"/>
                                            </p:txEl>
                                          </p:spTgt>
                                        </p:tgtEl>
                                        <p:attrNameLst>
                                          <p:attrName>style.visibility</p:attrName>
                                        </p:attrNameLst>
                                      </p:cBhvr>
                                      <p:to>
                                        <p:strVal val="visible"/>
                                      </p:to>
                                    </p:set>
                                    <p:anim calcmode="lin" valueType="num">
                                      <p:cBhvr additive="base">
                                        <p:cTn id="29" dur="500" fill="hold"/>
                                        <p:tgtEl>
                                          <p:spTgt spid="129">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9">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9">
                                            <p:txEl>
                                              <p:pRg st="7" end="7"/>
                                            </p:txEl>
                                          </p:spTgt>
                                        </p:tgtEl>
                                        <p:attrNameLst>
                                          <p:attrName>style.visibility</p:attrName>
                                        </p:attrNameLst>
                                      </p:cBhvr>
                                      <p:to>
                                        <p:strVal val="visible"/>
                                      </p:to>
                                    </p:set>
                                    <p:anim calcmode="lin" valueType="num">
                                      <p:cBhvr additive="base">
                                        <p:cTn id="33" dur="500" fill="hold"/>
                                        <p:tgtEl>
                                          <p:spTgt spid="129">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3485150" y="410000"/>
            <a:ext cx="5347200" cy="6078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b="1"/>
              <a:t>Nebraska Teacher Survey 2019</a:t>
            </a:r>
            <a:endParaRPr b="1"/>
          </a:p>
        </p:txBody>
      </p:sp>
      <p:sp>
        <p:nvSpPr>
          <p:cNvPr id="136" name="Google Shape;136;p20"/>
          <p:cNvSpPr txBox="1">
            <a:spLocks noGrp="1"/>
          </p:cNvSpPr>
          <p:nvPr>
            <p:ph type="body" idx="1"/>
          </p:nvPr>
        </p:nvSpPr>
        <p:spPr>
          <a:xfrm>
            <a:off x="449000" y="121800"/>
            <a:ext cx="3793800" cy="48999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sz="2192" b="1" u="sng" dirty="0"/>
              <a:t>Years of Teaching FCS?</a:t>
            </a:r>
            <a:endParaRPr sz="2192" b="1" u="sng" dirty="0"/>
          </a:p>
          <a:p>
            <a:pPr marL="0" lvl="0" indent="0" algn="l" rtl="0">
              <a:spcBef>
                <a:spcPts val="1200"/>
              </a:spcBef>
              <a:spcAft>
                <a:spcPts val="0"/>
              </a:spcAft>
              <a:buNone/>
            </a:pPr>
            <a:r>
              <a:rPr lang="en" sz="2192" b="1" dirty="0"/>
              <a:t>1-5 years = 30.2%</a:t>
            </a:r>
            <a:endParaRPr sz="2192" b="1" dirty="0"/>
          </a:p>
          <a:p>
            <a:pPr marL="0" lvl="0" indent="0" algn="l" rtl="0">
              <a:spcBef>
                <a:spcPts val="1200"/>
              </a:spcBef>
              <a:spcAft>
                <a:spcPts val="0"/>
              </a:spcAft>
              <a:buNone/>
            </a:pPr>
            <a:r>
              <a:rPr lang="en" sz="2192" b="1" dirty="0"/>
              <a:t>6-12 years = 25.5%</a:t>
            </a:r>
            <a:endParaRPr sz="2192" b="1" dirty="0"/>
          </a:p>
          <a:p>
            <a:pPr marL="0" lvl="0" indent="0" algn="l" rtl="0">
              <a:spcBef>
                <a:spcPts val="1200"/>
              </a:spcBef>
              <a:spcAft>
                <a:spcPts val="0"/>
              </a:spcAft>
              <a:buNone/>
            </a:pPr>
            <a:r>
              <a:rPr lang="en" sz="2192" b="1" dirty="0"/>
              <a:t>13-20 years = 14.6%</a:t>
            </a:r>
            <a:endParaRPr sz="2192" b="1" dirty="0"/>
          </a:p>
          <a:p>
            <a:pPr marL="0" lvl="0" indent="0" algn="l" rtl="0">
              <a:spcBef>
                <a:spcPts val="1200"/>
              </a:spcBef>
              <a:spcAft>
                <a:spcPts val="0"/>
              </a:spcAft>
              <a:buNone/>
            </a:pPr>
            <a:r>
              <a:rPr lang="en" sz="2192" b="1" dirty="0"/>
              <a:t>21-30 years = 15.1%</a:t>
            </a:r>
            <a:endParaRPr sz="2192" b="1" dirty="0"/>
          </a:p>
          <a:p>
            <a:pPr marL="0" lvl="0" indent="0" algn="l" rtl="0">
              <a:spcBef>
                <a:spcPts val="1200"/>
              </a:spcBef>
              <a:spcAft>
                <a:spcPts val="0"/>
              </a:spcAft>
              <a:buNone/>
            </a:pPr>
            <a:r>
              <a:rPr lang="en" sz="2192" b="1" dirty="0"/>
              <a:t>31 &amp; over = 14%</a:t>
            </a:r>
            <a:endParaRPr sz="2192" b="1" dirty="0"/>
          </a:p>
          <a:p>
            <a:pPr marL="0" lvl="0" indent="0" algn="l" rtl="0">
              <a:spcBef>
                <a:spcPts val="1200"/>
              </a:spcBef>
              <a:spcAft>
                <a:spcPts val="0"/>
              </a:spcAft>
              <a:buNone/>
            </a:pPr>
            <a:r>
              <a:rPr lang="en" sz="2192" b="1" u="sng" dirty="0"/>
              <a:t>Years before retiring?</a:t>
            </a:r>
            <a:endParaRPr sz="2192" b="1" u="sng" dirty="0"/>
          </a:p>
          <a:p>
            <a:pPr marL="0" lvl="0" indent="0" algn="l" rtl="0">
              <a:spcBef>
                <a:spcPts val="1200"/>
              </a:spcBef>
              <a:spcAft>
                <a:spcPts val="0"/>
              </a:spcAft>
              <a:buNone/>
            </a:pPr>
            <a:r>
              <a:rPr lang="en" sz="2192" b="1" dirty="0"/>
              <a:t>1-2 years = 14.1%</a:t>
            </a:r>
            <a:endParaRPr sz="2192" b="1" dirty="0"/>
          </a:p>
          <a:p>
            <a:pPr marL="0" lvl="0" indent="0" algn="l" rtl="0">
              <a:spcBef>
                <a:spcPts val="1200"/>
              </a:spcBef>
              <a:spcAft>
                <a:spcPts val="0"/>
              </a:spcAft>
              <a:buNone/>
            </a:pPr>
            <a:r>
              <a:rPr lang="en" sz="2192" b="1" dirty="0" smtClean="0"/>
              <a:t>3-4 </a:t>
            </a:r>
            <a:r>
              <a:rPr lang="en" sz="2192" b="1" dirty="0"/>
              <a:t>years = 10.3%</a:t>
            </a:r>
            <a:endParaRPr sz="2192" b="1" dirty="0"/>
          </a:p>
          <a:p>
            <a:pPr marL="0" lvl="0" indent="0" algn="l" rtl="0">
              <a:spcBef>
                <a:spcPts val="1200"/>
              </a:spcBef>
              <a:spcAft>
                <a:spcPts val="0"/>
              </a:spcAft>
              <a:buNone/>
            </a:pPr>
            <a:r>
              <a:rPr lang="en" sz="2192" b="1" dirty="0"/>
              <a:t>5-6 years = 10.8%</a:t>
            </a:r>
            <a:endParaRPr sz="2192" b="1" dirty="0"/>
          </a:p>
          <a:p>
            <a:pPr marL="0" lvl="0" indent="0" algn="l" rtl="0">
              <a:spcBef>
                <a:spcPts val="1200"/>
              </a:spcBef>
              <a:spcAft>
                <a:spcPts val="0"/>
              </a:spcAft>
              <a:buNone/>
            </a:pPr>
            <a:r>
              <a:rPr lang="en" sz="2192" b="1" dirty="0"/>
              <a:t>7-10 years = 8.1%</a:t>
            </a:r>
            <a:endParaRPr sz="2192" b="1" dirty="0"/>
          </a:p>
          <a:p>
            <a:pPr marL="0" lvl="0" indent="0" algn="l" rtl="0">
              <a:spcBef>
                <a:spcPts val="1200"/>
              </a:spcBef>
              <a:spcAft>
                <a:spcPts val="0"/>
              </a:spcAft>
              <a:buNone/>
            </a:pPr>
            <a:r>
              <a:rPr lang="en" sz="2192" b="1" dirty="0"/>
              <a:t>11 &amp; over = 72.9%</a:t>
            </a:r>
            <a:endParaRPr sz="2192" b="1" dirty="0"/>
          </a:p>
          <a:p>
            <a:pPr marL="0" lvl="0" indent="0" algn="l" rtl="0">
              <a:spcBef>
                <a:spcPts val="1200"/>
              </a:spcBef>
              <a:spcAft>
                <a:spcPts val="1200"/>
              </a:spcAft>
              <a:buNone/>
            </a:pPr>
            <a:endParaRPr sz="1500" b="1" dirty="0"/>
          </a:p>
        </p:txBody>
      </p:sp>
      <p:sp>
        <p:nvSpPr>
          <p:cNvPr id="137" name="Google Shape;137;p20"/>
          <p:cNvSpPr txBox="1">
            <a:spLocks noGrp="1"/>
          </p:cNvSpPr>
          <p:nvPr>
            <p:ph type="body" idx="2"/>
          </p:nvPr>
        </p:nvSpPr>
        <p:spPr>
          <a:xfrm>
            <a:off x="5435050" y="1229975"/>
            <a:ext cx="33972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b="1" dirty="0"/>
              <a:t>Current teaching by school class:</a:t>
            </a:r>
            <a:endParaRPr sz="1500" b="1" dirty="0"/>
          </a:p>
          <a:p>
            <a:pPr marL="457200" lvl="0" indent="-323850" algn="l" rtl="0">
              <a:spcBef>
                <a:spcPts val="1200"/>
              </a:spcBef>
              <a:spcAft>
                <a:spcPts val="0"/>
              </a:spcAft>
              <a:buSzPts val="1500"/>
              <a:buChar char="●"/>
            </a:pPr>
            <a:r>
              <a:rPr lang="en" sz="1500" b="1" dirty="0"/>
              <a:t>A - 37.3%</a:t>
            </a:r>
            <a:endParaRPr sz="1500" b="1" dirty="0"/>
          </a:p>
          <a:p>
            <a:pPr marL="457200" lvl="0" indent="-323850" algn="l" rtl="0">
              <a:spcBef>
                <a:spcPts val="0"/>
              </a:spcBef>
              <a:spcAft>
                <a:spcPts val="0"/>
              </a:spcAft>
              <a:buSzPts val="1500"/>
              <a:buChar char="●"/>
            </a:pPr>
            <a:r>
              <a:rPr lang="en" sz="1500" b="1" dirty="0"/>
              <a:t>B - 16.2%</a:t>
            </a:r>
            <a:endParaRPr sz="1500" b="1" dirty="0"/>
          </a:p>
          <a:p>
            <a:pPr marL="457200" lvl="0" indent="-323850" algn="l" rtl="0">
              <a:spcBef>
                <a:spcPts val="0"/>
              </a:spcBef>
              <a:spcAft>
                <a:spcPts val="0"/>
              </a:spcAft>
              <a:buSzPts val="1500"/>
              <a:buChar char="●"/>
            </a:pPr>
            <a:r>
              <a:rPr lang="en" sz="1500" b="1" dirty="0"/>
              <a:t>C1 - 13.5%</a:t>
            </a:r>
            <a:endParaRPr sz="1500" b="1" dirty="0"/>
          </a:p>
          <a:p>
            <a:pPr marL="457200" lvl="0" indent="-323850" algn="l" rtl="0">
              <a:spcBef>
                <a:spcPts val="0"/>
              </a:spcBef>
              <a:spcAft>
                <a:spcPts val="0"/>
              </a:spcAft>
              <a:buSzPts val="1500"/>
              <a:buChar char="●"/>
            </a:pPr>
            <a:r>
              <a:rPr lang="en" sz="1500" b="1" dirty="0"/>
              <a:t>C2 - 8.6%</a:t>
            </a:r>
            <a:endParaRPr sz="1500" b="1" dirty="0"/>
          </a:p>
          <a:p>
            <a:pPr marL="457200" lvl="0" indent="-323850" algn="l" rtl="0">
              <a:spcBef>
                <a:spcPts val="0"/>
              </a:spcBef>
              <a:spcAft>
                <a:spcPts val="0"/>
              </a:spcAft>
              <a:buSzPts val="1500"/>
              <a:buChar char="●"/>
            </a:pPr>
            <a:r>
              <a:rPr lang="en" sz="1500" b="1" dirty="0"/>
              <a:t>D1 - 12.3%</a:t>
            </a:r>
            <a:endParaRPr sz="1500" b="1" dirty="0"/>
          </a:p>
          <a:p>
            <a:pPr marL="457200" lvl="0" indent="-323850" algn="l" rtl="0">
              <a:spcBef>
                <a:spcPts val="0"/>
              </a:spcBef>
              <a:spcAft>
                <a:spcPts val="0"/>
              </a:spcAft>
              <a:buSzPts val="1500"/>
              <a:buChar char="●"/>
            </a:pPr>
            <a:r>
              <a:rPr lang="en" sz="1500" b="1" dirty="0"/>
              <a:t>D2 - 11.9%</a:t>
            </a:r>
            <a:endParaRPr sz="1500" b="1" dirty="0"/>
          </a:p>
          <a:p>
            <a:pPr marL="0" lvl="0" indent="0" algn="l" rtl="0">
              <a:spcBef>
                <a:spcPts val="1200"/>
              </a:spcBef>
              <a:spcAft>
                <a:spcPts val="0"/>
              </a:spcAft>
              <a:buNone/>
            </a:pPr>
            <a:r>
              <a:rPr lang="en" sz="1500" b="1" dirty="0"/>
              <a:t>A &amp; B = 53.5%</a:t>
            </a:r>
            <a:endParaRPr sz="1500" b="1" dirty="0"/>
          </a:p>
          <a:p>
            <a:pPr marL="0" lvl="0" indent="0" algn="l" rtl="0">
              <a:spcBef>
                <a:spcPts val="1200"/>
              </a:spcBef>
              <a:spcAft>
                <a:spcPts val="1200"/>
              </a:spcAft>
              <a:buNone/>
            </a:pPr>
            <a:r>
              <a:rPr lang="en" sz="1500" b="1" dirty="0"/>
              <a:t>C &amp; D = 46.3%</a:t>
            </a:r>
            <a:endParaRPr sz="1500" b="1" dirty="0"/>
          </a:p>
        </p:txBody>
      </p:sp>
      <p:pic>
        <p:nvPicPr>
          <p:cNvPr id="138" name="Google Shape;138;p20"/>
          <p:cNvPicPr preferRelativeResize="0"/>
          <p:nvPr/>
        </p:nvPicPr>
        <p:blipFill>
          <a:blip r:embed="rId3">
            <a:alphaModFix/>
          </a:blip>
          <a:stretch>
            <a:fillRect/>
          </a:stretch>
        </p:blipFill>
        <p:spPr>
          <a:xfrm>
            <a:off x="3105875" y="2429250"/>
            <a:ext cx="1876875" cy="2502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anim calcmode="lin" valueType="num">
                                      <p:cBhvr additive="base">
                                        <p:cTn id="7" dur="500" fill="hold"/>
                                        <p:tgtEl>
                                          <p:spTgt spid="1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6">
                                            <p:txEl>
                                              <p:pRg st="1" end="1"/>
                                            </p:txEl>
                                          </p:spTgt>
                                        </p:tgtEl>
                                        <p:attrNameLst>
                                          <p:attrName>style.visibility</p:attrName>
                                        </p:attrNameLst>
                                      </p:cBhvr>
                                      <p:to>
                                        <p:strVal val="visible"/>
                                      </p:to>
                                    </p:set>
                                    <p:anim calcmode="lin" valueType="num">
                                      <p:cBhvr additive="base">
                                        <p:cTn id="11" dur="500" fill="hold"/>
                                        <p:tgtEl>
                                          <p:spTgt spid="13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6">
                                            <p:txEl>
                                              <p:pRg st="2" end="2"/>
                                            </p:txEl>
                                          </p:spTgt>
                                        </p:tgtEl>
                                        <p:attrNameLst>
                                          <p:attrName>style.visibility</p:attrName>
                                        </p:attrNameLst>
                                      </p:cBhvr>
                                      <p:to>
                                        <p:strVal val="visible"/>
                                      </p:to>
                                    </p:set>
                                    <p:anim calcmode="lin" valueType="num">
                                      <p:cBhvr additive="base">
                                        <p:cTn id="15" dur="500" fill="hold"/>
                                        <p:tgtEl>
                                          <p:spTgt spid="13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6">
                                            <p:txEl>
                                              <p:pRg st="3" end="3"/>
                                            </p:txEl>
                                          </p:spTgt>
                                        </p:tgtEl>
                                        <p:attrNameLst>
                                          <p:attrName>style.visibility</p:attrName>
                                        </p:attrNameLst>
                                      </p:cBhvr>
                                      <p:to>
                                        <p:strVal val="visible"/>
                                      </p:to>
                                    </p:set>
                                    <p:anim calcmode="lin" valueType="num">
                                      <p:cBhvr additive="base">
                                        <p:cTn id="19" dur="500" fill="hold"/>
                                        <p:tgtEl>
                                          <p:spTgt spid="13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6">
                                            <p:txEl>
                                              <p:pRg st="4" end="4"/>
                                            </p:txEl>
                                          </p:spTgt>
                                        </p:tgtEl>
                                        <p:attrNameLst>
                                          <p:attrName>style.visibility</p:attrName>
                                        </p:attrNameLst>
                                      </p:cBhvr>
                                      <p:to>
                                        <p:strVal val="visible"/>
                                      </p:to>
                                    </p:set>
                                    <p:anim calcmode="lin" valueType="num">
                                      <p:cBhvr additive="base">
                                        <p:cTn id="23" dur="500" fill="hold"/>
                                        <p:tgtEl>
                                          <p:spTgt spid="136">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3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6">
                                            <p:txEl>
                                              <p:pRg st="5" end="5"/>
                                            </p:txEl>
                                          </p:spTgt>
                                        </p:tgtEl>
                                        <p:attrNameLst>
                                          <p:attrName>style.visibility</p:attrName>
                                        </p:attrNameLst>
                                      </p:cBhvr>
                                      <p:to>
                                        <p:strVal val="visible"/>
                                      </p:to>
                                    </p:set>
                                    <p:anim calcmode="lin" valueType="num">
                                      <p:cBhvr additive="base">
                                        <p:cTn id="27" dur="500" fill="hold"/>
                                        <p:tgtEl>
                                          <p:spTgt spid="136">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3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6">
                                            <p:txEl>
                                              <p:pRg st="6" end="6"/>
                                            </p:txEl>
                                          </p:spTgt>
                                        </p:tgtEl>
                                        <p:attrNameLst>
                                          <p:attrName>style.visibility</p:attrName>
                                        </p:attrNameLst>
                                      </p:cBhvr>
                                      <p:to>
                                        <p:strVal val="visible"/>
                                      </p:to>
                                    </p:set>
                                    <p:anim calcmode="lin" valueType="num">
                                      <p:cBhvr additive="base">
                                        <p:cTn id="33" dur="500" fill="hold"/>
                                        <p:tgtEl>
                                          <p:spTgt spid="136">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36">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36">
                                            <p:txEl>
                                              <p:pRg st="7" end="7"/>
                                            </p:txEl>
                                          </p:spTgt>
                                        </p:tgtEl>
                                        <p:attrNameLst>
                                          <p:attrName>style.visibility</p:attrName>
                                        </p:attrNameLst>
                                      </p:cBhvr>
                                      <p:to>
                                        <p:strVal val="visible"/>
                                      </p:to>
                                    </p:set>
                                    <p:anim calcmode="lin" valueType="num">
                                      <p:cBhvr additive="base">
                                        <p:cTn id="37" dur="500" fill="hold"/>
                                        <p:tgtEl>
                                          <p:spTgt spid="136">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6">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36">
                                            <p:txEl>
                                              <p:pRg st="8" end="8"/>
                                            </p:txEl>
                                          </p:spTgt>
                                        </p:tgtEl>
                                        <p:attrNameLst>
                                          <p:attrName>style.visibility</p:attrName>
                                        </p:attrNameLst>
                                      </p:cBhvr>
                                      <p:to>
                                        <p:strVal val="visible"/>
                                      </p:to>
                                    </p:set>
                                    <p:anim calcmode="lin" valueType="num">
                                      <p:cBhvr additive="base">
                                        <p:cTn id="41" dur="500" fill="hold"/>
                                        <p:tgtEl>
                                          <p:spTgt spid="136">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36">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36">
                                            <p:txEl>
                                              <p:pRg st="9" end="9"/>
                                            </p:txEl>
                                          </p:spTgt>
                                        </p:tgtEl>
                                        <p:attrNameLst>
                                          <p:attrName>style.visibility</p:attrName>
                                        </p:attrNameLst>
                                      </p:cBhvr>
                                      <p:to>
                                        <p:strVal val="visible"/>
                                      </p:to>
                                    </p:set>
                                    <p:anim calcmode="lin" valueType="num">
                                      <p:cBhvr additive="base">
                                        <p:cTn id="45" dur="500" fill="hold"/>
                                        <p:tgtEl>
                                          <p:spTgt spid="136">
                                            <p:txEl>
                                              <p:pRg st="9" end="9"/>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36">
                                            <p:txEl>
                                              <p:pRg st="9" end="9"/>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xEl>
                                              <p:pRg st="10" end="10"/>
                                            </p:txEl>
                                          </p:spTgt>
                                        </p:tgtEl>
                                        <p:attrNameLst>
                                          <p:attrName>style.visibility</p:attrName>
                                        </p:attrNameLst>
                                      </p:cBhvr>
                                      <p:to>
                                        <p:strVal val="visible"/>
                                      </p:to>
                                    </p:set>
                                    <p:anim calcmode="lin" valueType="num">
                                      <p:cBhvr additive="base">
                                        <p:cTn id="49" dur="500" fill="hold"/>
                                        <p:tgtEl>
                                          <p:spTgt spid="136">
                                            <p:txEl>
                                              <p:pRg st="10" end="1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36">
                                            <p:txEl>
                                              <p:pRg st="10" end="10"/>
                                            </p:txEl>
                                          </p:spTgt>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6">
                                            <p:txEl>
                                              <p:pRg st="11" end="11"/>
                                            </p:txEl>
                                          </p:spTgt>
                                        </p:tgtEl>
                                        <p:attrNameLst>
                                          <p:attrName>style.visibility</p:attrName>
                                        </p:attrNameLst>
                                      </p:cBhvr>
                                      <p:to>
                                        <p:strVal val="visible"/>
                                      </p:to>
                                    </p:set>
                                    <p:anim calcmode="lin" valueType="num">
                                      <p:cBhvr additive="base">
                                        <p:cTn id="53" dur="500" fill="hold"/>
                                        <p:tgtEl>
                                          <p:spTgt spid="136">
                                            <p:txEl>
                                              <p:pRg st="11" end="11"/>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3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37">
                                            <p:txEl>
                                              <p:pRg st="0" end="0"/>
                                            </p:txEl>
                                          </p:spTgt>
                                        </p:tgtEl>
                                        <p:attrNameLst>
                                          <p:attrName>style.visibility</p:attrName>
                                        </p:attrNameLst>
                                      </p:cBhvr>
                                      <p:to>
                                        <p:strVal val="visible"/>
                                      </p:to>
                                    </p:set>
                                    <p:anim calcmode="lin" valueType="num">
                                      <p:cBhvr additive="base">
                                        <p:cTn id="59" dur="500" fill="hold"/>
                                        <p:tgtEl>
                                          <p:spTgt spid="137">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37">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37">
                                            <p:txEl>
                                              <p:pRg st="1" end="1"/>
                                            </p:txEl>
                                          </p:spTgt>
                                        </p:tgtEl>
                                        <p:attrNameLst>
                                          <p:attrName>style.visibility</p:attrName>
                                        </p:attrNameLst>
                                      </p:cBhvr>
                                      <p:to>
                                        <p:strVal val="visible"/>
                                      </p:to>
                                    </p:set>
                                    <p:anim calcmode="lin" valueType="num">
                                      <p:cBhvr additive="base">
                                        <p:cTn id="63" dur="500" fill="hold"/>
                                        <p:tgtEl>
                                          <p:spTgt spid="137">
                                            <p:txEl>
                                              <p:pRg st="1" end="1"/>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37">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37">
                                            <p:txEl>
                                              <p:pRg st="2" end="2"/>
                                            </p:txEl>
                                          </p:spTgt>
                                        </p:tgtEl>
                                        <p:attrNameLst>
                                          <p:attrName>style.visibility</p:attrName>
                                        </p:attrNameLst>
                                      </p:cBhvr>
                                      <p:to>
                                        <p:strVal val="visible"/>
                                      </p:to>
                                    </p:set>
                                    <p:anim calcmode="lin" valueType="num">
                                      <p:cBhvr additive="base">
                                        <p:cTn id="67" dur="500" fill="hold"/>
                                        <p:tgtEl>
                                          <p:spTgt spid="137">
                                            <p:txEl>
                                              <p:pRg st="2" end="2"/>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37">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37">
                                            <p:txEl>
                                              <p:pRg st="3" end="3"/>
                                            </p:txEl>
                                          </p:spTgt>
                                        </p:tgtEl>
                                        <p:attrNameLst>
                                          <p:attrName>style.visibility</p:attrName>
                                        </p:attrNameLst>
                                      </p:cBhvr>
                                      <p:to>
                                        <p:strVal val="visible"/>
                                      </p:to>
                                    </p:set>
                                    <p:anim calcmode="lin" valueType="num">
                                      <p:cBhvr additive="base">
                                        <p:cTn id="71" dur="500" fill="hold"/>
                                        <p:tgtEl>
                                          <p:spTgt spid="137">
                                            <p:txEl>
                                              <p:pRg st="3" end="3"/>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37">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37">
                                            <p:txEl>
                                              <p:pRg st="4" end="4"/>
                                            </p:txEl>
                                          </p:spTgt>
                                        </p:tgtEl>
                                        <p:attrNameLst>
                                          <p:attrName>style.visibility</p:attrName>
                                        </p:attrNameLst>
                                      </p:cBhvr>
                                      <p:to>
                                        <p:strVal val="visible"/>
                                      </p:to>
                                    </p:set>
                                    <p:anim calcmode="lin" valueType="num">
                                      <p:cBhvr additive="base">
                                        <p:cTn id="75" dur="500" fill="hold"/>
                                        <p:tgtEl>
                                          <p:spTgt spid="137">
                                            <p:txEl>
                                              <p:pRg st="4" end="4"/>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37">
                                            <p:txEl>
                                              <p:pRg st="4" end="4"/>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37">
                                            <p:txEl>
                                              <p:pRg st="5" end="5"/>
                                            </p:txEl>
                                          </p:spTgt>
                                        </p:tgtEl>
                                        <p:attrNameLst>
                                          <p:attrName>style.visibility</p:attrName>
                                        </p:attrNameLst>
                                      </p:cBhvr>
                                      <p:to>
                                        <p:strVal val="visible"/>
                                      </p:to>
                                    </p:set>
                                    <p:anim calcmode="lin" valueType="num">
                                      <p:cBhvr additive="base">
                                        <p:cTn id="79" dur="500" fill="hold"/>
                                        <p:tgtEl>
                                          <p:spTgt spid="137">
                                            <p:txEl>
                                              <p:pRg st="5" end="5"/>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37">
                                            <p:txEl>
                                              <p:pRg st="5" end="5"/>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137">
                                            <p:txEl>
                                              <p:pRg st="6" end="6"/>
                                            </p:txEl>
                                          </p:spTgt>
                                        </p:tgtEl>
                                        <p:attrNameLst>
                                          <p:attrName>style.visibility</p:attrName>
                                        </p:attrNameLst>
                                      </p:cBhvr>
                                      <p:to>
                                        <p:strVal val="visible"/>
                                      </p:to>
                                    </p:set>
                                    <p:anim calcmode="lin" valueType="num">
                                      <p:cBhvr additive="base">
                                        <p:cTn id="83" dur="500" fill="hold"/>
                                        <p:tgtEl>
                                          <p:spTgt spid="137">
                                            <p:txEl>
                                              <p:pRg st="6" end="6"/>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13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137">
                                            <p:txEl>
                                              <p:pRg st="7" end="7"/>
                                            </p:txEl>
                                          </p:spTgt>
                                        </p:tgtEl>
                                        <p:attrNameLst>
                                          <p:attrName>style.visibility</p:attrName>
                                        </p:attrNameLst>
                                      </p:cBhvr>
                                      <p:to>
                                        <p:strVal val="visible"/>
                                      </p:to>
                                    </p:set>
                                    <p:anim calcmode="lin" valueType="num">
                                      <p:cBhvr additive="base">
                                        <p:cTn id="89" dur="500" fill="hold"/>
                                        <p:tgtEl>
                                          <p:spTgt spid="137">
                                            <p:txEl>
                                              <p:pRg st="7" end="7"/>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137">
                                            <p:txEl>
                                              <p:pRg st="7" end="7"/>
                                            </p:txEl>
                                          </p:spTgt>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137">
                                            <p:txEl>
                                              <p:pRg st="8" end="8"/>
                                            </p:txEl>
                                          </p:spTgt>
                                        </p:tgtEl>
                                        <p:attrNameLst>
                                          <p:attrName>style.visibility</p:attrName>
                                        </p:attrNameLst>
                                      </p:cBhvr>
                                      <p:to>
                                        <p:strVal val="visible"/>
                                      </p:to>
                                    </p:set>
                                    <p:anim calcmode="lin" valueType="num">
                                      <p:cBhvr additive="base">
                                        <p:cTn id="93" dur="500" fill="hold"/>
                                        <p:tgtEl>
                                          <p:spTgt spid="137">
                                            <p:txEl>
                                              <p:pRg st="8" end="8"/>
                                            </p:tx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13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uiExpand="1" build="p"/>
      <p:bldP spid="13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b="1"/>
              <a:t>Nebraska Teacher Survey 2019</a:t>
            </a:r>
            <a:endParaRPr b="1"/>
          </a:p>
        </p:txBody>
      </p:sp>
      <p:sp>
        <p:nvSpPr>
          <p:cNvPr id="144" name="Google Shape;144;p21"/>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Where did you earn your degree/certification?</a:t>
            </a:r>
            <a:endParaRPr sz="1800" b="1" dirty="0"/>
          </a:p>
          <a:p>
            <a:pPr marL="457200" lvl="0" indent="-342900" algn="l" rtl="0">
              <a:lnSpc>
                <a:spcPct val="100000"/>
              </a:lnSpc>
              <a:spcBef>
                <a:spcPts val="1200"/>
              </a:spcBef>
              <a:spcAft>
                <a:spcPts val="0"/>
              </a:spcAft>
              <a:buClr>
                <a:srgbClr val="000000"/>
              </a:buClr>
              <a:buSzPts val="1800"/>
              <a:buFont typeface="Roboto"/>
              <a:buChar char="❖"/>
            </a:pPr>
            <a:r>
              <a:rPr lang="en" sz="1800" dirty="0">
                <a:solidFill>
                  <a:srgbClr val="000000"/>
                </a:solidFill>
              </a:rPr>
              <a:t>Bachelor’s Degree in FCS Ed--121 (65.4%)</a:t>
            </a:r>
            <a:endParaRPr sz="1800" dirty="0">
              <a:solidFill>
                <a:srgbClr val="000000"/>
              </a:solidFill>
            </a:endParaRPr>
          </a:p>
          <a:p>
            <a:pPr marL="457200" lvl="0" indent="-342900" algn="l" rtl="0">
              <a:lnSpc>
                <a:spcPct val="100000"/>
              </a:lnSpc>
              <a:spcBef>
                <a:spcPts val="0"/>
              </a:spcBef>
              <a:spcAft>
                <a:spcPts val="0"/>
              </a:spcAft>
              <a:buClr>
                <a:schemeClr val="accent2"/>
              </a:buClr>
              <a:buSzPts val="1800"/>
              <a:buFont typeface="Roboto"/>
              <a:buChar char="❖"/>
            </a:pPr>
            <a:r>
              <a:rPr lang="en" sz="1800" dirty="0">
                <a:solidFill>
                  <a:schemeClr val="accent2"/>
                </a:solidFill>
              </a:rPr>
              <a:t>Alternative Program to Add Certificate--13 (7%)</a:t>
            </a:r>
            <a:endParaRPr sz="1800" dirty="0">
              <a:solidFill>
                <a:schemeClr val="accent2"/>
              </a:solidFill>
            </a:endParaRPr>
          </a:p>
          <a:p>
            <a:pPr marL="457200" lvl="0" indent="-342900" algn="l" rtl="0">
              <a:lnSpc>
                <a:spcPct val="100000"/>
              </a:lnSpc>
              <a:spcBef>
                <a:spcPts val="0"/>
              </a:spcBef>
              <a:spcAft>
                <a:spcPts val="0"/>
              </a:spcAft>
              <a:buClr>
                <a:schemeClr val="accent2"/>
              </a:buClr>
              <a:buSzPts val="1800"/>
              <a:buFont typeface="Roboto"/>
              <a:buChar char="❖"/>
            </a:pPr>
            <a:r>
              <a:rPr lang="en" sz="1800" dirty="0">
                <a:solidFill>
                  <a:schemeClr val="accent2"/>
                </a:solidFill>
              </a:rPr>
              <a:t>Adding FCS Endorsement to Current Certificate--11 (5.9%)</a:t>
            </a:r>
            <a:endParaRPr sz="1800" dirty="0">
              <a:solidFill>
                <a:schemeClr val="accent2"/>
              </a:solidFill>
            </a:endParaRPr>
          </a:p>
          <a:p>
            <a:pPr marL="457200" lvl="0" indent="-342900" algn="l" rtl="0">
              <a:lnSpc>
                <a:spcPct val="100000"/>
              </a:lnSpc>
              <a:spcBef>
                <a:spcPts val="0"/>
              </a:spcBef>
              <a:spcAft>
                <a:spcPts val="0"/>
              </a:spcAft>
              <a:buClr>
                <a:srgbClr val="000000"/>
              </a:buClr>
              <a:buSzPts val="1800"/>
              <a:buFont typeface="Roboto"/>
              <a:buChar char="❖"/>
            </a:pPr>
            <a:r>
              <a:rPr lang="en" sz="1800" dirty="0">
                <a:solidFill>
                  <a:srgbClr val="000000"/>
                </a:solidFill>
              </a:rPr>
              <a:t>Master’s in FCS Education--27 (14.6%)</a:t>
            </a:r>
            <a:endParaRPr sz="1800" dirty="0">
              <a:solidFill>
                <a:srgbClr val="000000"/>
              </a:solidFill>
            </a:endParaRPr>
          </a:p>
          <a:p>
            <a:pPr marL="457200" lvl="0" indent="-342900" algn="l" rtl="0">
              <a:lnSpc>
                <a:spcPct val="100000"/>
              </a:lnSpc>
              <a:spcBef>
                <a:spcPts val="0"/>
              </a:spcBef>
              <a:spcAft>
                <a:spcPts val="0"/>
              </a:spcAft>
              <a:buClr>
                <a:srgbClr val="000000"/>
              </a:buClr>
              <a:buSzPts val="1800"/>
              <a:buFont typeface="Roboto"/>
              <a:buChar char="❖"/>
            </a:pPr>
            <a:r>
              <a:rPr lang="en" sz="1800" dirty="0">
                <a:solidFill>
                  <a:srgbClr val="000000"/>
                </a:solidFill>
              </a:rPr>
              <a:t>Other--13 (7%)</a:t>
            </a:r>
            <a:endParaRPr sz="1800" dirty="0"/>
          </a:p>
        </p:txBody>
      </p:sp>
      <p:sp>
        <p:nvSpPr>
          <p:cNvPr id="145" name="Google Shape;145;p21"/>
          <p:cNvSpPr txBox="1">
            <a:spLocks noGrp="1"/>
          </p:cNvSpPr>
          <p:nvPr>
            <p:ph type="body" idx="2"/>
          </p:nvPr>
        </p:nvSpPr>
        <p:spPr>
          <a:xfrm>
            <a:off x="4832400" y="1229975"/>
            <a:ext cx="3999900" cy="37395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 sz="3104" b="1" dirty="0"/>
              <a:t>2020-21 - 255 Teachers</a:t>
            </a:r>
            <a:endParaRPr sz="3104" b="1" dirty="0"/>
          </a:p>
          <a:p>
            <a:pPr marL="0" lvl="0" indent="0" algn="l" rtl="0">
              <a:spcBef>
                <a:spcPts val="1200"/>
              </a:spcBef>
              <a:spcAft>
                <a:spcPts val="0"/>
              </a:spcAft>
              <a:buNone/>
            </a:pPr>
            <a:r>
              <a:rPr lang="en" sz="3104" b="1" dirty="0"/>
              <a:t>91% of the FCS positions are full time.</a:t>
            </a:r>
            <a:endParaRPr sz="3104" b="1" dirty="0"/>
          </a:p>
          <a:p>
            <a:pPr marL="0" lvl="0" indent="0" algn="l" rtl="0">
              <a:spcBef>
                <a:spcPts val="1200"/>
              </a:spcBef>
              <a:spcAft>
                <a:spcPts val="0"/>
              </a:spcAft>
              <a:buNone/>
            </a:pPr>
            <a:r>
              <a:rPr lang="en" sz="3104" b="1" dirty="0"/>
              <a:t>50.3% have an FCCLA Chapter</a:t>
            </a:r>
            <a:endParaRPr sz="3104" b="1" dirty="0"/>
          </a:p>
          <a:p>
            <a:pPr marL="457200" lvl="0" indent="-322241" algn="l" rtl="0">
              <a:spcBef>
                <a:spcPts val="1200"/>
              </a:spcBef>
              <a:spcAft>
                <a:spcPts val="0"/>
              </a:spcAft>
              <a:buSzPct val="100000"/>
              <a:buChar char="●"/>
            </a:pPr>
            <a:r>
              <a:rPr lang="en" sz="3104" dirty="0"/>
              <a:t>Average # of members is 45</a:t>
            </a:r>
            <a:endParaRPr sz="3104" dirty="0"/>
          </a:p>
          <a:p>
            <a:pPr marL="0" lvl="0" indent="0" algn="l" rtl="0">
              <a:spcBef>
                <a:spcPts val="1200"/>
              </a:spcBef>
              <a:spcAft>
                <a:spcPts val="0"/>
              </a:spcAft>
              <a:buNone/>
            </a:pPr>
            <a:r>
              <a:rPr lang="en" sz="3104" b="1" dirty="0"/>
              <a:t>Other student organizations sponsored by FCS teachers:</a:t>
            </a:r>
            <a:endParaRPr sz="3104" b="1" dirty="0"/>
          </a:p>
          <a:p>
            <a:pPr marL="457200" lvl="0" indent="-322241" algn="l" rtl="0">
              <a:spcBef>
                <a:spcPts val="1200"/>
              </a:spcBef>
              <a:spcAft>
                <a:spcPts val="0"/>
              </a:spcAft>
              <a:buSzPct val="100000"/>
              <a:buChar char="●"/>
            </a:pPr>
            <a:r>
              <a:rPr lang="en" sz="3104" dirty="0"/>
              <a:t>Educators Rising</a:t>
            </a:r>
            <a:endParaRPr sz="3104" dirty="0"/>
          </a:p>
          <a:p>
            <a:pPr marL="457200" lvl="0" indent="-322241" algn="l" rtl="0">
              <a:spcBef>
                <a:spcPts val="0"/>
              </a:spcBef>
              <a:spcAft>
                <a:spcPts val="0"/>
              </a:spcAft>
              <a:buSzPct val="100000"/>
              <a:buChar char="●"/>
            </a:pPr>
            <a:r>
              <a:rPr lang="en" sz="3104" dirty="0"/>
              <a:t>ProStart</a:t>
            </a:r>
            <a:endParaRPr sz="3104" dirty="0"/>
          </a:p>
          <a:p>
            <a:pPr marL="457200" lvl="0" indent="-322241" algn="l" rtl="0">
              <a:spcBef>
                <a:spcPts val="0"/>
              </a:spcBef>
              <a:spcAft>
                <a:spcPts val="0"/>
              </a:spcAft>
              <a:buSzPct val="100000"/>
              <a:buChar char="●"/>
            </a:pPr>
            <a:r>
              <a:rPr lang="en" sz="3104" dirty="0"/>
              <a:t>Skills USA</a:t>
            </a:r>
            <a:endParaRPr sz="3104" dirty="0"/>
          </a:p>
          <a:p>
            <a:pPr marL="457200" lvl="0" indent="-322241" algn="l" rtl="0">
              <a:spcBef>
                <a:spcPts val="0"/>
              </a:spcBef>
              <a:spcAft>
                <a:spcPts val="0"/>
              </a:spcAft>
              <a:buSzPct val="100000"/>
              <a:buChar char="●"/>
            </a:pPr>
            <a:r>
              <a:rPr lang="en" sz="3104" dirty="0"/>
              <a:t>HOSA</a:t>
            </a:r>
            <a:endParaRPr sz="3104"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146" name="Google Shape;146;p21"/>
          <p:cNvPicPr preferRelativeResize="0"/>
          <p:nvPr/>
        </p:nvPicPr>
        <p:blipFill>
          <a:blip r:embed="rId3">
            <a:alphaModFix/>
          </a:blip>
          <a:stretch>
            <a:fillRect/>
          </a:stretch>
        </p:blipFill>
        <p:spPr>
          <a:xfrm>
            <a:off x="7061157" y="3627700"/>
            <a:ext cx="1771143" cy="1341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
                                            <p:txEl>
                                              <p:pRg st="0" end="0"/>
                                            </p:txEl>
                                          </p:spTgt>
                                        </p:tgtEl>
                                        <p:attrNameLst>
                                          <p:attrName>style.visibility</p:attrName>
                                        </p:attrNameLst>
                                      </p:cBhvr>
                                      <p:to>
                                        <p:strVal val="visible"/>
                                      </p:to>
                                    </p:set>
                                    <p:anim calcmode="lin" valueType="num">
                                      <p:cBhvr additive="base">
                                        <p:cTn id="7" dur="500" fill="hold"/>
                                        <p:tgtEl>
                                          <p:spTgt spid="14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4">
                                            <p:txEl>
                                              <p:pRg st="1" end="1"/>
                                            </p:txEl>
                                          </p:spTgt>
                                        </p:tgtEl>
                                        <p:attrNameLst>
                                          <p:attrName>style.visibility</p:attrName>
                                        </p:attrNameLst>
                                      </p:cBhvr>
                                      <p:to>
                                        <p:strVal val="visible"/>
                                      </p:to>
                                    </p:set>
                                    <p:anim calcmode="lin" valueType="num">
                                      <p:cBhvr additive="base">
                                        <p:cTn id="11" dur="500" fill="hold"/>
                                        <p:tgtEl>
                                          <p:spTgt spid="14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4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4">
                                            <p:txEl>
                                              <p:pRg st="2" end="2"/>
                                            </p:txEl>
                                          </p:spTgt>
                                        </p:tgtEl>
                                        <p:attrNameLst>
                                          <p:attrName>style.visibility</p:attrName>
                                        </p:attrNameLst>
                                      </p:cBhvr>
                                      <p:to>
                                        <p:strVal val="visible"/>
                                      </p:to>
                                    </p:set>
                                    <p:anim calcmode="lin" valueType="num">
                                      <p:cBhvr additive="base">
                                        <p:cTn id="15" dur="500" fill="hold"/>
                                        <p:tgtEl>
                                          <p:spTgt spid="14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4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4">
                                            <p:txEl>
                                              <p:pRg st="3" end="3"/>
                                            </p:txEl>
                                          </p:spTgt>
                                        </p:tgtEl>
                                        <p:attrNameLst>
                                          <p:attrName>style.visibility</p:attrName>
                                        </p:attrNameLst>
                                      </p:cBhvr>
                                      <p:to>
                                        <p:strVal val="visible"/>
                                      </p:to>
                                    </p:set>
                                    <p:anim calcmode="lin" valueType="num">
                                      <p:cBhvr additive="base">
                                        <p:cTn id="19" dur="500" fill="hold"/>
                                        <p:tgtEl>
                                          <p:spTgt spid="14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44">
                                            <p:txEl>
                                              <p:pRg st="4" end="4"/>
                                            </p:txEl>
                                          </p:spTgt>
                                        </p:tgtEl>
                                        <p:attrNameLst>
                                          <p:attrName>style.visibility</p:attrName>
                                        </p:attrNameLst>
                                      </p:cBhvr>
                                      <p:to>
                                        <p:strVal val="visible"/>
                                      </p:to>
                                    </p:set>
                                    <p:anim calcmode="lin" valueType="num">
                                      <p:cBhvr additive="base">
                                        <p:cTn id="23" dur="500" fill="hold"/>
                                        <p:tgtEl>
                                          <p:spTgt spid="144">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44">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44">
                                            <p:txEl>
                                              <p:pRg st="5" end="5"/>
                                            </p:txEl>
                                          </p:spTgt>
                                        </p:tgtEl>
                                        <p:attrNameLst>
                                          <p:attrName>style.visibility</p:attrName>
                                        </p:attrNameLst>
                                      </p:cBhvr>
                                      <p:to>
                                        <p:strVal val="visible"/>
                                      </p:to>
                                    </p:set>
                                    <p:anim calcmode="lin" valueType="num">
                                      <p:cBhvr additive="base">
                                        <p:cTn id="27" dur="500" fill="hold"/>
                                        <p:tgtEl>
                                          <p:spTgt spid="144">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4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5">
                                            <p:txEl>
                                              <p:pRg st="0" end="0"/>
                                            </p:txEl>
                                          </p:spTgt>
                                        </p:tgtEl>
                                        <p:attrNameLst>
                                          <p:attrName>style.visibility</p:attrName>
                                        </p:attrNameLst>
                                      </p:cBhvr>
                                      <p:to>
                                        <p:strVal val="visible"/>
                                      </p:to>
                                    </p:set>
                                    <p:anim calcmode="lin" valueType="num">
                                      <p:cBhvr additive="base">
                                        <p:cTn id="33" dur="500" fill="hold"/>
                                        <p:tgtEl>
                                          <p:spTgt spid="14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5">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5">
                                            <p:txEl>
                                              <p:pRg st="1" end="1"/>
                                            </p:txEl>
                                          </p:spTgt>
                                        </p:tgtEl>
                                        <p:attrNameLst>
                                          <p:attrName>style.visibility</p:attrName>
                                        </p:attrNameLst>
                                      </p:cBhvr>
                                      <p:to>
                                        <p:strVal val="visible"/>
                                      </p:to>
                                    </p:set>
                                    <p:anim calcmode="lin" valueType="num">
                                      <p:cBhvr additive="base">
                                        <p:cTn id="37" dur="500" fill="hold"/>
                                        <p:tgtEl>
                                          <p:spTgt spid="14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5">
                                            <p:txEl>
                                              <p:pRg st="2" end="2"/>
                                            </p:txEl>
                                          </p:spTgt>
                                        </p:tgtEl>
                                        <p:attrNameLst>
                                          <p:attrName>style.visibility</p:attrName>
                                        </p:attrNameLst>
                                      </p:cBhvr>
                                      <p:to>
                                        <p:strVal val="visible"/>
                                      </p:to>
                                    </p:set>
                                    <p:anim calcmode="lin" valueType="num">
                                      <p:cBhvr additive="base">
                                        <p:cTn id="41" dur="500" fill="hold"/>
                                        <p:tgtEl>
                                          <p:spTgt spid="145">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5">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5">
                                            <p:txEl>
                                              <p:pRg st="3" end="3"/>
                                            </p:txEl>
                                          </p:spTgt>
                                        </p:tgtEl>
                                        <p:attrNameLst>
                                          <p:attrName>style.visibility</p:attrName>
                                        </p:attrNameLst>
                                      </p:cBhvr>
                                      <p:to>
                                        <p:strVal val="visible"/>
                                      </p:to>
                                    </p:set>
                                    <p:anim calcmode="lin" valueType="num">
                                      <p:cBhvr additive="base">
                                        <p:cTn id="45" dur="500" fill="hold"/>
                                        <p:tgtEl>
                                          <p:spTgt spid="14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5">
                                            <p:txEl>
                                              <p:pRg st="4" end="4"/>
                                            </p:txEl>
                                          </p:spTgt>
                                        </p:tgtEl>
                                        <p:attrNameLst>
                                          <p:attrName>style.visibility</p:attrName>
                                        </p:attrNameLst>
                                      </p:cBhvr>
                                      <p:to>
                                        <p:strVal val="visible"/>
                                      </p:to>
                                    </p:set>
                                    <p:anim calcmode="lin" valueType="num">
                                      <p:cBhvr additive="base">
                                        <p:cTn id="51" dur="500" fill="hold"/>
                                        <p:tgtEl>
                                          <p:spTgt spid="145">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5">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5">
                                            <p:txEl>
                                              <p:pRg st="5" end="5"/>
                                            </p:txEl>
                                          </p:spTgt>
                                        </p:tgtEl>
                                        <p:attrNameLst>
                                          <p:attrName>style.visibility</p:attrName>
                                        </p:attrNameLst>
                                      </p:cBhvr>
                                      <p:to>
                                        <p:strVal val="visible"/>
                                      </p:to>
                                    </p:set>
                                    <p:anim calcmode="lin" valueType="num">
                                      <p:cBhvr additive="base">
                                        <p:cTn id="55" dur="500" fill="hold"/>
                                        <p:tgtEl>
                                          <p:spTgt spid="145">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5">
                                            <p:txEl>
                                              <p:pRg st="5" end="5"/>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5">
                                            <p:txEl>
                                              <p:pRg st="6" end="6"/>
                                            </p:txEl>
                                          </p:spTgt>
                                        </p:tgtEl>
                                        <p:attrNameLst>
                                          <p:attrName>style.visibility</p:attrName>
                                        </p:attrNameLst>
                                      </p:cBhvr>
                                      <p:to>
                                        <p:strVal val="visible"/>
                                      </p:to>
                                    </p:set>
                                    <p:anim calcmode="lin" valueType="num">
                                      <p:cBhvr additive="base">
                                        <p:cTn id="59" dur="500" fill="hold"/>
                                        <p:tgtEl>
                                          <p:spTgt spid="145">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5">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5">
                                            <p:txEl>
                                              <p:pRg st="7" end="7"/>
                                            </p:txEl>
                                          </p:spTgt>
                                        </p:tgtEl>
                                        <p:attrNameLst>
                                          <p:attrName>style.visibility</p:attrName>
                                        </p:attrNameLst>
                                      </p:cBhvr>
                                      <p:to>
                                        <p:strVal val="visible"/>
                                      </p:to>
                                    </p:set>
                                    <p:anim calcmode="lin" valueType="num">
                                      <p:cBhvr additive="base">
                                        <p:cTn id="63" dur="500" fill="hold"/>
                                        <p:tgtEl>
                                          <p:spTgt spid="145">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45">
                                            <p:txEl>
                                              <p:pRg st="7" end="7"/>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45">
                                            <p:txEl>
                                              <p:pRg st="8" end="8"/>
                                            </p:txEl>
                                          </p:spTgt>
                                        </p:tgtEl>
                                        <p:attrNameLst>
                                          <p:attrName>style.visibility</p:attrName>
                                        </p:attrNameLst>
                                      </p:cBhvr>
                                      <p:to>
                                        <p:strVal val="visible"/>
                                      </p:to>
                                    </p:set>
                                    <p:anim calcmode="lin" valueType="num">
                                      <p:cBhvr additive="base">
                                        <p:cTn id="67" dur="500" fill="hold"/>
                                        <p:tgtEl>
                                          <p:spTgt spid="145">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4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uiExpand="1" build="p"/>
      <p:bldP spid="145" grpId="0" uiExpand="1" build="p"/>
    </p:bldLst>
  </p:timing>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1720</Words>
  <Application>Microsoft Office PowerPoint</Application>
  <PresentationFormat>On-screen Show (16:9)</PresentationFormat>
  <Paragraphs>197</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Roboto</vt:lpstr>
      <vt:lpstr>Geometric</vt:lpstr>
      <vt:lpstr>Family &amp; Consumer Sciences  Teacher Recruitment  </vt:lpstr>
      <vt:lpstr>Presentation Outline</vt:lpstr>
      <vt:lpstr>PowerPoint Presentation</vt:lpstr>
      <vt:lpstr>National Shortage Updates</vt:lpstr>
      <vt:lpstr>PowerPoint Presentation</vt:lpstr>
      <vt:lpstr>2019-2020 Teacher Vacancy Report</vt:lpstr>
      <vt:lpstr>How do we compare to our neighbors?</vt:lpstr>
      <vt:lpstr>Nebraska Teacher Survey 2019</vt:lpstr>
      <vt:lpstr>Nebraska Teacher Survey 2019</vt:lpstr>
      <vt:lpstr>Nebraska Teacher Survey 2019</vt:lpstr>
      <vt:lpstr>Nebraska Teacher Survey 2019 </vt:lpstr>
      <vt:lpstr>Conclusions:</vt:lpstr>
      <vt:lpstr>Nebraska Open Positions 2011--Present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&amp; Consumer Sciences  Teacher Recruitment</dc:title>
  <dc:creator>Sheree Moser</dc:creator>
  <cp:lastModifiedBy>Sheree Moser</cp:lastModifiedBy>
  <cp:revision>5</cp:revision>
  <dcterms:modified xsi:type="dcterms:W3CDTF">2021-04-27T19:59:42Z</dcterms:modified>
</cp:coreProperties>
</file>