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428" r:id="rId3"/>
    <p:sldId id="430" r:id="rId4"/>
    <p:sldId id="267" r:id="rId5"/>
    <p:sldId id="271" r:id="rId6"/>
    <p:sldId id="272" r:id="rId7"/>
    <p:sldId id="273" r:id="rId8"/>
    <p:sldId id="274" r:id="rId9"/>
    <p:sldId id="275" r:id="rId10"/>
    <p:sldId id="433" r:id="rId11"/>
    <p:sldId id="281" r:id="rId12"/>
    <p:sldId id="284" r:id="rId13"/>
    <p:sldId id="285" r:id="rId14"/>
    <p:sldId id="286" r:id="rId15"/>
    <p:sldId id="287" r:id="rId16"/>
    <p:sldId id="288" r:id="rId17"/>
    <p:sldId id="417" r:id="rId18"/>
    <p:sldId id="289" r:id="rId19"/>
    <p:sldId id="290" r:id="rId20"/>
    <p:sldId id="291" r:id="rId21"/>
    <p:sldId id="292" r:id="rId22"/>
    <p:sldId id="293" r:id="rId23"/>
    <p:sldId id="418" r:id="rId24"/>
    <p:sldId id="419" r:id="rId25"/>
    <p:sldId id="294" r:id="rId26"/>
    <p:sldId id="295" r:id="rId27"/>
    <p:sldId id="296" r:id="rId28"/>
    <p:sldId id="298" r:id="rId29"/>
    <p:sldId id="370" r:id="rId30"/>
    <p:sldId id="372" r:id="rId31"/>
    <p:sldId id="373" r:id="rId32"/>
    <p:sldId id="420" r:id="rId33"/>
    <p:sldId id="374" r:id="rId34"/>
    <p:sldId id="375" r:id="rId35"/>
    <p:sldId id="376" r:id="rId36"/>
    <p:sldId id="421" r:id="rId37"/>
    <p:sldId id="377" r:id="rId38"/>
    <p:sldId id="378" r:id="rId39"/>
    <p:sldId id="379" r:id="rId40"/>
    <p:sldId id="431" r:id="rId41"/>
    <p:sldId id="427" r:id="rId42"/>
    <p:sldId id="42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3" clrIdx="0">
    <p:extLst>
      <p:ext uri="{19B8F6BF-5375-455C-9EA6-DF929625EA0E}">
        <p15:presenceInfo xmlns:p15="http://schemas.microsoft.com/office/powerpoint/2012/main" userId="S::urn:spo:anon#4fe73ceef370c09784fc689530cee97d39fe3cec2f23a91726e61cf710bb94b9::" providerId="AD"/>
      </p:ext>
    </p:extLst>
  </p:cmAuthor>
  <p:cmAuthor id="2" name="Matthew Pierson" initials="MP" lastIdx="9" clrIdx="1">
    <p:extLst>
      <p:ext uri="{19B8F6BF-5375-455C-9EA6-DF929625EA0E}">
        <p15:presenceInfo xmlns:p15="http://schemas.microsoft.com/office/powerpoint/2012/main" userId="S::epiersm776@ops.org::34b767ff-0e61-4ae7-816f-95d02ba450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3T09:45:30.087" idx="42">
    <p:pos x="5688" y="81"/>
    <p:text>Final slide with permission to use for classroom, sponsorship again, authors of curriculum, and you as author of the ppt.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AD9E3-F269-4D1D-A3F6-04A03A6B0C75}" type="datetimeFigureOut">
              <a:rPr lang="en-US" smtClean="0"/>
              <a:t>4/26/2021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489A8-3A43-48AE-9ACB-F36ED775BD75}" type="slidenum">
              <a:rPr lang="en-US" smtClean="0"/>
              <a:t>‹#›</a:t>
            </a:fld>
            <a:endParaRPr lang="en-US"/>
          </a:p>
        </p:txBody>
      </p:sp>
    </p:spTree>
    <p:extLst>
      <p:ext uri="{BB962C8B-B14F-4D97-AF65-F5344CB8AC3E}">
        <p14:creationId xmlns:p14="http://schemas.microsoft.com/office/powerpoint/2010/main" val="336053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9</a:t>
            </a:fld>
            <a:endParaRPr lang="en-US"/>
          </a:p>
        </p:txBody>
      </p:sp>
    </p:spTree>
    <p:extLst>
      <p:ext uri="{BB962C8B-B14F-4D97-AF65-F5344CB8AC3E}">
        <p14:creationId xmlns:p14="http://schemas.microsoft.com/office/powerpoint/2010/main" val="253887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489A8-3A43-48AE-9ACB-F36ED775BD75}" type="slidenum">
              <a:rPr lang="en-US" smtClean="0"/>
              <a:t>41</a:t>
            </a:fld>
            <a:endParaRPr lang="en-US"/>
          </a:p>
        </p:txBody>
      </p:sp>
    </p:spTree>
    <p:extLst>
      <p:ext uri="{BB962C8B-B14F-4D97-AF65-F5344CB8AC3E}">
        <p14:creationId xmlns:p14="http://schemas.microsoft.com/office/powerpoint/2010/main" val="411865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6524"/>
            <a:ext cx="7772400" cy="2387600"/>
          </a:xfrm>
        </p:spPr>
        <p:txBody>
          <a:bodyPr anchor="b"/>
          <a:lstStyle>
            <a:lvl1pPr algn="ctr">
              <a:defRPr sz="6000" baseline="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600200" y="2784475"/>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275908" y="6492877"/>
            <a:ext cx="7639493" cy="365125"/>
          </a:xfrm>
        </p:spPr>
        <p:txBody>
          <a:bodyPr/>
          <a:lstStyle>
            <a:lvl1pPr>
              <a:defRPr sz="800"/>
            </a:lvl1pPr>
          </a:lstStyle>
          <a:p>
            <a:r>
              <a:rPr lang="en-US" i="1">
                <a:solidFill>
                  <a:srgbClr val="666666"/>
                </a:solidFill>
                <a:latin typeface="ProximaNova-LightIt"/>
              </a:rPr>
              <a:t>Entrepreneurship in your Community: Creating Your Own Career © 2021 Nebraska Council on Economic Education </a:t>
            </a:r>
            <a:endParaRPr lang="en-US"/>
          </a:p>
        </p:txBody>
      </p:sp>
    </p:spTree>
    <p:extLst>
      <p:ext uri="{BB962C8B-B14F-4D97-AF65-F5344CB8AC3E}">
        <p14:creationId xmlns:p14="http://schemas.microsoft.com/office/powerpoint/2010/main" val="174707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9645" y="6354434"/>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141884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94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953" y="400641"/>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9645" y="6354434"/>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3635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9645" y="6354434"/>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33597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9645" y="28497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49645" y="3705855"/>
            <a:ext cx="7886700" cy="1500187"/>
          </a:xfrm>
        </p:spPr>
        <p:txBody>
          <a:bodyPr/>
          <a:lstStyle>
            <a:lvl1pPr marL="0" indent="0">
              <a:buNone/>
              <a:defRPr sz="24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9645" y="6354434"/>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6" name="Slide Number Placeholder 5"/>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11847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964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99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9645" y="6354434"/>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7" name="Slide Number Placeholder 6"/>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44312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0" y="119029"/>
            <a:ext cx="7886700" cy="1325563"/>
          </a:xfrm>
        </p:spPr>
        <p:txBody>
          <a:bodyPr/>
          <a:lstStyle/>
          <a:p>
            <a:r>
              <a:rPr lang="en-US"/>
              <a:t>Click to edit Master title style</a:t>
            </a:r>
          </a:p>
        </p:txBody>
      </p:sp>
      <p:sp>
        <p:nvSpPr>
          <p:cNvPr id="3" name="Text Placeholder 2"/>
          <p:cNvSpPr>
            <a:spLocks noGrp="1"/>
          </p:cNvSpPr>
          <p:nvPr>
            <p:ph type="body" idx="1"/>
          </p:nvPr>
        </p:nvSpPr>
        <p:spPr>
          <a:xfrm>
            <a:off x="1224655" y="1692728"/>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24655" y="2578342"/>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0651" y="1703362"/>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0651" y="2578342"/>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9645" y="6354434"/>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9" name="Slide Number Placeholder 8"/>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14927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49645" y="6354434"/>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5" name="Slide Number Placeholder 4"/>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06871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9645" y="6354434"/>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4" name="Slide Number Placeholder 3"/>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34079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9645" y="138443"/>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21470" y="81730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9645" y="1884658"/>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49645" y="6354434"/>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7" name="Slide Number Placeholder 6"/>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265105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9645" y="138443"/>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407195" y="72161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9645" y="1961707"/>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49645" y="6354434"/>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Entrepreneurship in your Community: Creating Your Own Career © 2021 Nebraska Council on Economic Education </a:t>
            </a:r>
          </a:p>
        </p:txBody>
      </p:sp>
      <p:sp>
        <p:nvSpPr>
          <p:cNvPr id="7" name="Slide Number Placeholder 6"/>
          <p:cNvSpPr>
            <a:spLocks noGrp="1"/>
          </p:cNvSpPr>
          <p:nvPr>
            <p:ph type="sldNum" sz="quarter" idx="12"/>
          </p:nvPr>
        </p:nvSpPr>
        <p:spPr>
          <a:xfrm>
            <a:off x="6978945" y="6354434"/>
            <a:ext cx="2057400" cy="365125"/>
          </a:xfrm>
          <a:prstGeom prst="rect">
            <a:avLst/>
          </a:prstGeom>
        </p:spPr>
        <p:txBody>
          <a:bodyPr/>
          <a:lstStyle/>
          <a:p>
            <a:fld id="{3FB62811-B61E-4CF3-8A1A-169C14FD64AD}" type="slidenum">
              <a:rPr lang="en-US" smtClean="0"/>
              <a:t>‹#›</a:t>
            </a:fld>
            <a:endParaRPr lang="en-US"/>
          </a:p>
        </p:txBody>
      </p:sp>
    </p:spTree>
    <p:extLst>
      <p:ext uri="{BB962C8B-B14F-4D97-AF65-F5344CB8AC3E}">
        <p14:creationId xmlns:p14="http://schemas.microsoft.com/office/powerpoint/2010/main" val="8883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645" y="1365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9645" y="173355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149645" y="6492877"/>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i="1">
                <a:solidFill>
                  <a:srgbClr val="666666"/>
                </a:solidFill>
                <a:latin typeface="ProximaNova-LightIt"/>
              </a:rPr>
              <a:t>Entrepreneurship in your Community: Creating Your Own Career © 2021 Nebraska Council on Economic Education </a:t>
            </a:r>
            <a:endParaRPr lang="en-US" sz="800" i="1"/>
          </a:p>
        </p:txBody>
      </p:sp>
    </p:spTree>
    <p:extLst>
      <p:ext uri="{BB962C8B-B14F-4D97-AF65-F5344CB8AC3E}">
        <p14:creationId xmlns:p14="http://schemas.microsoft.com/office/powerpoint/2010/main" val="2855497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baseline="0">
          <a:solidFill>
            <a:schemeClr val="accent6"/>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fwagner@unomaha.edu"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hyperlink" Target="mailto:jfwagner@unomaha.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755B-0186-4C4F-B024-6E1470F019E5}"/>
              </a:ext>
            </a:extLst>
          </p:cNvPr>
          <p:cNvSpPr>
            <a:spLocks noGrp="1"/>
          </p:cNvSpPr>
          <p:nvPr>
            <p:ph type="ctrTitle"/>
          </p:nvPr>
        </p:nvSpPr>
        <p:spPr/>
        <p:txBody>
          <a:bodyPr/>
          <a:lstStyle/>
          <a:p>
            <a:r>
              <a:rPr lang="en-US"/>
              <a:t>Entrepreneurship in your Community</a:t>
            </a:r>
          </a:p>
        </p:txBody>
      </p:sp>
      <p:sp>
        <p:nvSpPr>
          <p:cNvPr id="3" name="Subtitle 2">
            <a:extLst>
              <a:ext uri="{FF2B5EF4-FFF2-40B4-BE49-F238E27FC236}">
                <a16:creationId xmlns:a16="http://schemas.microsoft.com/office/drawing/2014/main" id="{601526B1-920D-458E-9858-F6A24A4C5F30}"/>
              </a:ext>
            </a:extLst>
          </p:cNvPr>
          <p:cNvSpPr>
            <a:spLocks noGrp="1"/>
          </p:cNvSpPr>
          <p:nvPr>
            <p:ph type="subTitle" idx="1"/>
          </p:nvPr>
        </p:nvSpPr>
        <p:spPr/>
        <p:txBody>
          <a:bodyPr/>
          <a:lstStyle/>
          <a:p>
            <a:r>
              <a:rPr lang="en-US"/>
              <a:t>Creating your own Career</a:t>
            </a:r>
          </a:p>
          <a:p>
            <a:r>
              <a:rPr lang="en-US"/>
              <a:t>Economic Lessons for Secondary Teachers</a:t>
            </a:r>
          </a:p>
        </p:txBody>
      </p:sp>
      <p:sp>
        <p:nvSpPr>
          <p:cNvPr id="4" name="Subtitle 2">
            <a:extLst>
              <a:ext uri="{FF2B5EF4-FFF2-40B4-BE49-F238E27FC236}">
                <a16:creationId xmlns:a16="http://schemas.microsoft.com/office/drawing/2014/main" id="{124A2130-74DC-4D10-B5DA-76ECC40512F6}"/>
              </a:ext>
            </a:extLst>
          </p:cNvPr>
          <p:cNvSpPr txBox="1">
            <a:spLocks/>
          </p:cNvSpPr>
          <p:nvPr/>
        </p:nvSpPr>
        <p:spPr>
          <a:xfrm>
            <a:off x="1666653" y="3872123"/>
            <a:ext cx="6858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Condensed" panose="020B06060201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Condensed" panose="020B06060201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Condensed" panose="020B06060201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Condensed" panose="020B06060201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chemeClr val="accent6"/>
                </a:solidFill>
                <a:latin typeface="Franklin Gothic Book"/>
              </a:rPr>
              <a:t>Sponsored by the UNO Center for Economic Education, Nebraska Council on Economic Education, and </a:t>
            </a:r>
            <a:r>
              <a:rPr lang="en-US" err="1">
                <a:solidFill>
                  <a:schemeClr val="accent6"/>
                </a:solidFill>
                <a:latin typeface="Franklin Gothic Book"/>
              </a:rPr>
              <a:t>Centris</a:t>
            </a:r>
            <a:r>
              <a:rPr lang="en-US">
                <a:solidFill>
                  <a:schemeClr val="accent6"/>
                </a:solidFill>
                <a:latin typeface="Franklin Gothic Book"/>
              </a:rPr>
              <a:t> Federal Credit Union</a:t>
            </a:r>
          </a:p>
        </p:txBody>
      </p:sp>
      <p:grpSp>
        <p:nvGrpSpPr>
          <p:cNvPr id="9" name="Group 8">
            <a:extLst>
              <a:ext uri="{FF2B5EF4-FFF2-40B4-BE49-F238E27FC236}">
                <a16:creationId xmlns:a16="http://schemas.microsoft.com/office/drawing/2014/main" id="{E1ED790B-3F0A-40D0-82F0-8CEBABE76B36}"/>
              </a:ext>
            </a:extLst>
          </p:cNvPr>
          <p:cNvGrpSpPr/>
          <p:nvPr/>
        </p:nvGrpSpPr>
        <p:grpSpPr>
          <a:xfrm>
            <a:off x="1786280" y="5136991"/>
            <a:ext cx="6485840" cy="1302490"/>
            <a:chOff x="1493316" y="5041633"/>
            <a:chExt cx="6485840" cy="1302490"/>
          </a:xfrm>
        </p:grpSpPr>
        <p:pic>
          <p:nvPicPr>
            <p:cNvPr id="5" name="Picture 4">
              <a:extLst>
                <a:ext uri="{FF2B5EF4-FFF2-40B4-BE49-F238E27FC236}">
                  <a16:creationId xmlns:a16="http://schemas.microsoft.com/office/drawing/2014/main" id="{BD5EAED4-6D03-4DE0-AD36-88147D4AC876}"/>
                </a:ext>
              </a:extLst>
            </p:cNvPr>
            <p:cNvPicPr>
              <a:picLocks noChangeAspect="1"/>
            </p:cNvPicPr>
            <p:nvPr/>
          </p:nvPicPr>
          <p:blipFill>
            <a:blip r:embed="rId2"/>
            <a:stretch>
              <a:fillRect/>
            </a:stretch>
          </p:blipFill>
          <p:spPr>
            <a:xfrm>
              <a:off x="6676666" y="5041633"/>
              <a:ext cx="1302490" cy="1302490"/>
            </a:xfrm>
            <a:prstGeom prst="rect">
              <a:avLst/>
            </a:prstGeom>
          </p:spPr>
        </p:pic>
        <p:pic>
          <p:nvPicPr>
            <p:cNvPr id="6" name="Picture 5">
              <a:extLst>
                <a:ext uri="{FF2B5EF4-FFF2-40B4-BE49-F238E27FC236}">
                  <a16:creationId xmlns:a16="http://schemas.microsoft.com/office/drawing/2014/main" id="{9B29AB25-007E-4FEF-8902-F2ED781CC579}"/>
                </a:ext>
              </a:extLst>
            </p:cNvPr>
            <p:cNvPicPr>
              <a:picLocks noChangeAspect="1"/>
            </p:cNvPicPr>
            <p:nvPr/>
          </p:nvPicPr>
          <p:blipFill>
            <a:blip r:embed="rId3"/>
            <a:stretch>
              <a:fillRect/>
            </a:stretch>
          </p:blipFill>
          <p:spPr>
            <a:xfrm>
              <a:off x="5293869" y="5103935"/>
              <a:ext cx="1177887" cy="1177887"/>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F595FA6D-C820-BD40-915A-87A0FC06E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316" y="5497701"/>
              <a:ext cx="3615038" cy="360170"/>
            </a:xfrm>
            <a:prstGeom prst="rect">
              <a:avLst/>
            </a:prstGeom>
          </p:spPr>
        </p:pic>
      </p:grpSp>
      <p:sp>
        <p:nvSpPr>
          <p:cNvPr id="7" name="Footer Placeholder 6">
            <a:extLst>
              <a:ext uri="{FF2B5EF4-FFF2-40B4-BE49-F238E27FC236}">
                <a16:creationId xmlns:a16="http://schemas.microsoft.com/office/drawing/2014/main" id="{99BA2176-1572-433F-8E60-45A6D51D6282}"/>
              </a:ext>
            </a:extLst>
          </p:cNvPr>
          <p:cNvSpPr>
            <a:spLocks noGrp="1"/>
          </p:cNvSpPr>
          <p:nvPr>
            <p:ph type="ftr" sz="quarter" idx="11"/>
          </p:nvPr>
        </p:nvSpPr>
        <p:spPr/>
        <p:txBody>
          <a:bodyPr/>
          <a:lstStyle/>
          <a:p>
            <a:r>
              <a:rPr lang="en-US" i="1">
                <a:solidFill>
                  <a:srgbClr val="666666"/>
                </a:solidFill>
                <a:latin typeface="ProximaNova-LightIt"/>
              </a:rPr>
              <a:t>Entrepreneurship in your Community: Creating Your Own Career © 2021 Nebraska Council on Economic Education </a:t>
            </a:r>
            <a:endParaRPr lang="en-US"/>
          </a:p>
        </p:txBody>
      </p:sp>
    </p:spTree>
    <p:extLst>
      <p:ext uri="{BB962C8B-B14F-4D97-AF65-F5344CB8AC3E}">
        <p14:creationId xmlns:p14="http://schemas.microsoft.com/office/powerpoint/2010/main" val="138285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9CD5-05CF-4780-9096-276832B95F74}"/>
              </a:ext>
            </a:extLst>
          </p:cNvPr>
          <p:cNvSpPr>
            <a:spLocks noGrp="1"/>
          </p:cNvSpPr>
          <p:nvPr>
            <p:ph type="title"/>
          </p:nvPr>
        </p:nvSpPr>
        <p:spPr/>
        <p:txBody>
          <a:bodyPr/>
          <a:lstStyle/>
          <a:p>
            <a:r>
              <a:rPr lang="en-US" dirty="0"/>
              <a:t>Lesson 2</a:t>
            </a:r>
          </a:p>
        </p:txBody>
      </p:sp>
      <p:sp>
        <p:nvSpPr>
          <p:cNvPr id="3" name="Content Placeholder 2">
            <a:extLst>
              <a:ext uri="{FF2B5EF4-FFF2-40B4-BE49-F238E27FC236}">
                <a16:creationId xmlns:a16="http://schemas.microsoft.com/office/drawing/2014/main" id="{504885F5-28F8-4A2F-A751-8099C216E088}"/>
              </a:ext>
            </a:extLst>
          </p:cNvPr>
          <p:cNvSpPr>
            <a:spLocks noGrp="1"/>
          </p:cNvSpPr>
          <p:nvPr>
            <p:ph idx="1"/>
          </p:nvPr>
        </p:nvSpPr>
        <p:spPr/>
        <p:txBody>
          <a:bodyPr/>
          <a:lstStyle/>
          <a:p>
            <a:r>
              <a:rPr lang="en-US" dirty="0"/>
              <a:t>Debrief—what did you have in common?</a:t>
            </a:r>
          </a:p>
        </p:txBody>
      </p:sp>
      <p:sp>
        <p:nvSpPr>
          <p:cNvPr id="4" name="Footer Placeholder 3">
            <a:extLst>
              <a:ext uri="{FF2B5EF4-FFF2-40B4-BE49-F238E27FC236}">
                <a16:creationId xmlns:a16="http://schemas.microsoft.com/office/drawing/2014/main" id="{D83E11D4-9BA7-4724-B9F9-AC39DA67547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0903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9ED3-7957-4FC4-9F51-0E63DF4A2023}"/>
              </a:ext>
            </a:extLst>
          </p:cNvPr>
          <p:cNvSpPr>
            <a:spLocks noGrp="1"/>
          </p:cNvSpPr>
          <p:nvPr>
            <p:ph type="title"/>
          </p:nvPr>
        </p:nvSpPr>
        <p:spPr/>
        <p:txBody>
          <a:bodyPr/>
          <a:lstStyle/>
          <a:p>
            <a:r>
              <a:rPr lang="en-US"/>
              <a:t>Lesson 3	</a:t>
            </a:r>
          </a:p>
        </p:txBody>
      </p:sp>
      <p:sp>
        <p:nvSpPr>
          <p:cNvPr id="3" name="Text Placeholder 2">
            <a:extLst>
              <a:ext uri="{FF2B5EF4-FFF2-40B4-BE49-F238E27FC236}">
                <a16:creationId xmlns:a16="http://schemas.microsoft.com/office/drawing/2014/main" id="{1EFFDD2E-302C-4CAF-8CE8-77F8AB94F0E4}"/>
              </a:ext>
            </a:extLst>
          </p:cNvPr>
          <p:cNvSpPr>
            <a:spLocks noGrp="1"/>
          </p:cNvSpPr>
          <p:nvPr>
            <p:ph type="body" idx="1"/>
          </p:nvPr>
        </p:nvSpPr>
        <p:spPr/>
        <p:txBody>
          <a:bodyPr/>
          <a:lstStyle/>
          <a:p>
            <a:r>
              <a:rPr lang="en-US"/>
              <a:t>What’s in it for me?</a:t>
            </a:r>
          </a:p>
        </p:txBody>
      </p:sp>
      <p:sp>
        <p:nvSpPr>
          <p:cNvPr id="4" name="Footer Placeholder 3">
            <a:extLst>
              <a:ext uri="{FF2B5EF4-FFF2-40B4-BE49-F238E27FC236}">
                <a16:creationId xmlns:a16="http://schemas.microsoft.com/office/drawing/2014/main" id="{43EB3894-07BD-4F0A-9FE1-DFA37B191E94}"/>
              </a:ext>
            </a:extLst>
          </p:cNvPr>
          <p:cNvSpPr>
            <a:spLocks noGrp="1"/>
          </p:cNvSpPr>
          <p:nvPr>
            <p:ph type="ftr" sz="quarter" idx="11"/>
          </p:nvPr>
        </p:nvSpPr>
        <p:spPr>
          <a:xfrm>
            <a:off x="628650" y="5279411"/>
            <a:ext cx="7886700" cy="365125"/>
          </a:xfrm>
        </p:spPr>
        <p:txBody>
          <a:bodyPr/>
          <a:lstStyle/>
          <a:p>
            <a:r>
              <a:rPr lang="en-US"/>
              <a:t>Entrepreneurship in your Community: Creating Your Own Career © 2021 Nebraska Council on Economic Education </a:t>
            </a:r>
          </a:p>
        </p:txBody>
      </p:sp>
      <p:pic>
        <p:nvPicPr>
          <p:cNvPr id="8196" name="Picture 4" descr="The money writes with white chalk is on hand, draw concept. Free Photo">
            <a:extLst>
              <a:ext uri="{FF2B5EF4-FFF2-40B4-BE49-F238E27FC236}">
                <a16:creationId xmlns:a16="http://schemas.microsoft.com/office/drawing/2014/main" id="{084B91B9-B053-C840-8A2D-E882F5190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863" y="2243453"/>
            <a:ext cx="3559489" cy="23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1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0162-C9F1-9E40-8ED7-F232D625DEFA}"/>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2BB8A02D-D6FF-2B48-AB8A-9225A5F3B303}"/>
              </a:ext>
            </a:extLst>
          </p:cNvPr>
          <p:cNvSpPr>
            <a:spLocks noGrp="1"/>
          </p:cNvSpPr>
          <p:nvPr>
            <p:ph idx="1"/>
          </p:nvPr>
        </p:nvSpPr>
        <p:spPr/>
        <p:txBody>
          <a:bodyPr/>
          <a:lstStyle/>
          <a:p>
            <a:r>
              <a:rPr lang="en-US"/>
              <a:t>Get into groups of 3-4.  </a:t>
            </a:r>
          </a:p>
          <a:p>
            <a:r>
              <a:rPr lang="en-US"/>
              <a:t>Assign one person to be the recorder for your group.  </a:t>
            </a:r>
          </a:p>
          <a:p>
            <a:r>
              <a:rPr lang="en-US"/>
              <a:t>You will have 1 minute to write down all the reasons why a person would want to start their own business.  </a:t>
            </a:r>
          </a:p>
          <a:p>
            <a:pPr lvl="1"/>
            <a:r>
              <a:rPr lang="en-US"/>
              <a:t>See if your group can produce the most written responses.  </a:t>
            </a:r>
          </a:p>
          <a:p>
            <a:pPr marL="457200" lvl="1" indent="0">
              <a:buNone/>
            </a:pPr>
            <a:endParaRPr lang="en-US"/>
          </a:p>
        </p:txBody>
      </p:sp>
      <p:sp>
        <p:nvSpPr>
          <p:cNvPr id="4" name="Footer Placeholder 3">
            <a:extLst>
              <a:ext uri="{FF2B5EF4-FFF2-40B4-BE49-F238E27FC236}">
                <a16:creationId xmlns:a16="http://schemas.microsoft.com/office/drawing/2014/main" id="{B536057F-59E6-4049-9E7B-ADD53B2A454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01615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9DB9-A696-CF49-899D-3833C7376D96}"/>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ED19D370-BF3A-A345-88F8-35537EB50D04}"/>
              </a:ext>
            </a:extLst>
          </p:cNvPr>
          <p:cNvSpPr>
            <a:spLocks noGrp="1"/>
          </p:cNvSpPr>
          <p:nvPr>
            <p:ph idx="1"/>
          </p:nvPr>
        </p:nvSpPr>
        <p:spPr/>
        <p:txBody>
          <a:bodyPr/>
          <a:lstStyle/>
          <a:p>
            <a:r>
              <a:rPr lang="en-US"/>
              <a:t>Please report on how many reasons you produced.  Do not tell any other group the reasons you produced. </a:t>
            </a:r>
          </a:p>
          <a:p>
            <a:pPr marL="0" indent="0">
              <a:buNone/>
            </a:pPr>
            <a:endParaRPr lang="en-US"/>
          </a:p>
        </p:txBody>
      </p:sp>
      <p:sp>
        <p:nvSpPr>
          <p:cNvPr id="4" name="Footer Placeholder 3">
            <a:extLst>
              <a:ext uri="{FF2B5EF4-FFF2-40B4-BE49-F238E27FC236}">
                <a16:creationId xmlns:a16="http://schemas.microsoft.com/office/drawing/2014/main" id="{7FF96437-B2A8-480F-8BB6-3CACD25D59E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9218" name="Picture 2" descr="Closeup shot of an entrepreneur working from home and doing calculations Free Photo">
            <a:extLst>
              <a:ext uri="{FF2B5EF4-FFF2-40B4-BE49-F238E27FC236}">
                <a16:creationId xmlns:a16="http://schemas.microsoft.com/office/drawing/2014/main" id="{644D17A2-48D4-8C42-8426-F5ABEA8C5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812" y="3429000"/>
            <a:ext cx="4296376" cy="26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1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C1DC-50AD-7047-97D9-A272364B20C0}"/>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35EA4445-FAA3-6A46-B76C-1BBF0CDCDAE9}"/>
              </a:ext>
            </a:extLst>
          </p:cNvPr>
          <p:cNvSpPr>
            <a:spLocks noGrp="1"/>
          </p:cNvSpPr>
          <p:nvPr>
            <p:ph idx="1"/>
          </p:nvPr>
        </p:nvSpPr>
        <p:spPr/>
        <p:txBody>
          <a:bodyPr vert="horz" lIns="91440" tIns="45720" rIns="91440" bIns="45720" rtlCol="0" anchor="t">
            <a:normAutofit/>
          </a:bodyPr>
          <a:lstStyle/>
          <a:p>
            <a:r>
              <a:rPr lang="en-US">
                <a:latin typeface="Franklin Gothic Book"/>
              </a:rPr>
              <a:t>Round 2</a:t>
            </a:r>
          </a:p>
          <a:p>
            <a:r>
              <a:rPr lang="en-US">
                <a:latin typeface="Franklin Gothic Book"/>
              </a:rPr>
              <a:t>You are going to have another minute to record reasons why someone would want to open their own business.  </a:t>
            </a:r>
          </a:p>
          <a:p>
            <a:pPr lvl="1"/>
            <a:r>
              <a:rPr lang="en-US"/>
              <a:t>Two new rules. </a:t>
            </a:r>
          </a:p>
          <a:p>
            <a:pPr lvl="2"/>
            <a:r>
              <a:rPr lang="en-US"/>
              <a:t>1.  You must use the backside of your paper. </a:t>
            </a:r>
          </a:p>
          <a:p>
            <a:pPr lvl="2"/>
            <a:r>
              <a:rPr lang="en-US"/>
              <a:t>2.  You cannot use any of the reasons from Round 1. </a:t>
            </a:r>
          </a:p>
          <a:p>
            <a:r>
              <a:rPr lang="en-US">
                <a:latin typeface="Franklin Gothic Book"/>
              </a:rPr>
              <a:t>The group who has the most responses in Round 2 will get a prize for each team member!  </a:t>
            </a:r>
          </a:p>
        </p:txBody>
      </p:sp>
      <p:sp>
        <p:nvSpPr>
          <p:cNvPr id="4" name="Footer Placeholder 3">
            <a:extLst>
              <a:ext uri="{FF2B5EF4-FFF2-40B4-BE49-F238E27FC236}">
                <a16:creationId xmlns:a16="http://schemas.microsoft.com/office/drawing/2014/main" id="{288E579F-DAB6-4B3E-B220-8074CFC7B41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14539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C411-0678-6A49-8236-A65469558F0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8ADAF55B-6ED0-3345-8C3B-2FB016E91A85}"/>
              </a:ext>
            </a:extLst>
          </p:cNvPr>
          <p:cNvSpPr>
            <a:spLocks noGrp="1"/>
          </p:cNvSpPr>
          <p:nvPr>
            <p:ph idx="1"/>
          </p:nvPr>
        </p:nvSpPr>
        <p:spPr/>
        <p:txBody>
          <a:bodyPr/>
          <a:lstStyle/>
          <a:p>
            <a:r>
              <a:rPr lang="en-US"/>
              <a:t>Please record your responses from Round 1 and Round 2 on the board.  </a:t>
            </a:r>
          </a:p>
          <a:p>
            <a:r>
              <a:rPr lang="en-US"/>
              <a:t>Why were you able to produce more reasons during the second round than you were in the first? </a:t>
            </a:r>
          </a:p>
          <a:p>
            <a:pPr marL="0" indent="0">
              <a:buNone/>
            </a:pPr>
            <a:endParaRPr lang="en-US"/>
          </a:p>
        </p:txBody>
      </p:sp>
      <p:sp>
        <p:nvSpPr>
          <p:cNvPr id="4" name="Footer Placeholder 3">
            <a:extLst>
              <a:ext uri="{FF2B5EF4-FFF2-40B4-BE49-F238E27FC236}">
                <a16:creationId xmlns:a16="http://schemas.microsoft.com/office/drawing/2014/main" id="{1EDEAB46-4EC5-4E98-90F5-8FDCEA756425}"/>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0242" name="Picture 2" descr="School and office supplies on white background Free Photo">
            <a:extLst>
              <a:ext uri="{FF2B5EF4-FFF2-40B4-BE49-F238E27FC236}">
                <a16:creationId xmlns:a16="http://schemas.microsoft.com/office/drawing/2014/main" id="{86E72E48-D7BD-3746-88D3-899B80652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216" y="3721787"/>
            <a:ext cx="3689568" cy="263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6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2DB1-59FE-6046-9574-90956B53AD39}"/>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AFE1A79B-7F96-7748-8BF5-BD415D00AA21}"/>
              </a:ext>
            </a:extLst>
          </p:cNvPr>
          <p:cNvSpPr>
            <a:spLocks noGrp="1"/>
          </p:cNvSpPr>
          <p:nvPr>
            <p:ph idx="1"/>
          </p:nvPr>
        </p:nvSpPr>
        <p:spPr/>
        <p:txBody>
          <a:bodyPr>
            <a:normAutofit/>
          </a:bodyPr>
          <a:lstStyle/>
          <a:p>
            <a:r>
              <a:rPr lang="en-US"/>
              <a:t>The prize that you were competing for is called an </a:t>
            </a:r>
            <a:r>
              <a:rPr lang="en-US" u="sng"/>
              <a:t>incentive. </a:t>
            </a:r>
          </a:p>
          <a:p>
            <a:r>
              <a:rPr lang="en-US" u="sng"/>
              <a:t>Incentives:</a:t>
            </a:r>
            <a:r>
              <a:rPr lang="en-US"/>
              <a:t>  Factors that motivate and influence human behavior.  </a:t>
            </a:r>
          </a:p>
          <a:p>
            <a:pPr lvl="1"/>
            <a:r>
              <a:rPr lang="en-US"/>
              <a:t>The reason you worked harder and produced more during the second round was because you had an incentive.  </a:t>
            </a:r>
          </a:p>
        </p:txBody>
      </p:sp>
      <p:sp>
        <p:nvSpPr>
          <p:cNvPr id="4" name="Footer Placeholder 3">
            <a:extLst>
              <a:ext uri="{FF2B5EF4-FFF2-40B4-BE49-F238E27FC236}">
                <a16:creationId xmlns:a16="http://schemas.microsoft.com/office/drawing/2014/main" id="{70F03E37-043B-4E10-ADC1-77EB71F0AC7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1266" name="Picture 2" descr="Image result for carrot on a stick">
            <a:extLst>
              <a:ext uri="{FF2B5EF4-FFF2-40B4-BE49-F238E27FC236}">
                <a16:creationId xmlns:a16="http://schemas.microsoft.com/office/drawing/2014/main" id="{0DDED44E-B8C0-3D4F-8871-BD24A603F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720" y="4641572"/>
            <a:ext cx="2928550" cy="164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6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2175-2B28-7442-8346-C23E0A6B0665}"/>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C29FCFE6-6EEC-B941-9B7A-A8D10C981334}"/>
              </a:ext>
            </a:extLst>
          </p:cNvPr>
          <p:cNvSpPr>
            <a:spLocks noGrp="1"/>
          </p:cNvSpPr>
          <p:nvPr>
            <p:ph idx="1"/>
          </p:nvPr>
        </p:nvSpPr>
        <p:spPr/>
        <p:txBody>
          <a:bodyPr/>
          <a:lstStyle/>
          <a:p>
            <a:r>
              <a:rPr lang="en-US"/>
              <a:t>Monetary incentives usually influence people to go into business for themselves.  </a:t>
            </a:r>
          </a:p>
          <a:p>
            <a:pPr lvl="1"/>
            <a:r>
              <a:rPr lang="en-US"/>
              <a:t>People usually want to achieve financial or material gain or avoid financial or material loss.  </a:t>
            </a:r>
          </a:p>
          <a:p>
            <a:r>
              <a:rPr lang="en-US"/>
              <a:t>Which of your reasons to go into business involve a monetary incentive?  </a:t>
            </a:r>
          </a:p>
          <a:p>
            <a:endParaRPr lang="en-US"/>
          </a:p>
        </p:txBody>
      </p:sp>
      <p:sp>
        <p:nvSpPr>
          <p:cNvPr id="4" name="Footer Placeholder 3">
            <a:extLst>
              <a:ext uri="{FF2B5EF4-FFF2-40B4-BE49-F238E27FC236}">
                <a16:creationId xmlns:a16="http://schemas.microsoft.com/office/drawing/2014/main" id="{EE9F410F-B8D4-2D4A-9388-CF2FA058BBB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2290" name="Picture 2" descr="Billie dollar. money background Free Photo">
            <a:extLst>
              <a:ext uri="{FF2B5EF4-FFF2-40B4-BE49-F238E27FC236}">
                <a16:creationId xmlns:a16="http://schemas.microsoft.com/office/drawing/2014/main" id="{04A0467B-6BBB-1548-AF5A-4F21A2795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391" y="4418428"/>
            <a:ext cx="2801208" cy="187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1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76CE-BFF2-9846-AACB-50E6C11EBF0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AEA32E4E-76E2-9B4F-A272-F2BD4A86933D}"/>
              </a:ext>
            </a:extLst>
          </p:cNvPr>
          <p:cNvSpPr>
            <a:spLocks noGrp="1"/>
          </p:cNvSpPr>
          <p:nvPr>
            <p:ph idx="1"/>
          </p:nvPr>
        </p:nvSpPr>
        <p:spPr/>
        <p:txBody>
          <a:bodyPr/>
          <a:lstStyle/>
          <a:p>
            <a:r>
              <a:rPr lang="en-US"/>
              <a:t>There are personal incentives as well that do not involve money that can impact a person’s decision to start a business. </a:t>
            </a:r>
          </a:p>
          <a:p>
            <a:r>
              <a:rPr lang="en-US"/>
              <a:t>Which of your reasons to start a business are personal incentives?  </a:t>
            </a:r>
          </a:p>
        </p:txBody>
      </p:sp>
      <p:sp>
        <p:nvSpPr>
          <p:cNvPr id="4" name="Footer Placeholder 3">
            <a:extLst>
              <a:ext uri="{FF2B5EF4-FFF2-40B4-BE49-F238E27FC236}">
                <a16:creationId xmlns:a16="http://schemas.microsoft.com/office/drawing/2014/main" id="{3CD23DE3-D866-4EFA-8A67-14B310520A5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44130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302-DDC2-E446-839A-A59D83985453}"/>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70BED7E3-A557-0445-9A53-47A92C60F789}"/>
              </a:ext>
            </a:extLst>
          </p:cNvPr>
          <p:cNvSpPr>
            <a:spLocks noGrp="1"/>
          </p:cNvSpPr>
          <p:nvPr>
            <p:ph idx="1"/>
          </p:nvPr>
        </p:nvSpPr>
        <p:spPr/>
        <p:txBody>
          <a:bodyPr/>
          <a:lstStyle/>
          <a:p>
            <a:r>
              <a:rPr lang="en-US"/>
              <a:t>Why are personal incentives important?  How do they influence a person?  </a:t>
            </a:r>
          </a:p>
          <a:p>
            <a:r>
              <a:rPr lang="en-US"/>
              <a:t>Satisfaction and happiness are important to people.  </a:t>
            </a:r>
          </a:p>
          <a:p>
            <a:r>
              <a:rPr lang="en-US"/>
              <a:t>Being satisfied or happy with your job is a big reason people might want to own their own business.  </a:t>
            </a:r>
          </a:p>
          <a:p>
            <a:r>
              <a:rPr lang="en-US"/>
              <a:t>Economists use the term </a:t>
            </a:r>
            <a:r>
              <a:rPr lang="en-US" u="sng"/>
              <a:t>utility.  </a:t>
            </a:r>
          </a:p>
          <a:p>
            <a:pPr lvl="1"/>
            <a:r>
              <a:rPr lang="en-US" u="sng"/>
              <a:t>Utility:</a:t>
            </a:r>
            <a:r>
              <a:rPr lang="en-US"/>
              <a:t>  A person’s happiness or satisfaction when consuming a good or service.  </a:t>
            </a:r>
            <a:endParaRPr lang="en-US" u="sng"/>
          </a:p>
        </p:txBody>
      </p:sp>
      <p:sp>
        <p:nvSpPr>
          <p:cNvPr id="4" name="Footer Placeholder 3">
            <a:extLst>
              <a:ext uri="{FF2B5EF4-FFF2-40B4-BE49-F238E27FC236}">
                <a16:creationId xmlns:a16="http://schemas.microsoft.com/office/drawing/2014/main" id="{882D03DD-1DF1-4C3E-B6AD-F676A031A71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65782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59AD1-707E-4400-9B4A-C9E53078796F}"/>
              </a:ext>
            </a:extLst>
          </p:cNvPr>
          <p:cNvSpPr>
            <a:spLocks noGrp="1"/>
          </p:cNvSpPr>
          <p:nvPr>
            <p:ph type="title"/>
          </p:nvPr>
        </p:nvSpPr>
        <p:spPr>
          <a:xfrm>
            <a:off x="4570578" y="802955"/>
            <a:ext cx="3733482" cy="1455996"/>
          </a:xfrm>
        </p:spPr>
        <p:txBody>
          <a:bodyPr anchor="b">
            <a:normAutofit/>
          </a:bodyPr>
          <a:lstStyle/>
          <a:p>
            <a:r>
              <a:rPr lang="en-US" sz="3100">
                <a:solidFill>
                  <a:schemeClr val="tx2"/>
                </a:solidFill>
              </a:rPr>
              <a:t>Dr. Jamie Wagner</a:t>
            </a:r>
            <a:endParaRPr lang="en-US" sz="3100" dirty="0">
              <a:solidFill>
                <a:schemeClr val="tx2"/>
              </a:solidFill>
            </a:endParaRPr>
          </a:p>
        </p:txBody>
      </p:sp>
      <p:grpSp>
        <p:nvGrpSpPr>
          <p:cNvPr id="36" name="Group 35">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4155"/>
            <a:ext cx="1886211" cy="2174333"/>
            <a:chOff x="-305" y="-4155"/>
            <a:chExt cx="2514948" cy="2174333"/>
          </a:xfrm>
        </p:grpSpPr>
        <p:sp>
          <p:nvSpPr>
            <p:cNvPr id="37" name="Freeform: Shape 36">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descr="Logo&#10;&#10;Description automatically generated">
            <a:extLst>
              <a:ext uri="{FF2B5EF4-FFF2-40B4-BE49-F238E27FC236}">
                <a16:creationId xmlns:a16="http://schemas.microsoft.com/office/drawing/2014/main" id="{60121809-BE07-4433-8B2B-0DC00D631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3462198"/>
            <a:ext cx="2819328" cy="2755893"/>
          </a:xfrm>
          <a:prstGeom prst="rect">
            <a:avLst/>
          </a:prstGeom>
        </p:spPr>
      </p:pic>
      <p:sp>
        <p:nvSpPr>
          <p:cNvPr id="7" name="Content Placeholder 6">
            <a:extLst>
              <a:ext uri="{FF2B5EF4-FFF2-40B4-BE49-F238E27FC236}">
                <a16:creationId xmlns:a16="http://schemas.microsoft.com/office/drawing/2014/main" id="{0C7C459F-2734-4E3A-93C2-1076CEDDAA99}"/>
              </a:ext>
            </a:extLst>
          </p:cNvPr>
          <p:cNvSpPr>
            <a:spLocks noGrp="1"/>
          </p:cNvSpPr>
          <p:nvPr>
            <p:ph idx="1"/>
          </p:nvPr>
        </p:nvSpPr>
        <p:spPr>
          <a:xfrm>
            <a:off x="4567930" y="2421682"/>
            <a:ext cx="3733184" cy="3639289"/>
          </a:xfrm>
        </p:spPr>
        <p:txBody>
          <a:bodyPr anchor="ctr">
            <a:normAutofit/>
          </a:bodyPr>
          <a:lstStyle/>
          <a:p>
            <a:pPr marL="0" indent="0">
              <a:buNone/>
            </a:pPr>
            <a:r>
              <a:rPr lang="en-US" sz="1600">
                <a:solidFill>
                  <a:schemeClr val="tx2"/>
                </a:solidFill>
              </a:rPr>
              <a:t>Assistant Professor of Economics and Director of the Center for Economic Education</a:t>
            </a:r>
          </a:p>
          <a:p>
            <a:pPr marL="0" indent="0">
              <a:buNone/>
            </a:pPr>
            <a:r>
              <a:rPr lang="en-US" sz="1600">
                <a:solidFill>
                  <a:schemeClr val="tx2"/>
                </a:solidFill>
              </a:rPr>
              <a:t>University of Nebraska at Omaha</a:t>
            </a:r>
          </a:p>
          <a:p>
            <a:r>
              <a:rPr lang="en-US" sz="1600">
                <a:solidFill>
                  <a:schemeClr val="tx2"/>
                </a:solidFill>
                <a:hlinkClick r:id="rId3"/>
              </a:rPr>
              <a:t>jfwagner@unomaha.edu</a:t>
            </a:r>
            <a:endParaRPr lang="en-US" sz="1600">
              <a:solidFill>
                <a:schemeClr val="tx2"/>
              </a:solidFill>
            </a:endParaRPr>
          </a:p>
          <a:p>
            <a:r>
              <a:rPr lang="en-US" sz="1600">
                <a:solidFill>
                  <a:schemeClr val="tx2"/>
                </a:solidFill>
              </a:rPr>
              <a:t>Twitter and Instagram: @profjWags</a:t>
            </a:r>
          </a:p>
          <a:p>
            <a:endParaRPr lang="en-US" sz="1600">
              <a:solidFill>
                <a:schemeClr val="tx2"/>
              </a:solidFill>
            </a:endParaRPr>
          </a:p>
        </p:txBody>
      </p:sp>
      <p:sp>
        <p:nvSpPr>
          <p:cNvPr id="4" name="Footer Placeholder 3">
            <a:extLst>
              <a:ext uri="{FF2B5EF4-FFF2-40B4-BE49-F238E27FC236}">
                <a16:creationId xmlns:a16="http://schemas.microsoft.com/office/drawing/2014/main" id="{814FB16E-9341-4BBA-AC44-4900E87A3511}"/>
              </a:ext>
            </a:extLst>
          </p:cNvPr>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n-US"/>
              <a:t>Entrepreneurship in your Community: Creating Your Own Career © 2021 Nebraska Council on Economic Education </a:t>
            </a:r>
          </a:p>
        </p:txBody>
      </p:sp>
      <p:pic>
        <p:nvPicPr>
          <p:cNvPr id="31" name="Picture 30" descr="A person with her arms crossed&#10;&#10;Description automatically generated with low confidence">
            <a:extLst>
              <a:ext uri="{FF2B5EF4-FFF2-40B4-BE49-F238E27FC236}">
                <a16:creationId xmlns:a16="http://schemas.microsoft.com/office/drawing/2014/main" id="{2F8DBB9B-CAB4-4710-82DD-B7A8D4646391}"/>
              </a:ext>
            </a:extLst>
          </p:cNvPr>
          <p:cNvPicPr>
            <a:picLocks noChangeAspect="1"/>
          </p:cNvPicPr>
          <p:nvPr/>
        </p:nvPicPr>
        <p:blipFill rotWithShape="1">
          <a:blip r:embed="rId4">
            <a:extLst>
              <a:ext uri="{28A0092B-C50C-407E-A947-70E740481C1C}">
                <a14:useLocalDpi xmlns:a14="http://schemas.microsoft.com/office/drawing/2010/main" val="0"/>
              </a:ext>
            </a:extLst>
          </a:blip>
          <a:srcRect t="11622" b="11708"/>
          <a:stretch/>
        </p:blipFill>
        <p:spPr>
          <a:xfrm>
            <a:off x="839940" y="353491"/>
            <a:ext cx="2582892" cy="2970448"/>
          </a:xfrm>
          <a:prstGeom prst="rect">
            <a:avLst/>
          </a:prstGeom>
        </p:spPr>
      </p:pic>
    </p:spTree>
    <p:extLst>
      <p:ext uri="{BB962C8B-B14F-4D97-AF65-F5344CB8AC3E}">
        <p14:creationId xmlns:p14="http://schemas.microsoft.com/office/powerpoint/2010/main" val="174304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4E2E-8BC1-CD4E-8F4B-0EC05B0F21DB}"/>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D3C43C92-F9CD-CA4F-A408-BABB6C8EC496}"/>
              </a:ext>
            </a:extLst>
          </p:cNvPr>
          <p:cNvSpPr>
            <a:spLocks noGrp="1"/>
          </p:cNvSpPr>
          <p:nvPr>
            <p:ph idx="1"/>
          </p:nvPr>
        </p:nvSpPr>
        <p:spPr/>
        <p:txBody>
          <a:bodyPr/>
          <a:lstStyle/>
          <a:p>
            <a:r>
              <a:rPr lang="en-US"/>
              <a:t>There can be a great deal to gain from having your own business, but you must be willing to give up something as well.  </a:t>
            </a:r>
          </a:p>
          <a:p>
            <a:r>
              <a:rPr lang="en-US" u="sng"/>
              <a:t>Trade-offs:</a:t>
            </a:r>
            <a:r>
              <a:rPr lang="en-US"/>
              <a:t>  These involve accepting or choosing less of one thing to get more of something else.  </a:t>
            </a:r>
          </a:p>
          <a:p>
            <a:pPr lvl="1"/>
            <a:r>
              <a:rPr lang="en-US"/>
              <a:t>When you start your own business and it begins operations, you have to give up your job working for someone else.  </a:t>
            </a:r>
          </a:p>
        </p:txBody>
      </p:sp>
      <p:sp>
        <p:nvSpPr>
          <p:cNvPr id="4" name="Footer Placeholder 3">
            <a:extLst>
              <a:ext uri="{FF2B5EF4-FFF2-40B4-BE49-F238E27FC236}">
                <a16:creationId xmlns:a16="http://schemas.microsoft.com/office/drawing/2014/main" id="{5216FA57-E449-4591-8ECB-B229C24B5D7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23044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AEC7-D391-4949-807F-1907DF9F4808}"/>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6E7CC3A1-5AF6-FA49-B470-345F88269379}"/>
              </a:ext>
            </a:extLst>
          </p:cNvPr>
          <p:cNvSpPr>
            <a:spLocks noGrp="1"/>
          </p:cNvSpPr>
          <p:nvPr>
            <p:ph idx="1"/>
          </p:nvPr>
        </p:nvSpPr>
        <p:spPr>
          <a:xfrm>
            <a:off x="1149645" y="1462087"/>
            <a:ext cx="7886700" cy="4351338"/>
          </a:xfrm>
        </p:spPr>
        <p:txBody>
          <a:bodyPr>
            <a:normAutofit/>
          </a:bodyPr>
          <a:lstStyle/>
          <a:p>
            <a:r>
              <a:rPr lang="en-US" u="sng"/>
              <a:t>Benefits:</a:t>
            </a:r>
            <a:r>
              <a:rPr lang="en-US"/>
              <a:t>  Something that promotes or enhances well-being </a:t>
            </a:r>
          </a:p>
          <a:p>
            <a:r>
              <a:rPr lang="en-US" u="sng"/>
              <a:t>Costs</a:t>
            </a:r>
            <a:r>
              <a:rPr lang="en-US"/>
              <a:t>:  something to give up—usually amount paid or required in payment for a purchase. </a:t>
            </a:r>
          </a:p>
          <a:p>
            <a:r>
              <a:rPr lang="en-US"/>
              <a:t>To receive the most satisfaction from your decision, you should choose the alternative that gives you the most benefits and the least costs.  </a:t>
            </a:r>
          </a:p>
        </p:txBody>
      </p:sp>
      <p:sp>
        <p:nvSpPr>
          <p:cNvPr id="4" name="Footer Placeholder 3">
            <a:extLst>
              <a:ext uri="{FF2B5EF4-FFF2-40B4-BE49-F238E27FC236}">
                <a16:creationId xmlns:a16="http://schemas.microsoft.com/office/drawing/2014/main" id="{F0C44878-4083-4E74-A667-6E8CFCD149E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3314" name="Picture 2" descr="Old metal balance to weigh Free Photo">
            <a:extLst>
              <a:ext uri="{FF2B5EF4-FFF2-40B4-BE49-F238E27FC236}">
                <a16:creationId xmlns:a16="http://schemas.microsoft.com/office/drawing/2014/main" id="{402728D6-5F35-E142-B0FB-3FB278B1A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380" y="4492920"/>
            <a:ext cx="2109230" cy="180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6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5239-2F64-2C4B-85DE-E04869E4C566}"/>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76071855-AE21-1946-A2B2-C21318FD9761}"/>
              </a:ext>
            </a:extLst>
          </p:cNvPr>
          <p:cNvSpPr>
            <a:spLocks noGrp="1"/>
          </p:cNvSpPr>
          <p:nvPr>
            <p:ph idx="1"/>
          </p:nvPr>
        </p:nvSpPr>
        <p:spPr/>
        <p:txBody>
          <a:bodyPr/>
          <a:lstStyle/>
          <a:p>
            <a:r>
              <a:rPr lang="en-US"/>
              <a:t>Please work on activity 3-1:  What is the Best Choice?  </a:t>
            </a:r>
          </a:p>
        </p:txBody>
      </p:sp>
      <p:sp>
        <p:nvSpPr>
          <p:cNvPr id="4" name="Footer Placeholder 3">
            <a:extLst>
              <a:ext uri="{FF2B5EF4-FFF2-40B4-BE49-F238E27FC236}">
                <a16:creationId xmlns:a16="http://schemas.microsoft.com/office/drawing/2014/main" id="{6708425C-1FEC-4D66-A744-5FB4544E541C}"/>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5362" name="Picture 2" descr="Happines cheerful perforated paper smiley face Free Photo">
            <a:extLst>
              <a:ext uri="{FF2B5EF4-FFF2-40B4-BE49-F238E27FC236}">
                <a16:creationId xmlns:a16="http://schemas.microsoft.com/office/drawing/2014/main" id="{9CE74DCB-EB5C-C344-B29E-1D82E158D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661" y="2615214"/>
            <a:ext cx="5208671" cy="346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4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18CE-5F6C-C149-A530-BD0BD8501547}"/>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D9FDFEB6-9913-8743-9A8B-85803D7B7E45}"/>
              </a:ext>
            </a:extLst>
          </p:cNvPr>
          <p:cNvSpPr>
            <a:spLocks noGrp="1"/>
          </p:cNvSpPr>
          <p:nvPr>
            <p:ph idx="1"/>
          </p:nvPr>
        </p:nvSpPr>
        <p:spPr/>
        <p:txBody>
          <a:bodyPr/>
          <a:lstStyle/>
          <a:p>
            <a:r>
              <a:rPr lang="en-US"/>
              <a:t>Activity 3-1 Key</a:t>
            </a:r>
          </a:p>
          <a:p>
            <a:pPr lvl="1"/>
            <a:endParaRPr lang="en-US"/>
          </a:p>
        </p:txBody>
      </p:sp>
      <p:sp>
        <p:nvSpPr>
          <p:cNvPr id="4" name="Footer Placeholder 3">
            <a:extLst>
              <a:ext uri="{FF2B5EF4-FFF2-40B4-BE49-F238E27FC236}">
                <a16:creationId xmlns:a16="http://schemas.microsoft.com/office/drawing/2014/main" id="{BC3E42E7-FCD2-1740-BDB9-460024B82E8A}"/>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5" name="Table 4">
            <a:extLst>
              <a:ext uri="{FF2B5EF4-FFF2-40B4-BE49-F238E27FC236}">
                <a16:creationId xmlns:a16="http://schemas.microsoft.com/office/drawing/2014/main" id="{048DA550-5495-7840-B0FD-001912FFEA62}"/>
              </a:ext>
            </a:extLst>
          </p:cNvPr>
          <p:cNvGraphicFramePr>
            <a:graphicFrameLocks noGrp="1"/>
          </p:cNvGraphicFramePr>
          <p:nvPr>
            <p:extLst>
              <p:ext uri="{D42A27DB-BD31-4B8C-83A1-F6EECF244321}">
                <p14:modId xmlns:p14="http://schemas.microsoft.com/office/powerpoint/2010/main" val="2053085799"/>
              </p:ext>
            </p:extLst>
          </p:nvPr>
        </p:nvGraphicFramePr>
        <p:xfrm>
          <a:off x="2237084" y="2446337"/>
          <a:ext cx="5711825" cy="692150"/>
        </p:xfrm>
        <a:graphic>
          <a:graphicData uri="http://schemas.openxmlformats.org/drawingml/2006/table">
            <a:tbl>
              <a:tblPr>
                <a:tableStyleId>{C4B1156A-380E-4F78-BDF5-A606A8083BF9}</a:tableStyleId>
              </a:tblPr>
              <a:tblGrid>
                <a:gridCol w="911225">
                  <a:extLst>
                    <a:ext uri="{9D8B030D-6E8A-4147-A177-3AD203B41FA5}">
                      <a16:colId xmlns:a16="http://schemas.microsoft.com/office/drawing/2014/main" val="4228103348"/>
                    </a:ext>
                  </a:extLst>
                </a:gridCol>
                <a:gridCol w="811530">
                  <a:extLst>
                    <a:ext uri="{9D8B030D-6E8A-4147-A177-3AD203B41FA5}">
                      <a16:colId xmlns:a16="http://schemas.microsoft.com/office/drawing/2014/main" val="3846411319"/>
                    </a:ext>
                  </a:extLst>
                </a:gridCol>
                <a:gridCol w="811530">
                  <a:extLst>
                    <a:ext uri="{9D8B030D-6E8A-4147-A177-3AD203B41FA5}">
                      <a16:colId xmlns:a16="http://schemas.microsoft.com/office/drawing/2014/main" val="2497510075"/>
                    </a:ext>
                  </a:extLst>
                </a:gridCol>
                <a:gridCol w="811530">
                  <a:extLst>
                    <a:ext uri="{9D8B030D-6E8A-4147-A177-3AD203B41FA5}">
                      <a16:colId xmlns:a16="http://schemas.microsoft.com/office/drawing/2014/main" val="1209250368"/>
                    </a:ext>
                  </a:extLst>
                </a:gridCol>
                <a:gridCol w="811530">
                  <a:extLst>
                    <a:ext uri="{9D8B030D-6E8A-4147-A177-3AD203B41FA5}">
                      <a16:colId xmlns:a16="http://schemas.microsoft.com/office/drawing/2014/main" val="2756859725"/>
                    </a:ext>
                  </a:extLst>
                </a:gridCol>
                <a:gridCol w="811530">
                  <a:extLst>
                    <a:ext uri="{9D8B030D-6E8A-4147-A177-3AD203B41FA5}">
                      <a16:colId xmlns:a16="http://schemas.microsoft.com/office/drawing/2014/main" val="864038829"/>
                    </a:ext>
                  </a:extLst>
                </a:gridCol>
                <a:gridCol w="742950">
                  <a:extLst>
                    <a:ext uri="{9D8B030D-6E8A-4147-A177-3AD203B41FA5}">
                      <a16:colId xmlns:a16="http://schemas.microsoft.com/office/drawing/2014/main" val="2885474552"/>
                    </a:ext>
                  </a:extLst>
                </a:gridCol>
              </a:tblGrid>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 </a:t>
                      </a:r>
                    </a:p>
                    <a:p>
                      <a:pPr marL="0" marR="0">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A</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B</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C</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D</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E</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Total Utility</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79748"/>
                  </a:ext>
                </a:extLst>
              </a:tr>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Utility Score</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5</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4</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28662"/>
                  </a:ext>
                </a:extLst>
              </a:tr>
            </a:tbl>
          </a:graphicData>
        </a:graphic>
      </p:graphicFrame>
      <p:graphicFrame>
        <p:nvGraphicFramePr>
          <p:cNvPr id="6" name="Table 5">
            <a:extLst>
              <a:ext uri="{FF2B5EF4-FFF2-40B4-BE49-F238E27FC236}">
                <a16:creationId xmlns:a16="http://schemas.microsoft.com/office/drawing/2014/main" id="{DB2C7A5B-8BAE-2741-A647-68D8324EEDD9}"/>
              </a:ext>
            </a:extLst>
          </p:cNvPr>
          <p:cNvGraphicFramePr>
            <a:graphicFrameLocks noGrp="1"/>
          </p:cNvGraphicFramePr>
          <p:nvPr>
            <p:extLst>
              <p:ext uri="{D42A27DB-BD31-4B8C-83A1-F6EECF244321}">
                <p14:modId xmlns:p14="http://schemas.microsoft.com/office/powerpoint/2010/main" val="2127539220"/>
              </p:ext>
            </p:extLst>
          </p:nvPr>
        </p:nvGraphicFramePr>
        <p:xfrm>
          <a:off x="2237083" y="3710118"/>
          <a:ext cx="5711825" cy="846139"/>
        </p:xfrm>
        <a:graphic>
          <a:graphicData uri="http://schemas.openxmlformats.org/drawingml/2006/table">
            <a:tbl>
              <a:tblPr>
                <a:tableStyleId>{C4B1156A-380E-4F78-BDF5-A606A8083BF9}</a:tableStyleId>
              </a:tblPr>
              <a:tblGrid>
                <a:gridCol w="911225">
                  <a:extLst>
                    <a:ext uri="{9D8B030D-6E8A-4147-A177-3AD203B41FA5}">
                      <a16:colId xmlns:a16="http://schemas.microsoft.com/office/drawing/2014/main" val="1905140762"/>
                    </a:ext>
                  </a:extLst>
                </a:gridCol>
                <a:gridCol w="811530">
                  <a:extLst>
                    <a:ext uri="{9D8B030D-6E8A-4147-A177-3AD203B41FA5}">
                      <a16:colId xmlns:a16="http://schemas.microsoft.com/office/drawing/2014/main" val="4113004278"/>
                    </a:ext>
                  </a:extLst>
                </a:gridCol>
                <a:gridCol w="811530">
                  <a:extLst>
                    <a:ext uri="{9D8B030D-6E8A-4147-A177-3AD203B41FA5}">
                      <a16:colId xmlns:a16="http://schemas.microsoft.com/office/drawing/2014/main" val="128939621"/>
                    </a:ext>
                  </a:extLst>
                </a:gridCol>
                <a:gridCol w="811530">
                  <a:extLst>
                    <a:ext uri="{9D8B030D-6E8A-4147-A177-3AD203B41FA5}">
                      <a16:colId xmlns:a16="http://schemas.microsoft.com/office/drawing/2014/main" val="44387759"/>
                    </a:ext>
                  </a:extLst>
                </a:gridCol>
                <a:gridCol w="811530">
                  <a:extLst>
                    <a:ext uri="{9D8B030D-6E8A-4147-A177-3AD203B41FA5}">
                      <a16:colId xmlns:a16="http://schemas.microsoft.com/office/drawing/2014/main" val="3777468589"/>
                    </a:ext>
                  </a:extLst>
                </a:gridCol>
                <a:gridCol w="811530">
                  <a:extLst>
                    <a:ext uri="{9D8B030D-6E8A-4147-A177-3AD203B41FA5}">
                      <a16:colId xmlns:a16="http://schemas.microsoft.com/office/drawing/2014/main" val="1430345604"/>
                    </a:ext>
                  </a:extLst>
                </a:gridCol>
                <a:gridCol w="742950">
                  <a:extLst>
                    <a:ext uri="{9D8B030D-6E8A-4147-A177-3AD203B41FA5}">
                      <a16:colId xmlns:a16="http://schemas.microsoft.com/office/drawing/2014/main" val="1451045505"/>
                    </a:ext>
                  </a:extLst>
                </a:gridCol>
              </a:tblGrid>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 </a:t>
                      </a:r>
                    </a:p>
                    <a:p>
                      <a:pPr marL="0" marR="0">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A</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B</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C</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D</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Criteria E</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Franklin Gothic Book" panose="020B0503020102020204" pitchFamily="34" charset="0"/>
                        </a:rPr>
                        <a:t>Total Utility</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284162"/>
                  </a:ext>
                </a:extLst>
              </a:tr>
              <a:tr h="0">
                <a:tc>
                  <a:txBody>
                    <a:bodyPr/>
                    <a:lstStyle/>
                    <a:p>
                      <a:pPr marL="0" marR="0">
                        <a:lnSpc>
                          <a:spcPct val="107000"/>
                        </a:lnSpc>
                        <a:spcBef>
                          <a:spcPts val="0"/>
                        </a:spcBef>
                        <a:spcAft>
                          <a:spcPts val="0"/>
                        </a:spcAft>
                      </a:pPr>
                      <a:r>
                        <a:rPr lang="en-US" sz="1100">
                          <a:effectLst/>
                          <a:latin typeface="Franklin Gothic Book" panose="020B0503020102020204" pitchFamily="34" charset="0"/>
                        </a:rPr>
                        <a:t>Alternative 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222654"/>
                  </a:ext>
                </a:extLst>
              </a:tr>
              <a:tr h="57150">
                <a:tc>
                  <a:txBody>
                    <a:bodyPr/>
                    <a:lstStyle/>
                    <a:p>
                      <a:pPr marL="0" marR="0">
                        <a:lnSpc>
                          <a:spcPct val="107000"/>
                        </a:lnSpc>
                        <a:spcBef>
                          <a:spcPts val="0"/>
                        </a:spcBef>
                        <a:spcAft>
                          <a:spcPts val="0"/>
                        </a:spcAft>
                      </a:pPr>
                      <a:r>
                        <a:rPr lang="en-US" sz="1100">
                          <a:effectLst/>
                          <a:latin typeface="Franklin Gothic Book" panose="020B0503020102020204" pitchFamily="34" charset="0"/>
                        </a:rPr>
                        <a:t>Alternative 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6269135"/>
                  </a:ext>
                </a:extLst>
              </a:tr>
              <a:tr h="57150">
                <a:tc>
                  <a:txBody>
                    <a:bodyPr/>
                    <a:lstStyle/>
                    <a:p>
                      <a:pPr marL="0" marR="0">
                        <a:lnSpc>
                          <a:spcPct val="107000"/>
                        </a:lnSpc>
                        <a:spcBef>
                          <a:spcPts val="0"/>
                        </a:spcBef>
                        <a:spcAft>
                          <a:spcPts val="0"/>
                        </a:spcAft>
                      </a:pPr>
                      <a:r>
                        <a:rPr lang="en-US" sz="1100">
                          <a:effectLst/>
                          <a:latin typeface="Franklin Gothic Book" panose="020B0503020102020204" pitchFamily="34" charset="0"/>
                        </a:rPr>
                        <a:t>Alternative 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1</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2</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3</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latin typeface="Franklin Gothic Book" panose="020B0503020102020204" pitchFamily="34" charset="0"/>
                        </a:rPr>
                        <a:t> </a:t>
                      </a: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816596"/>
                  </a:ext>
                </a:extLst>
              </a:tr>
            </a:tbl>
          </a:graphicData>
        </a:graphic>
      </p:graphicFrame>
      <p:cxnSp>
        <p:nvCxnSpPr>
          <p:cNvPr id="7" name="Straight Arrow Connector 6">
            <a:extLst>
              <a:ext uri="{FF2B5EF4-FFF2-40B4-BE49-F238E27FC236}">
                <a16:creationId xmlns:a16="http://schemas.microsoft.com/office/drawing/2014/main" id="{DA75014B-027D-9D42-8789-7056DEC68D99}"/>
              </a:ext>
            </a:extLst>
          </p:cNvPr>
          <p:cNvCxnSpPr/>
          <p:nvPr/>
        </p:nvCxnSpPr>
        <p:spPr>
          <a:xfrm flipH="1">
            <a:off x="2949274" y="3008254"/>
            <a:ext cx="363538" cy="222408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03838E14-4444-F047-A652-48A76F82DA24}"/>
              </a:ext>
            </a:extLst>
          </p:cNvPr>
          <p:cNvCxnSpPr/>
          <p:nvPr/>
        </p:nvCxnSpPr>
        <p:spPr>
          <a:xfrm flipH="1">
            <a:off x="3312814" y="4090927"/>
            <a:ext cx="115887" cy="114141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Rectangle 8">
            <a:extLst>
              <a:ext uri="{FF2B5EF4-FFF2-40B4-BE49-F238E27FC236}">
                <a16:creationId xmlns:a16="http://schemas.microsoft.com/office/drawing/2014/main" id="{67F06D4F-45A9-6148-BD9C-0F50DEF02418}"/>
              </a:ext>
            </a:extLst>
          </p:cNvPr>
          <p:cNvSpPr/>
          <p:nvPr/>
        </p:nvSpPr>
        <p:spPr>
          <a:xfrm>
            <a:off x="1423271" y="5182890"/>
            <a:ext cx="7339447" cy="1173463"/>
          </a:xfrm>
          <a:prstGeom prst="rect">
            <a:avLst/>
          </a:prstGeom>
        </p:spPr>
        <p:txBody>
          <a:bodyPr wrap="square">
            <a:spAutoFit/>
          </a:bodyPr>
          <a:lstStyle/>
          <a:p>
            <a:pPr>
              <a:lnSpc>
                <a:spcPct val="107000"/>
              </a:lnSpc>
              <a:spcAft>
                <a:spcPts val="800"/>
              </a:spcAft>
            </a:pPr>
            <a:r>
              <a:rPr lang="en-US">
                <a:solidFill>
                  <a:schemeClr val="accent5"/>
                </a:solidFill>
                <a:latin typeface="Franklin Gothic Book" panose="020B0503020102020204" pitchFamily="34" charset="0"/>
                <a:ea typeface="Calibri" panose="020F0502020204030204" pitchFamily="34" charset="0"/>
                <a:cs typeface="Calibri" panose="020F0502020204030204" pitchFamily="34" charset="0"/>
              </a:rPr>
              <a:t>Alternative 1: (3 x 1) + (5 x 3) + (1 x 3) + (4 x 2) + (2 x 2) = 33</a:t>
            </a:r>
            <a:endParaRPr lang="en-US">
              <a:solidFill>
                <a:schemeClr val="accent5"/>
              </a:solidFill>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solidFill>
                  <a:schemeClr val="accent5"/>
                </a:solidFill>
                <a:latin typeface="Franklin Gothic Book" panose="020B0503020102020204" pitchFamily="34" charset="0"/>
                <a:ea typeface="Calibri" panose="020F0502020204030204" pitchFamily="34" charset="0"/>
                <a:cs typeface="Calibri" panose="020F0502020204030204" pitchFamily="34" charset="0"/>
              </a:rPr>
              <a:t>Alternative 2: (3 x 3) + (5 x 2) + (1 x 1) + (4 x 1) + (2 x 1) = 26</a:t>
            </a:r>
            <a:endParaRPr lang="en-US">
              <a:solidFill>
                <a:schemeClr val="accent5"/>
              </a:solidFill>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solidFill>
                  <a:schemeClr val="accent5"/>
                </a:solidFill>
                <a:latin typeface="Franklin Gothic Book" panose="020B0503020102020204" pitchFamily="34" charset="0"/>
                <a:ea typeface="Calibri" panose="020F0502020204030204" pitchFamily="34" charset="0"/>
                <a:cs typeface="Calibri" panose="020F0502020204030204" pitchFamily="34" charset="0"/>
              </a:rPr>
              <a:t>Alternative 3: (3 x 2) + (5 x 1) + (1 x 2) + (4 x 3) + (2 x 3) = 31</a:t>
            </a:r>
            <a:endParaRPr lang="en-US">
              <a:solidFill>
                <a:schemeClr val="accent5"/>
              </a:solidFill>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16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6634-E0A9-1B4F-91DC-54B379056299}"/>
              </a:ext>
            </a:extLst>
          </p:cNvPr>
          <p:cNvSpPr>
            <a:spLocks noGrp="1"/>
          </p:cNvSpPr>
          <p:nvPr>
            <p:ph type="title"/>
          </p:nvPr>
        </p:nvSpPr>
        <p:spPr/>
        <p:txBody>
          <a:bodyPr/>
          <a:lstStyle/>
          <a:p>
            <a:r>
              <a:rPr lang="en-US"/>
              <a:t>Lesson 3</a:t>
            </a:r>
          </a:p>
        </p:txBody>
      </p:sp>
      <p:sp>
        <p:nvSpPr>
          <p:cNvPr id="4" name="Footer Placeholder 3">
            <a:extLst>
              <a:ext uri="{FF2B5EF4-FFF2-40B4-BE49-F238E27FC236}">
                <a16:creationId xmlns:a16="http://schemas.microsoft.com/office/drawing/2014/main" id="{47B78D6A-954E-EB4F-AE78-B50E239E67A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5" name="Table 4">
            <a:extLst>
              <a:ext uri="{FF2B5EF4-FFF2-40B4-BE49-F238E27FC236}">
                <a16:creationId xmlns:a16="http://schemas.microsoft.com/office/drawing/2014/main" id="{BDF3A487-6220-3843-BDBE-81423B4A490F}"/>
              </a:ext>
            </a:extLst>
          </p:cNvPr>
          <p:cNvGraphicFramePr>
            <a:graphicFrameLocks noGrp="1"/>
          </p:cNvGraphicFramePr>
          <p:nvPr>
            <p:extLst>
              <p:ext uri="{D42A27DB-BD31-4B8C-83A1-F6EECF244321}">
                <p14:modId xmlns:p14="http://schemas.microsoft.com/office/powerpoint/2010/main" val="946227723"/>
              </p:ext>
            </p:extLst>
          </p:nvPr>
        </p:nvGraphicFramePr>
        <p:xfrm>
          <a:off x="1322175" y="2195513"/>
          <a:ext cx="7714171" cy="3465024"/>
        </p:xfrm>
        <a:graphic>
          <a:graphicData uri="http://schemas.openxmlformats.org/drawingml/2006/table">
            <a:tbl>
              <a:tblPr>
                <a:tableStyleId>{16D9F66E-5EB9-4882-86FB-DCBF35E3C3E4}</a:tableStyleId>
              </a:tblPr>
              <a:tblGrid>
                <a:gridCol w="1230666">
                  <a:extLst>
                    <a:ext uri="{9D8B030D-6E8A-4147-A177-3AD203B41FA5}">
                      <a16:colId xmlns:a16="http://schemas.microsoft.com/office/drawing/2014/main" val="83792983"/>
                    </a:ext>
                  </a:extLst>
                </a:gridCol>
                <a:gridCol w="1096021">
                  <a:extLst>
                    <a:ext uri="{9D8B030D-6E8A-4147-A177-3AD203B41FA5}">
                      <a16:colId xmlns:a16="http://schemas.microsoft.com/office/drawing/2014/main" val="2238627382"/>
                    </a:ext>
                  </a:extLst>
                </a:gridCol>
                <a:gridCol w="1096021">
                  <a:extLst>
                    <a:ext uri="{9D8B030D-6E8A-4147-A177-3AD203B41FA5}">
                      <a16:colId xmlns:a16="http://schemas.microsoft.com/office/drawing/2014/main" val="1390113926"/>
                    </a:ext>
                  </a:extLst>
                </a:gridCol>
                <a:gridCol w="1096021">
                  <a:extLst>
                    <a:ext uri="{9D8B030D-6E8A-4147-A177-3AD203B41FA5}">
                      <a16:colId xmlns:a16="http://schemas.microsoft.com/office/drawing/2014/main" val="1898664285"/>
                    </a:ext>
                  </a:extLst>
                </a:gridCol>
                <a:gridCol w="1096021">
                  <a:extLst>
                    <a:ext uri="{9D8B030D-6E8A-4147-A177-3AD203B41FA5}">
                      <a16:colId xmlns:a16="http://schemas.microsoft.com/office/drawing/2014/main" val="4158634615"/>
                    </a:ext>
                  </a:extLst>
                </a:gridCol>
                <a:gridCol w="1096021">
                  <a:extLst>
                    <a:ext uri="{9D8B030D-6E8A-4147-A177-3AD203B41FA5}">
                      <a16:colId xmlns:a16="http://schemas.microsoft.com/office/drawing/2014/main" val="1455804507"/>
                    </a:ext>
                  </a:extLst>
                </a:gridCol>
                <a:gridCol w="1003400">
                  <a:extLst>
                    <a:ext uri="{9D8B030D-6E8A-4147-A177-3AD203B41FA5}">
                      <a16:colId xmlns:a16="http://schemas.microsoft.com/office/drawing/2014/main" val="1271902519"/>
                    </a:ext>
                  </a:extLst>
                </a:gridCol>
              </a:tblGrid>
              <a:tr h="579177">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A</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B</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Criteria 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Total Utility</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2464159"/>
                  </a:ext>
                </a:extLst>
              </a:tr>
              <a:tr h="691023">
                <a:tc>
                  <a:txBody>
                    <a:bodyPr/>
                    <a:lstStyle/>
                    <a:p>
                      <a:pPr marL="0" marR="0">
                        <a:lnSpc>
                          <a:spcPct val="107000"/>
                        </a:lnSpc>
                        <a:spcBef>
                          <a:spcPts val="0"/>
                        </a:spcBef>
                        <a:spcAft>
                          <a:spcPts val="0"/>
                        </a:spcAft>
                      </a:pPr>
                      <a:r>
                        <a:rPr lang="en-US" sz="1800">
                          <a:effectLst/>
                        </a:rPr>
                        <a:t>Criteria Utility Score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4</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330206"/>
                  </a:ext>
                </a:extLst>
              </a:tr>
              <a:tr h="875372">
                <a:tc>
                  <a:txBody>
                    <a:bodyPr/>
                    <a:lstStyle/>
                    <a:p>
                      <a:pPr marL="0" marR="0">
                        <a:lnSpc>
                          <a:spcPct val="107000"/>
                        </a:lnSpc>
                        <a:spcBef>
                          <a:spcPts val="0"/>
                        </a:spcBef>
                        <a:spcAft>
                          <a:spcPts val="0"/>
                        </a:spcAft>
                      </a:pPr>
                      <a:r>
                        <a:rPr lang="en-US" sz="1800">
                          <a:effectLst/>
                        </a:rPr>
                        <a:t>Alternative 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p>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___3__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p>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__15___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p>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___3__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br>
                        <a:rPr lang="en-US" sz="1800">
                          <a:effectLst/>
                        </a:rPr>
                      </a:br>
                      <a:endParaRPr lang="en-US" sz="1800">
                        <a:effectLst/>
                      </a:endParaRPr>
                    </a:p>
                    <a:p>
                      <a:pPr marL="0" marR="0" algn="ctr">
                        <a:lnSpc>
                          <a:spcPct val="107000"/>
                        </a:lnSpc>
                        <a:spcBef>
                          <a:spcPts val="0"/>
                        </a:spcBef>
                        <a:spcAft>
                          <a:spcPts val="0"/>
                        </a:spcAft>
                      </a:pPr>
                      <a:r>
                        <a:rPr lang="en-US" sz="1800">
                          <a:effectLst/>
                        </a:rPr>
                        <a:t>__8___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br>
                        <a:rPr lang="en-US" sz="1800">
                          <a:effectLst/>
                        </a:rPr>
                      </a:br>
                      <a:endParaRPr lang="en-US" sz="1800">
                        <a:effectLst/>
                      </a:endParaRPr>
                    </a:p>
                    <a:p>
                      <a:pPr marL="0" marR="0" algn="ctr">
                        <a:lnSpc>
                          <a:spcPct val="107000"/>
                        </a:lnSpc>
                        <a:spcBef>
                          <a:spcPts val="0"/>
                        </a:spcBef>
                        <a:spcAft>
                          <a:spcPts val="0"/>
                        </a:spcAft>
                      </a:pPr>
                      <a:r>
                        <a:rPr lang="en-US" sz="1800">
                          <a:effectLst/>
                        </a:rPr>
                        <a:t>__4___</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117621"/>
                  </a:ext>
                </a:extLst>
              </a:tr>
              <a:tr h="455119">
                <a:tc>
                  <a:txBody>
                    <a:bodyPr/>
                    <a:lstStyle/>
                    <a:p>
                      <a:pPr marL="0" marR="0">
                        <a:lnSpc>
                          <a:spcPct val="107000"/>
                        </a:lnSpc>
                        <a:spcBef>
                          <a:spcPts val="0"/>
                        </a:spcBef>
                        <a:spcAft>
                          <a:spcPts val="0"/>
                        </a:spcAft>
                      </a:pPr>
                      <a:r>
                        <a:rPr lang="en-US" sz="1800">
                          <a:effectLst/>
                        </a:rPr>
                        <a:t>Alternative 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26</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712372"/>
                  </a:ext>
                </a:extLst>
              </a:tr>
              <a:tr h="455119">
                <a:tc>
                  <a:txBody>
                    <a:bodyPr/>
                    <a:lstStyle/>
                    <a:p>
                      <a:pPr marL="0" marR="0">
                        <a:lnSpc>
                          <a:spcPct val="107000"/>
                        </a:lnSpc>
                        <a:spcBef>
                          <a:spcPts val="0"/>
                        </a:spcBef>
                        <a:spcAft>
                          <a:spcPts val="0"/>
                        </a:spcAft>
                      </a:pPr>
                      <a:r>
                        <a:rPr lang="en-US" sz="1800">
                          <a:effectLst/>
                        </a:rPr>
                        <a:t>Alternative 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689823"/>
                  </a:ext>
                </a:extLst>
              </a:tr>
            </a:tbl>
          </a:graphicData>
        </a:graphic>
      </p:graphicFrame>
    </p:spTree>
    <p:extLst>
      <p:ext uri="{BB962C8B-B14F-4D97-AF65-F5344CB8AC3E}">
        <p14:creationId xmlns:p14="http://schemas.microsoft.com/office/powerpoint/2010/main" val="140655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1EB3-B7FD-D44F-8052-B0BEFF25A09E}"/>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7E572162-05B1-194E-9E51-4AF95B61D606}"/>
              </a:ext>
            </a:extLst>
          </p:cNvPr>
          <p:cNvSpPr>
            <a:spLocks noGrp="1"/>
          </p:cNvSpPr>
          <p:nvPr>
            <p:ph idx="1"/>
          </p:nvPr>
        </p:nvSpPr>
        <p:spPr/>
        <p:txBody>
          <a:bodyPr/>
          <a:lstStyle/>
          <a:p>
            <a:r>
              <a:rPr lang="en-US"/>
              <a:t>Please work on Activity 3-2 in groups of 2-3.  </a:t>
            </a:r>
          </a:p>
          <a:p>
            <a:r>
              <a:rPr lang="en-US"/>
              <a:t>Please do not complete the final question about opportunity costs.  </a:t>
            </a:r>
          </a:p>
          <a:p>
            <a:r>
              <a:rPr lang="en-US"/>
              <a:t>You have 10 minutes.  </a:t>
            </a:r>
          </a:p>
        </p:txBody>
      </p:sp>
      <p:sp>
        <p:nvSpPr>
          <p:cNvPr id="4" name="Footer Placeholder 3">
            <a:extLst>
              <a:ext uri="{FF2B5EF4-FFF2-40B4-BE49-F238E27FC236}">
                <a16:creationId xmlns:a16="http://schemas.microsoft.com/office/drawing/2014/main" id="{0BDE2653-C454-4DD1-AF60-F5FCA63D6553}"/>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7410" name="Picture 2" descr="Closeup of hand holding stopwatch Free Photo">
            <a:extLst>
              <a:ext uri="{FF2B5EF4-FFF2-40B4-BE49-F238E27FC236}">
                <a16:creationId xmlns:a16="http://schemas.microsoft.com/office/drawing/2014/main" id="{F8700DCE-7761-E04F-9410-9183130CC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079" y="3881426"/>
            <a:ext cx="3307835" cy="22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4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FF03-6830-3B4A-91FC-A27DB702DB8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37989C82-E42A-4747-86D7-8423B4794C54}"/>
              </a:ext>
            </a:extLst>
          </p:cNvPr>
          <p:cNvSpPr>
            <a:spLocks noGrp="1"/>
          </p:cNvSpPr>
          <p:nvPr>
            <p:ph idx="1"/>
          </p:nvPr>
        </p:nvSpPr>
        <p:spPr/>
        <p:txBody>
          <a:bodyPr vert="horz" lIns="91440" tIns="45720" rIns="91440" bIns="45720" rtlCol="0" anchor="t">
            <a:normAutofit/>
          </a:bodyPr>
          <a:lstStyle/>
          <a:p>
            <a:r>
              <a:rPr lang="en-US"/>
              <a:t>What alternative should Indy Pendant select to receive the greatest satisfaction?  Sue </a:t>
            </a:r>
            <a:r>
              <a:rPr lang="en-US" err="1"/>
              <a:t>Curity</a:t>
            </a:r>
            <a:r>
              <a:rPr lang="en-US"/>
              <a:t>? </a:t>
            </a:r>
          </a:p>
          <a:p>
            <a:r>
              <a:rPr lang="en-US"/>
              <a:t>Both women used the same criteria to evaluate the same alternatives so why did they select different alternatives?  </a:t>
            </a:r>
          </a:p>
          <a:p>
            <a:pPr marL="0" indent="0">
              <a:buNone/>
            </a:pPr>
            <a:endParaRPr lang="en-US"/>
          </a:p>
        </p:txBody>
      </p:sp>
      <p:sp>
        <p:nvSpPr>
          <p:cNvPr id="4" name="Footer Placeholder 3">
            <a:extLst>
              <a:ext uri="{FF2B5EF4-FFF2-40B4-BE49-F238E27FC236}">
                <a16:creationId xmlns:a16="http://schemas.microsoft.com/office/drawing/2014/main" id="{C69CFC7A-8173-47B8-886B-36215357E4D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18434" name="Picture 2" descr="Smiley face made on white paper stick on wall with tape Free Photo">
            <a:extLst>
              <a:ext uri="{FF2B5EF4-FFF2-40B4-BE49-F238E27FC236}">
                <a16:creationId xmlns:a16="http://schemas.microsoft.com/office/drawing/2014/main" id="{D1C7BB91-CA0F-7C4F-B1E3-F3FDDCEAA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861" y="4167732"/>
            <a:ext cx="3184268" cy="212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54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7473-CD3C-7D46-ABBF-01299A18A72A}"/>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EE1F59D7-8011-3248-ABA8-097D47092FB6}"/>
              </a:ext>
            </a:extLst>
          </p:cNvPr>
          <p:cNvSpPr>
            <a:spLocks noGrp="1"/>
          </p:cNvSpPr>
          <p:nvPr>
            <p:ph idx="1"/>
          </p:nvPr>
        </p:nvSpPr>
        <p:spPr/>
        <p:txBody>
          <a:bodyPr>
            <a:normAutofit fontScale="92500" lnSpcReduction="10000"/>
          </a:bodyPr>
          <a:lstStyle/>
          <a:p>
            <a:r>
              <a:rPr lang="en-US"/>
              <a:t>Both women need to consider their own values when making decisions to gain the most satisfaction from their decision.  We always make trade-offs when we make decisions.  </a:t>
            </a:r>
          </a:p>
          <a:p>
            <a:r>
              <a:rPr lang="en-US" u="sng"/>
              <a:t>Opportunity Cost:</a:t>
            </a:r>
            <a:r>
              <a:rPr lang="en-US"/>
              <a:t>  The forgone benefit of the next best alterative when scarce resources are used for one purpose rather than another. </a:t>
            </a:r>
          </a:p>
          <a:p>
            <a:r>
              <a:rPr lang="en-US"/>
              <a:t>What is Indy’s opportunity cost? </a:t>
            </a:r>
          </a:p>
          <a:p>
            <a:r>
              <a:rPr lang="en-US"/>
              <a:t>What is Sue’s opportunity cost? </a:t>
            </a:r>
          </a:p>
          <a:p>
            <a:r>
              <a:rPr lang="en-US"/>
              <a:t>You now have 3-5 minutes to finish the last question on Activity 3-2.  </a:t>
            </a:r>
          </a:p>
        </p:txBody>
      </p:sp>
      <p:sp>
        <p:nvSpPr>
          <p:cNvPr id="4" name="Footer Placeholder 3">
            <a:extLst>
              <a:ext uri="{FF2B5EF4-FFF2-40B4-BE49-F238E27FC236}">
                <a16:creationId xmlns:a16="http://schemas.microsoft.com/office/drawing/2014/main" id="{8A8D40B0-C0D8-4E1C-A5C5-86C4E0787C0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58196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F0E9-FC34-B94B-A597-98A262A05BEC}"/>
              </a:ext>
            </a:extLst>
          </p:cNvPr>
          <p:cNvSpPr>
            <a:spLocks noGrp="1"/>
          </p:cNvSpPr>
          <p:nvPr>
            <p:ph type="title"/>
          </p:nvPr>
        </p:nvSpPr>
        <p:spPr/>
        <p:txBody>
          <a:bodyPr/>
          <a:lstStyle/>
          <a:p>
            <a:r>
              <a:rPr lang="en-US"/>
              <a:t>Lesson 3</a:t>
            </a:r>
          </a:p>
        </p:txBody>
      </p:sp>
      <p:sp>
        <p:nvSpPr>
          <p:cNvPr id="3" name="Content Placeholder 2">
            <a:extLst>
              <a:ext uri="{FF2B5EF4-FFF2-40B4-BE49-F238E27FC236}">
                <a16:creationId xmlns:a16="http://schemas.microsoft.com/office/drawing/2014/main" id="{26DE92D8-A2D5-9B48-A879-EBF02DDDD8CA}"/>
              </a:ext>
            </a:extLst>
          </p:cNvPr>
          <p:cNvSpPr>
            <a:spLocks noGrp="1"/>
          </p:cNvSpPr>
          <p:nvPr>
            <p:ph idx="1"/>
          </p:nvPr>
        </p:nvSpPr>
        <p:spPr/>
        <p:txBody>
          <a:bodyPr/>
          <a:lstStyle/>
          <a:p>
            <a:r>
              <a:rPr lang="en-US"/>
              <a:t>Entrepreneurs must</a:t>
            </a:r>
          </a:p>
          <a:p>
            <a:pPr lvl="1"/>
            <a:r>
              <a:rPr lang="en-US"/>
              <a:t>Analyze the costs and benefits of going into business.</a:t>
            </a:r>
          </a:p>
          <a:p>
            <a:pPr lvl="1"/>
            <a:r>
              <a:rPr lang="en-US"/>
              <a:t>Make trade-offs that will result in the greatest satisfaction from the decision they make. </a:t>
            </a:r>
          </a:p>
          <a:p>
            <a:pPr lvl="1"/>
            <a:r>
              <a:rPr lang="en-US"/>
              <a:t>Give something up for the alternative they choose and that is the opportunity cost of making their decision.  </a:t>
            </a:r>
          </a:p>
        </p:txBody>
      </p:sp>
      <p:sp>
        <p:nvSpPr>
          <p:cNvPr id="4" name="Footer Placeholder 3">
            <a:extLst>
              <a:ext uri="{FF2B5EF4-FFF2-40B4-BE49-F238E27FC236}">
                <a16:creationId xmlns:a16="http://schemas.microsoft.com/office/drawing/2014/main" id="{D479DF89-BD8A-4A53-945E-39743C573A5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18636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5BD873-B32B-3A47-B3A2-CEE32C7A72CC}"/>
              </a:ext>
            </a:extLst>
          </p:cNvPr>
          <p:cNvSpPr>
            <a:spLocks noGrp="1"/>
          </p:cNvSpPr>
          <p:nvPr>
            <p:ph type="title"/>
          </p:nvPr>
        </p:nvSpPr>
        <p:spPr/>
        <p:txBody>
          <a:bodyPr/>
          <a:lstStyle/>
          <a:p>
            <a:r>
              <a:rPr lang="en-US"/>
              <a:t>Lesson 8</a:t>
            </a:r>
          </a:p>
        </p:txBody>
      </p:sp>
      <p:sp>
        <p:nvSpPr>
          <p:cNvPr id="5" name="Text Placeholder 4">
            <a:extLst>
              <a:ext uri="{FF2B5EF4-FFF2-40B4-BE49-F238E27FC236}">
                <a16:creationId xmlns:a16="http://schemas.microsoft.com/office/drawing/2014/main" id="{D6C5ACD9-A8DF-6E4B-BCBC-0AAF96E33083}"/>
              </a:ext>
            </a:extLst>
          </p:cNvPr>
          <p:cNvSpPr>
            <a:spLocks noGrp="1"/>
          </p:cNvSpPr>
          <p:nvPr>
            <p:ph type="body" idx="1"/>
          </p:nvPr>
        </p:nvSpPr>
        <p:spPr/>
        <p:txBody>
          <a:bodyPr/>
          <a:lstStyle/>
          <a:p>
            <a:r>
              <a:rPr lang="en-US"/>
              <a:t>I’m in Business, Now What Do I Charge?</a:t>
            </a:r>
          </a:p>
        </p:txBody>
      </p:sp>
      <p:sp>
        <p:nvSpPr>
          <p:cNvPr id="2" name="Footer Placeholder 1">
            <a:extLst>
              <a:ext uri="{FF2B5EF4-FFF2-40B4-BE49-F238E27FC236}">
                <a16:creationId xmlns:a16="http://schemas.microsoft.com/office/drawing/2014/main" id="{0A7B8CA4-A413-4BA2-8777-9A967873347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39938" name="Picture 2" descr="Image result for gas station">
            <a:extLst>
              <a:ext uri="{FF2B5EF4-FFF2-40B4-BE49-F238E27FC236}">
                <a16:creationId xmlns:a16="http://schemas.microsoft.com/office/drawing/2014/main" id="{056F4598-CFF4-BE4D-B6CA-C32B8AFCD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076" y="1496155"/>
            <a:ext cx="3786102" cy="184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7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59AD1-707E-4400-9B4A-C9E53078796F}"/>
              </a:ext>
            </a:extLst>
          </p:cNvPr>
          <p:cNvSpPr>
            <a:spLocks noGrp="1"/>
          </p:cNvSpPr>
          <p:nvPr>
            <p:ph type="title"/>
          </p:nvPr>
        </p:nvSpPr>
        <p:spPr>
          <a:xfrm>
            <a:off x="3967566" y="802955"/>
            <a:ext cx="4336494" cy="1455996"/>
          </a:xfrm>
        </p:spPr>
        <p:txBody>
          <a:bodyPr anchor="b">
            <a:normAutofit/>
          </a:bodyPr>
          <a:lstStyle/>
          <a:p>
            <a:r>
              <a:rPr lang="en-US" sz="3100" dirty="0">
                <a:solidFill>
                  <a:schemeClr val="tx2"/>
                </a:solidFill>
              </a:rPr>
              <a:t>Dr. Jennifer Davidson</a:t>
            </a:r>
          </a:p>
        </p:txBody>
      </p:sp>
      <p:pic>
        <p:nvPicPr>
          <p:cNvPr id="29" name="Picture 28">
            <a:extLst>
              <a:ext uri="{FF2B5EF4-FFF2-40B4-BE49-F238E27FC236}">
                <a16:creationId xmlns:a16="http://schemas.microsoft.com/office/drawing/2014/main" id="{37E4AE45-1A81-4DAC-A440-AEB22B440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86" y="602673"/>
            <a:ext cx="2634762" cy="2766157"/>
          </a:xfrm>
          <a:prstGeom prst="rect">
            <a:avLst/>
          </a:prstGeom>
        </p:spPr>
      </p:pic>
      <p:grpSp>
        <p:nvGrpSpPr>
          <p:cNvPr id="49" name="Group 48">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4155"/>
            <a:ext cx="1886211" cy="2174333"/>
            <a:chOff x="-305" y="-4155"/>
            <a:chExt cx="2514948" cy="2174333"/>
          </a:xfrm>
        </p:grpSpPr>
        <p:sp>
          <p:nvSpPr>
            <p:cNvPr id="50" name="Freeform: Shape 49">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3" name="Freeform: Shape 52">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text, sign, clipart&#10;&#10;Description automatically generated">
            <a:extLst>
              <a:ext uri="{FF2B5EF4-FFF2-40B4-BE49-F238E27FC236}">
                <a16:creationId xmlns:a16="http://schemas.microsoft.com/office/drawing/2014/main" id="{F519174E-ABF8-4343-917C-EAB82D381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89" y="3462198"/>
            <a:ext cx="2766157" cy="2766157"/>
          </a:xfrm>
          <a:prstGeom prst="rect">
            <a:avLst/>
          </a:prstGeom>
        </p:spPr>
      </p:pic>
      <p:sp>
        <p:nvSpPr>
          <p:cNvPr id="7" name="Content Placeholder 6">
            <a:extLst>
              <a:ext uri="{FF2B5EF4-FFF2-40B4-BE49-F238E27FC236}">
                <a16:creationId xmlns:a16="http://schemas.microsoft.com/office/drawing/2014/main" id="{0C7C459F-2734-4E3A-93C2-1076CEDDAA99}"/>
              </a:ext>
            </a:extLst>
          </p:cNvPr>
          <p:cNvSpPr>
            <a:spLocks noGrp="1"/>
          </p:cNvSpPr>
          <p:nvPr>
            <p:ph idx="1"/>
          </p:nvPr>
        </p:nvSpPr>
        <p:spPr>
          <a:xfrm>
            <a:off x="4567930" y="2421682"/>
            <a:ext cx="3733184" cy="3639289"/>
          </a:xfrm>
        </p:spPr>
        <p:txBody>
          <a:bodyPr anchor="ctr">
            <a:normAutofit/>
          </a:bodyPr>
          <a:lstStyle/>
          <a:p>
            <a:pPr marL="0" indent="0">
              <a:buNone/>
            </a:pPr>
            <a:r>
              <a:rPr lang="en-US" sz="1600" dirty="0">
                <a:solidFill>
                  <a:schemeClr val="tx2"/>
                </a:solidFill>
              </a:rPr>
              <a:t>President, Nebraska Council on Economic Education </a:t>
            </a:r>
          </a:p>
          <a:p>
            <a:pPr marL="0" indent="0">
              <a:buNone/>
            </a:pPr>
            <a:r>
              <a:rPr lang="en-US" sz="1600" dirty="0">
                <a:solidFill>
                  <a:schemeClr val="tx2"/>
                </a:solidFill>
              </a:rPr>
              <a:t>Assistant Professor Practice in Economics</a:t>
            </a:r>
          </a:p>
          <a:p>
            <a:pPr marL="0" indent="0">
              <a:buNone/>
            </a:pPr>
            <a:r>
              <a:rPr lang="en-US" sz="1600" dirty="0">
                <a:solidFill>
                  <a:schemeClr val="tx2"/>
                </a:solidFill>
              </a:rPr>
              <a:t>University of Nebraska-Lincoln</a:t>
            </a:r>
          </a:p>
          <a:p>
            <a:r>
              <a:rPr lang="en-US" sz="1600" dirty="0">
                <a:solidFill>
                  <a:schemeClr val="tx2"/>
                </a:solidFill>
              </a:rPr>
              <a:t>jdavidson2@unl.edu</a:t>
            </a:r>
          </a:p>
          <a:p>
            <a:r>
              <a:rPr lang="en-US" sz="1600" dirty="0">
                <a:solidFill>
                  <a:schemeClr val="tx2"/>
                </a:solidFill>
              </a:rPr>
              <a:t>Twitter: </a:t>
            </a:r>
            <a:r>
              <a:rPr lang="en-US" sz="1600">
                <a:solidFill>
                  <a:schemeClr val="tx2"/>
                </a:solidFill>
              </a:rPr>
              <a:t>JDEconRules</a:t>
            </a:r>
            <a:endParaRPr lang="en-US" sz="1600" dirty="0">
              <a:solidFill>
                <a:schemeClr val="tx2"/>
              </a:solidFill>
            </a:endParaRPr>
          </a:p>
        </p:txBody>
      </p:sp>
      <p:sp>
        <p:nvSpPr>
          <p:cNvPr id="4" name="Footer Placeholder 3">
            <a:extLst>
              <a:ext uri="{FF2B5EF4-FFF2-40B4-BE49-F238E27FC236}">
                <a16:creationId xmlns:a16="http://schemas.microsoft.com/office/drawing/2014/main" id="{814FB16E-9341-4BBA-AC44-4900E87A3511}"/>
              </a:ext>
            </a:extLst>
          </p:cNvPr>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n-US"/>
              <a:t>Entrepreneurship in your Community: Creating Your Own Career © 2021 Nebraska Council on Economic Education </a:t>
            </a:r>
          </a:p>
        </p:txBody>
      </p:sp>
    </p:spTree>
    <p:extLst>
      <p:ext uri="{BB962C8B-B14F-4D97-AF65-F5344CB8AC3E}">
        <p14:creationId xmlns:p14="http://schemas.microsoft.com/office/powerpoint/2010/main" val="272091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C8BC-1047-494B-864B-F12A1BC28373}"/>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0DDD16DC-56A3-0844-BD18-11C0E167CEB0}"/>
              </a:ext>
            </a:extLst>
          </p:cNvPr>
          <p:cNvSpPr>
            <a:spLocks noGrp="1"/>
          </p:cNvSpPr>
          <p:nvPr>
            <p:ph idx="1"/>
          </p:nvPr>
        </p:nvSpPr>
        <p:spPr/>
        <p:txBody>
          <a:bodyPr>
            <a:normAutofit/>
          </a:bodyPr>
          <a:lstStyle/>
          <a:p>
            <a:r>
              <a:rPr lang="en-US"/>
              <a:t>Entrepreneurs are in business to make a profit.  </a:t>
            </a:r>
          </a:p>
          <a:p>
            <a:r>
              <a:rPr lang="en-US" b="1"/>
              <a:t>Profit </a:t>
            </a:r>
            <a:r>
              <a:rPr lang="en-US"/>
              <a:t>the amount that remains after a business pays the cost of producing a good or service.   (Revenue minus costs)</a:t>
            </a:r>
          </a:p>
          <a:p>
            <a:r>
              <a:rPr lang="en-US"/>
              <a:t>The price set by businesses must be high enough to cover their costs.</a:t>
            </a:r>
          </a:p>
          <a:p>
            <a:pPr lvl="0"/>
            <a:r>
              <a:rPr lang="en-US"/>
              <a:t>The </a:t>
            </a:r>
            <a:r>
              <a:rPr lang="en-US" b="1"/>
              <a:t>price</a:t>
            </a:r>
            <a:r>
              <a:rPr lang="en-US"/>
              <a:t> that just covers costs is known as the </a:t>
            </a:r>
            <a:r>
              <a:rPr lang="en-US" b="1"/>
              <a:t>break-even price</a:t>
            </a:r>
            <a:r>
              <a:rPr lang="en-US"/>
              <a:t>.</a:t>
            </a:r>
          </a:p>
          <a:p>
            <a:endParaRPr lang="en-US"/>
          </a:p>
        </p:txBody>
      </p:sp>
      <p:sp>
        <p:nvSpPr>
          <p:cNvPr id="4" name="Footer Placeholder 3">
            <a:extLst>
              <a:ext uri="{FF2B5EF4-FFF2-40B4-BE49-F238E27FC236}">
                <a16:creationId xmlns:a16="http://schemas.microsoft.com/office/drawing/2014/main" id="{80821B53-2A12-491E-87D8-A424D8E84446}"/>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891524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2BEF-64B0-444F-9F27-C24E5E6C09D1}"/>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20D72C4C-7708-204D-87C7-257E8D8B1D17}"/>
              </a:ext>
            </a:extLst>
          </p:cNvPr>
          <p:cNvSpPr>
            <a:spLocks noGrp="1"/>
          </p:cNvSpPr>
          <p:nvPr>
            <p:ph idx="1"/>
          </p:nvPr>
        </p:nvSpPr>
        <p:spPr>
          <a:xfrm>
            <a:off x="1149645" y="1462087"/>
            <a:ext cx="7886700" cy="4351338"/>
          </a:xfrm>
        </p:spPr>
        <p:txBody>
          <a:bodyPr/>
          <a:lstStyle/>
          <a:p>
            <a:r>
              <a:rPr lang="en-US"/>
              <a:t>Take a look at Activity 8-1:  When do I Start Making Money? And take 10 minutes to complete it.  </a:t>
            </a:r>
          </a:p>
          <a:p>
            <a:endParaRPr lang="en-US"/>
          </a:p>
        </p:txBody>
      </p:sp>
      <p:sp>
        <p:nvSpPr>
          <p:cNvPr id="5" name="Footer Placeholder 4">
            <a:extLst>
              <a:ext uri="{FF2B5EF4-FFF2-40B4-BE49-F238E27FC236}">
                <a16:creationId xmlns:a16="http://schemas.microsoft.com/office/drawing/2014/main" id="{D60BD963-71C5-4BCC-B573-917EF87E701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B11205A-8401-D14F-A869-C4C6C750A263}"/>
                  </a:ext>
                </a:extLst>
              </p:cNvPr>
              <p:cNvGraphicFramePr>
                <a:graphicFrameLocks noGrp="1"/>
              </p:cNvGraphicFramePr>
              <p:nvPr/>
            </p:nvGraphicFramePr>
            <p:xfrm>
              <a:off x="1643449" y="2807386"/>
              <a:ext cx="6932139" cy="3489579"/>
            </p:xfrm>
            <a:graphic>
              <a:graphicData uri="http://schemas.openxmlformats.org/drawingml/2006/table">
                <a:tbl>
                  <a:tblPr>
                    <a:tableStyleId>{E929F9F4-4A8F-4326-A1B4-22849713DDAB}</a:tableStyleId>
                  </a:tblPr>
                  <a:tblGrid>
                    <a:gridCol w="4580319">
                      <a:extLst>
                        <a:ext uri="{9D8B030D-6E8A-4147-A177-3AD203B41FA5}">
                          <a16:colId xmlns:a16="http://schemas.microsoft.com/office/drawing/2014/main" val="11376849"/>
                        </a:ext>
                      </a:extLst>
                    </a:gridCol>
                    <a:gridCol w="2351820">
                      <a:extLst>
                        <a:ext uri="{9D8B030D-6E8A-4147-A177-3AD203B41FA5}">
                          <a16:colId xmlns:a16="http://schemas.microsoft.com/office/drawing/2014/main" val="227394569"/>
                        </a:ext>
                      </a:extLst>
                    </a:gridCol>
                  </a:tblGrid>
                  <a:tr h="1142682">
                    <a:tc>
                      <a:txBody>
                        <a:bodyPr/>
                        <a:lstStyle/>
                        <a:p>
                          <a:pPr marL="0" marR="0">
                            <a:lnSpc>
                              <a:spcPct val="107000"/>
                            </a:lnSpc>
                            <a:spcBef>
                              <a:spcPts val="0"/>
                            </a:spcBef>
                            <a:spcAft>
                              <a:spcPts val="800"/>
                            </a:spcAft>
                          </a:pPr>
                          <a:r>
                            <a:rPr lang="en-US" sz="1800">
                              <a:effectLst/>
                            </a:rPr>
                            <a:t>A. Depreciation of Mower and Trailer =</a:t>
                          </a:r>
                          <a:br>
                            <a:rPr lang="en-US" sz="1800">
                              <a:effectLst/>
                            </a:rPr>
                          </a:b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𝑜𝑟𝑖𝑔𝑖𝑛𝑎𝑙</m:t>
                                    </m:r>
                                    <m:r>
                                      <a:rPr lang="en-US" sz="1800">
                                        <a:effectLst/>
                                        <a:latin typeface="Cambria Math" panose="02040503050406030204" pitchFamily="18" charset="0"/>
                                      </a:rPr>
                                      <m:t> </m:t>
                                    </m:r>
                                    <m:r>
                                      <a:rPr lang="en-US" sz="1800">
                                        <a:effectLst/>
                                        <a:latin typeface="Cambria Math" panose="02040503050406030204" pitchFamily="18" charset="0"/>
                                      </a:rPr>
                                      <m:t>𝑐𝑜𝑠𝑡</m:t>
                                    </m:r>
                                    <m:r>
                                      <a:rPr lang="en-US" sz="1800">
                                        <a:effectLst/>
                                        <a:latin typeface="Cambria Math" panose="02040503050406030204" pitchFamily="18" charset="0"/>
                                      </a:rPr>
                                      <m:t>−</m:t>
                                    </m:r>
                                    <m:r>
                                      <a:rPr lang="en-US" sz="1800">
                                        <a:effectLst/>
                                        <a:latin typeface="Cambria Math" panose="02040503050406030204" pitchFamily="18" charset="0"/>
                                      </a:rPr>
                                      <m:t>𝑠𝑎𝑙𝑣𝑎𝑔𝑒</m:t>
                                    </m:r>
                                    <m:r>
                                      <a:rPr lang="en-US" sz="1800">
                                        <a:effectLst/>
                                        <a:latin typeface="Cambria Math" panose="02040503050406030204" pitchFamily="18" charset="0"/>
                                      </a:rPr>
                                      <m:t> </m:t>
                                    </m:r>
                                    <m:r>
                                      <a:rPr lang="en-US" sz="1800">
                                        <a:effectLst/>
                                        <a:latin typeface="Cambria Math" panose="02040503050406030204" pitchFamily="18" charset="0"/>
                                      </a:rPr>
                                      <m:t>𝑣𝑎𝑙𝑢𝑒</m:t>
                                    </m:r>
                                  </m:num>
                                  <m:den>
                                    <m:r>
                                      <a:rPr lang="en-US" sz="1800">
                                        <a:effectLst/>
                                        <a:latin typeface="Cambria Math" panose="02040503050406030204" pitchFamily="18" charset="0"/>
                                      </a:rPr>
                                      <m:t>𝑢𝑠𝑒𝑓𝑢𝑙</m:t>
                                    </m:r>
                                    <m:r>
                                      <a:rPr lang="en-US" sz="1800">
                                        <a:effectLst/>
                                        <a:latin typeface="Cambria Math" panose="02040503050406030204" pitchFamily="18" charset="0"/>
                                      </a:rPr>
                                      <m:t> </m:t>
                                    </m:r>
                                    <m:r>
                                      <a:rPr lang="en-US" sz="1800">
                                        <a:effectLst/>
                                        <a:latin typeface="Cambria Math" panose="02040503050406030204" pitchFamily="18" charset="0"/>
                                      </a:rPr>
                                      <m:t>𝑙𝑖𝑓𝑒</m:t>
                                    </m:r>
                                  </m:den>
                                </m:f>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23422"/>
                      </a:ext>
                    </a:extLst>
                  </a:tr>
                  <a:tr h="410067">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410067">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410067">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410067">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706629">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565421"/>
                      </a:ext>
                    </a:extLst>
                  </a:tr>
                </a:tbl>
              </a:graphicData>
            </a:graphic>
          </p:graphicFrame>
        </mc:Choice>
        <mc:Fallback xmlns="">
          <p:graphicFrame>
            <p:nvGraphicFramePr>
              <p:cNvPr id="6" name="Table 5">
                <a:extLst>
                  <a:ext uri="{FF2B5EF4-FFF2-40B4-BE49-F238E27FC236}">
                    <a16:creationId xmlns:a16="http://schemas.microsoft.com/office/drawing/2014/main" id="{AB11205A-8401-D14F-A869-C4C6C750A263}"/>
                  </a:ext>
                </a:extLst>
              </p:cNvPr>
              <p:cNvGraphicFramePr>
                <a:graphicFrameLocks noGrp="1"/>
              </p:cNvGraphicFramePr>
              <p:nvPr>
                <p:extLst>
                  <p:ext uri="{D42A27DB-BD31-4B8C-83A1-F6EECF244321}">
                    <p14:modId xmlns:p14="http://schemas.microsoft.com/office/powerpoint/2010/main" val="3084782795"/>
                  </p:ext>
                </p:extLst>
              </p:nvPr>
            </p:nvGraphicFramePr>
            <p:xfrm>
              <a:off x="1643449" y="2807386"/>
              <a:ext cx="6932139" cy="3489579"/>
            </p:xfrm>
            <a:graphic>
              <a:graphicData uri="http://schemas.openxmlformats.org/drawingml/2006/table">
                <a:tbl>
                  <a:tblPr>
                    <a:tableStyleId>{E929F9F4-4A8F-4326-A1B4-22849713DDAB}</a:tableStyleId>
                  </a:tblPr>
                  <a:tblGrid>
                    <a:gridCol w="4580319">
                      <a:extLst>
                        <a:ext uri="{9D8B030D-6E8A-4147-A177-3AD203B41FA5}">
                          <a16:colId xmlns:a16="http://schemas.microsoft.com/office/drawing/2014/main" val="11376849"/>
                        </a:ext>
                      </a:extLst>
                    </a:gridCol>
                    <a:gridCol w="2351820">
                      <a:extLst>
                        <a:ext uri="{9D8B030D-6E8A-4147-A177-3AD203B41FA5}">
                          <a16:colId xmlns:a16="http://schemas.microsoft.com/office/drawing/2014/main" val="227394569"/>
                        </a:ext>
                      </a:extLst>
                    </a:gridCol>
                  </a:tblGrid>
                  <a:tr h="1142682">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3" t="-532" r="-51596" b="-211170"/>
                          </a:stretch>
                        </a:blipFill>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23422"/>
                      </a:ext>
                    </a:extLst>
                  </a:tr>
                  <a:tr h="410067">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410067">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410067">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410067">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706629">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565421"/>
                      </a:ext>
                    </a:extLst>
                  </a:tr>
                </a:tbl>
              </a:graphicData>
            </a:graphic>
          </p:graphicFrame>
        </mc:Fallback>
      </mc:AlternateContent>
    </p:spTree>
    <p:extLst>
      <p:ext uri="{BB962C8B-B14F-4D97-AF65-F5344CB8AC3E}">
        <p14:creationId xmlns:p14="http://schemas.microsoft.com/office/powerpoint/2010/main" val="196104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2BEF-64B0-444F-9F27-C24E5E6C09D1}"/>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20D72C4C-7708-204D-87C7-257E8D8B1D17}"/>
              </a:ext>
            </a:extLst>
          </p:cNvPr>
          <p:cNvSpPr>
            <a:spLocks noGrp="1"/>
          </p:cNvSpPr>
          <p:nvPr>
            <p:ph idx="1"/>
          </p:nvPr>
        </p:nvSpPr>
        <p:spPr>
          <a:xfrm>
            <a:off x="1149645" y="1462087"/>
            <a:ext cx="7886700" cy="4351338"/>
          </a:xfrm>
        </p:spPr>
        <p:txBody>
          <a:bodyPr/>
          <a:lstStyle/>
          <a:p>
            <a:r>
              <a:rPr lang="en-US"/>
              <a:t>8-1 Answers</a:t>
            </a:r>
          </a:p>
          <a:p>
            <a:endParaRPr lang="en-US"/>
          </a:p>
        </p:txBody>
      </p:sp>
      <p:sp>
        <p:nvSpPr>
          <p:cNvPr id="5" name="Footer Placeholder 4">
            <a:extLst>
              <a:ext uri="{FF2B5EF4-FFF2-40B4-BE49-F238E27FC236}">
                <a16:creationId xmlns:a16="http://schemas.microsoft.com/office/drawing/2014/main" id="{D60BD963-71C5-4BCC-B573-917EF87E7010}"/>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8A82B28-536E-A54F-A3D4-77087F0D7A02}"/>
                  </a:ext>
                </a:extLst>
              </p:cNvPr>
              <p:cNvGraphicFramePr>
                <a:graphicFrameLocks noGrp="1"/>
              </p:cNvGraphicFramePr>
              <p:nvPr/>
            </p:nvGraphicFramePr>
            <p:xfrm>
              <a:off x="1606377" y="2141538"/>
              <a:ext cx="7006281" cy="4135693"/>
            </p:xfrm>
            <a:graphic>
              <a:graphicData uri="http://schemas.openxmlformats.org/drawingml/2006/table">
                <a:tbl>
                  <a:tblPr>
                    <a:tableStyleId>{E929F9F4-4A8F-4326-A1B4-22849713DDAB}</a:tableStyleId>
                  </a:tblPr>
                  <a:tblGrid>
                    <a:gridCol w="4629308">
                      <a:extLst>
                        <a:ext uri="{9D8B030D-6E8A-4147-A177-3AD203B41FA5}">
                          <a16:colId xmlns:a16="http://schemas.microsoft.com/office/drawing/2014/main" val="11376849"/>
                        </a:ext>
                      </a:extLst>
                    </a:gridCol>
                    <a:gridCol w="2376973">
                      <a:extLst>
                        <a:ext uri="{9D8B030D-6E8A-4147-A177-3AD203B41FA5}">
                          <a16:colId xmlns:a16="http://schemas.microsoft.com/office/drawing/2014/main" val="227394569"/>
                        </a:ext>
                      </a:extLst>
                    </a:gridCol>
                  </a:tblGrid>
                  <a:tr h="1315926">
                    <a:tc>
                      <a:txBody>
                        <a:bodyPr/>
                        <a:lstStyle/>
                        <a:p>
                          <a:pPr marL="0" marR="0">
                            <a:lnSpc>
                              <a:spcPct val="107000"/>
                            </a:lnSpc>
                            <a:spcBef>
                              <a:spcPts val="0"/>
                            </a:spcBef>
                            <a:spcAft>
                              <a:spcPts val="800"/>
                            </a:spcAft>
                          </a:pPr>
                          <a:r>
                            <a:rPr lang="en-US" sz="1800">
                              <a:effectLst/>
                            </a:rPr>
                            <a:t>A. Depreciation of Mower and Trailer =</a:t>
                          </a:r>
                          <a:br>
                            <a:rPr lang="en-US" sz="1800">
                              <a:effectLst/>
                            </a:rPr>
                          </a:b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𝑜𝑟𝑖𝑔𝑖𝑛𝑎𝑙</m:t>
                                    </m:r>
                                    <m:r>
                                      <a:rPr lang="en-US" sz="1800">
                                        <a:effectLst/>
                                        <a:latin typeface="Cambria Math" panose="02040503050406030204" pitchFamily="18" charset="0"/>
                                      </a:rPr>
                                      <m:t> </m:t>
                                    </m:r>
                                    <m:r>
                                      <a:rPr lang="en-US" sz="1800">
                                        <a:effectLst/>
                                        <a:latin typeface="Cambria Math" panose="02040503050406030204" pitchFamily="18" charset="0"/>
                                      </a:rPr>
                                      <m:t>𝑐𝑜𝑠𝑡</m:t>
                                    </m:r>
                                    <m:r>
                                      <a:rPr lang="en-US" sz="1800">
                                        <a:effectLst/>
                                        <a:latin typeface="Cambria Math" panose="02040503050406030204" pitchFamily="18" charset="0"/>
                                      </a:rPr>
                                      <m:t>−</m:t>
                                    </m:r>
                                    <m:r>
                                      <a:rPr lang="en-US" sz="1800">
                                        <a:effectLst/>
                                        <a:latin typeface="Cambria Math" panose="02040503050406030204" pitchFamily="18" charset="0"/>
                                      </a:rPr>
                                      <m:t>𝑠𝑎𝑙𝑣𝑎𝑔𝑒</m:t>
                                    </m:r>
                                    <m:r>
                                      <a:rPr lang="en-US" sz="1800">
                                        <a:effectLst/>
                                        <a:latin typeface="Cambria Math" panose="02040503050406030204" pitchFamily="18" charset="0"/>
                                      </a:rPr>
                                      <m:t> </m:t>
                                    </m:r>
                                    <m:r>
                                      <a:rPr lang="en-US" sz="1800">
                                        <a:effectLst/>
                                        <a:latin typeface="Cambria Math" panose="02040503050406030204" pitchFamily="18" charset="0"/>
                                      </a:rPr>
                                      <m:t>𝑣𝑎𝑙𝑢𝑒</m:t>
                                    </m:r>
                                  </m:num>
                                  <m:den>
                                    <m:r>
                                      <a:rPr lang="en-US" sz="1800">
                                        <a:effectLst/>
                                        <a:latin typeface="Cambria Math" panose="02040503050406030204" pitchFamily="18" charset="0"/>
                                      </a:rPr>
                                      <m:t>𝑢𝑠𝑒𝑓𝑢𝑙</m:t>
                                    </m:r>
                                    <m:r>
                                      <a:rPr lang="en-US" sz="1800">
                                        <a:effectLst/>
                                        <a:latin typeface="Cambria Math" panose="02040503050406030204" pitchFamily="18" charset="0"/>
                                      </a:rPr>
                                      <m:t> </m:t>
                                    </m:r>
                                    <m:r>
                                      <a:rPr lang="en-US" sz="1800">
                                        <a:effectLst/>
                                        <a:latin typeface="Cambria Math" panose="02040503050406030204" pitchFamily="18" charset="0"/>
                                      </a:rPr>
                                      <m:t>𝑙𝑖𝑓𝑒</m:t>
                                    </m:r>
                                  </m:den>
                                </m:f>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$3000−500</m:t>
                                    </m:r>
                                  </m:num>
                                  <m:den>
                                    <m:r>
                                      <a:rPr lang="en-US" sz="1800">
                                        <a:effectLst/>
                                        <a:latin typeface="Cambria Math" panose="02040503050406030204" pitchFamily="18" charset="0"/>
                                      </a:rPr>
                                      <m:t>5 </m:t>
                                    </m:r>
                                    <m:r>
                                      <m:rPr>
                                        <m:sty m:val="p"/>
                                      </m:rPr>
                                      <a:rPr lang="en-US" sz="1800">
                                        <a:effectLst/>
                                        <a:latin typeface="Cambria Math" panose="02040503050406030204" pitchFamily="18" charset="0"/>
                                      </a:rPr>
                                      <m:t>years</m:t>
                                    </m:r>
                                  </m:den>
                                </m:f>
                                <m:r>
                                  <a:rPr lang="en-US" sz="1800">
                                    <a:effectLst/>
                                    <a:latin typeface="Cambria Math" panose="02040503050406030204" pitchFamily="18" charset="0"/>
                                  </a:rPr>
                                  <m:t>=$500</m:t>
                                </m:r>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23422"/>
                      </a:ext>
                    </a:extLst>
                  </a:tr>
                  <a:tr h="503423">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503423">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503423">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$600.00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503423">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$1,220.00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806075">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$1220</m:t>
                                  </m:r>
                                </m:num>
                                <m:den>
                                  <m:r>
                                    <a:rPr lang="en-US" sz="1800">
                                      <a:effectLst/>
                                      <a:latin typeface="Cambria Math" panose="02040503050406030204" pitchFamily="18" charset="0"/>
                                    </a:rPr>
                                    <m:t>200 </m:t>
                                  </m:r>
                                  <m:r>
                                    <a:rPr lang="en-US" sz="1800">
                                      <a:effectLst/>
                                      <a:latin typeface="Cambria Math" panose="02040503050406030204" pitchFamily="18" charset="0"/>
                                    </a:rPr>
                                    <m:t>𝑙𝑎𝑤𝑛𝑠</m:t>
                                  </m:r>
                                </m:den>
                              </m:f>
                              <m:r>
                                <a:rPr lang="en-US" sz="1800">
                                  <a:effectLst/>
                                  <a:latin typeface="Cambria Math" panose="02040503050406030204" pitchFamily="18" charset="0"/>
                                </a:rPr>
                                <m:t>=$</m:t>
                              </m:r>
                            </m:oMath>
                          </a14:m>
                          <a:r>
                            <a:rPr lang="en-US" sz="1800">
                              <a:effectLst/>
                            </a:rPr>
                            <a:t>6.10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565421"/>
                      </a:ext>
                    </a:extLst>
                  </a:tr>
                </a:tbl>
              </a:graphicData>
            </a:graphic>
          </p:graphicFrame>
        </mc:Choice>
        <mc:Fallback xmlns="">
          <p:graphicFrame>
            <p:nvGraphicFramePr>
              <p:cNvPr id="6" name="Table 5">
                <a:extLst>
                  <a:ext uri="{FF2B5EF4-FFF2-40B4-BE49-F238E27FC236}">
                    <a16:creationId xmlns:a16="http://schemas.microsoft.com/office/drawing/2014/main" id="{18A82B28-536E-A54F-A3D4-77087F0D7A02}"/>
                  </a:ext>
                </a:extLst>
              </p:cNvPr>
              <p:cNvGraphicFramePr>
                <a:graphicFrameLocks noGrp="1"/>
              </p:cNvGraphicFramePr>
              <p:nvPr>
                <p:extLst>
                  <p:ext uri="{D42A27DB-BD31-4B8C-83A1-F6EECF244321}">
                    <p14:modId xmlns:p14="http://schemas.microsoft.com/office/powerpoint/2010/main" val="2627953812"/>
                  </p:ext>
                </p:extLst>
              </p:nvPr>
            </p:nvGraphicFramePr>
            <p:xfrm>
              <a:off x="1606377" y="2141538"/>
              <a:ext cx="7006281" cy="4135693"/>
            </p:xfrm>
            <a:graphic>
              <a:graphicData uri="http://schemas.openxmlformats.org/drawingml/2006/table">
                <a:tbl>
                  <a:tblPr>
                    <a:tableStyleId>{E929F9F4-4A8F-4326-A1B4-22849713DDAB}</a:tableStyleId>
                  </a:tblPr>
                  <a:tblGrid>
                    <a:gridCol w="4629308">
                      <a:extLst>
                        <a:ext uri="{9D8B030D-6E8A-4147-A177-3AD203B41FA5}">
                          <a16:colId xmlns:a16="http://schemas.microsoft.com/office/drawing/2014/main" val="11376849"/>
                        </a:ext>
                      </a:extLst>
                    </a:gridCol>
                    <a:gridCol w="2376973">
                      <a:extLst>
                        <a:ext uri="{9D8B030D-6E8A-4147-A177-3AD203B41FA5}">
                          <a16:colId xmlns:a16="http://schemas.microsoft.com/office/drawing/2014/main" val="227394569"/>
                        </a:ext>
                      </a:extLst>
                    </a:gridCol>
                  </a:tblGrid>
                  <a:tr h="1315926">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2" t="-463" r="-51579" b="-215278"/>
                          </a:stretch>
                        </a:blipFill>
                      </a:tcPr>
                    </a:tc>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5128" t="-463" r="-513" b="-215278"/>
                          </a:stretch>
                        </a:blipFill>
                      </a:tcPr>
                    </a:tc>
                    <a:extLst>
                      <a:ext uri="{0D108BD9-81ED-4DB2-BD59-A6C34878D82A}">
                        <a16:rowId xmlns:a16="http://schemas.microsoft.com/office/drawing/2014/main" val="1279523422"/>
                      </a:ext>
                    </a:extLst>
                  </a:tr>
                  <a:tr h="503423">
                    <a:tc>
                      <a:txBody>
                        <a:bodyPr/>
                        <a:lstStyle/>
                        <a:p>
                          <a:pPr marL="0" marR="0">
                            <a:lnSpc>
                              <a:spcPct val="107000"/>
                            </a:lnSpc>
                            <a:spcBef>
                              <a:spcPts val="0"/>
                            </a:spcBef>
                            <a:spcAft>
                              <a:spcPts val="800"/>
                            </a:spcAft>
                          </a:pPr>
                          <a:r>
                            <a:rPr lang="en-US" sz="1800">
                              <a:effectLst/>
                            </a:rPr>
                            <a:t>B. Social Media Advertising</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652896"/>
                      </a:ext>
                    </a:extLst>
                  </a:tr>
                  <a:tr h="503423">
                    <a:tc>
                      <a:txBody>
                        <a:bodyPr/>
                        <a:lstStyle/>
                        <a:p>
                          <a:pPr marL="0" marR="0">
                            <a:lnSpc>
                              <a:spcPct val="107000"/>
                            </a:lnSpc>
                            <a:spcBef>
                              <a:spcPts val="0"/>
                            </a:spcBef>
                            <a:spcAft>
                              <a:spcPts val="800"/>
                            </a:spcAft>
                          </a:pPr>
                          <a:r>
                            <a:rPr lang="en-US" sz="1800">
                              <a:effectLst/>
                            </a:rPr>
                            <a:t>C. Maintenance and Repair</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421007"/>
                      </a:ext>
                    </a:extLst>
                  </a:tr>
                  <a:tr h="503423">
                    <a:tc>
                      <a:txBody>
                        <a:bodyPr/>
                        <a:lstStyle/>
                        <a:p>
                          <a:pPr marL="0" marR="0">
                            <a:lnSpc>
                              <a:spcPct val="107000"/>
                            </a:lnSpc>
                            <a:spcBef>
                              <a:spcPts val="0"/>
                            </a:spcBef>
                            <a:spcAft>
                              <a:spcPts val="800"/>
                            </a:spcAft>
                          </a:pPr>
                          <a:r>
                            <a:rPr lang="en-US" sz="1800">
                              <a:effectLst/>
                            </a:rPr>
                            <a:t>D. Gasoline/Oil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$600.00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12413"/>
                      </a:ext>
                    </a:extLst>
                  </a:tr>
                  <a:tr h="503423">
                    <a:tc>
                      <a:txBody>
                        <a:bodyPr/>
                        <a:lstStyle/>
                        <a:p>
                          <a:pPr marL="0" marR="0">
                            <a:lnSpc>
                              <a:spcPct val="107000"/>
                            </a:lnSpc>
                            <a:spcBef>
                              <a:spcPts val="0"/>
                            </a:spcBef>
                            <a:spcAft>
                              <a:spcPts val="800"/>
                            </a:spcAft>
                          </a:pPr>
                          <a:r>
                            <a:rPr lang="en-US" sz="1800">
                              <a:effectLst/>
                            </a:rPr>
                            <a:t>Total Expenses (A+B+C+D)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rPr>
                            <a:t>$1,220.00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683834"/>
                      </a:ext>
                    </a:extLst>
                  </a:tr>
                  <a:tr h="806075">
                    <a:tc>
                      <a:txBody>
                        <a:bodyPr/>
                        <a:lstStyle/>
                        <a:p>
                          <a:pPr marL="0" marR="0">
                            <a:lnSpc>
                              <a:spcPct val="107000"/>
                            </a:lnSpc>
                            <a:spcBef>
                              <a:spcPts val="0"/>
                            </a:spcBef>
                            <a:spcAft>
                              <a:spcPts val="800"/>
                            </a:spcAft>
                          </a:pPr>
                          <a:r>
                            <a:rPr lang="en-US" sz="1800">
                              <a:effectLst/>
                            </a:rPr>
                            <a:t>Break-even Price per Lawn (Total Expenses/Total # of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5128" t="-415152" r="-513" b="-1515"/>
                          </a:stretch>
                        </a:blipFill>
                      </a:tcPr>
                    </a:tc>
                    <a:extLst>
                      <a:ext uri="{0D108BD9-81ED-4DB2-BD59-A6C34878D82A}">
                        <a16:rowId xmlns:a16="http://schemas.microsoft.com/office/drawing/2014/main" val="2823565421"/>
                      </a:ext>
                    </a:extLst>
                  </a:tr>
                </a:tbl>
              </a:graphicData>
            </a:graphic>
          </p:graphicFrame>
        </mc:Fallback>
      </mc:AlternateContent>
    </p:spTree>
    <p:extLst>
      <p:ext uri="{BB962C8B-B14F-4D97-AF65-F5344CB8AC3E}">
        <p14:creationId xmlns:p14="http://schemas.microsoft.com/office/powerpoint/2010/main" val="2291741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5929-E45D-004B-8FA2-F06467163971}"/>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AB42DA9F-AB45-6748-9F74-D4F0C6D90DC9}"/>
              </a:ext>
            </a:extLst>
          </p:cNvPr>
          <p:cNvSpPr>
            <a:spLocks noGrp="1"/>
          </p:cNvSpPr>
          <p:nvPr>
            <p:ph idx="1"/>
          </p:nvPr>
        </p:nvSpPr>
        <p:spPr/>
        <p:txBody>
          <a:bodyPr>
            <a:normAutofit fontScale="92500" lnSpcReduction="10000"/>
          </a:bodyPr>
          <a:lstStyle/>
          <a:p>
            <a:pPr lvl="0"/>
            <a:r>
              <a:rPr lang="en-US"/>
              <a:t>Is the break-even price a price that Lupita could reasonably charge for mowing a lawn? </a:t>
            </a:r>
          </a:p>
          <a:p>
            <a:pPr lvl="0"/>
            <a:r>
              <a:rPr lang="en-US"/>
              <a:t>If Lupita decides to charge the break-even price for each lawn, what will her net profit from her summer business be? (net profit = revenue – expenses)</a:t>
            </a:r>
          </a:p>
          <a:p>
            <a:pPr lvl="0"/>
            <a:r>
              <a:rPr lang="en-US"/>
              <a:t>Based on the answer to Question 2, would the break-even price be the price Lupita should charge for mowing? Why or why not? </a:t>
            </a:r>
          </a:p>
          <a:p>
            <a:pPr lvl="0"/>
            <a:r>
              <a:rPr lang="en-US"/>
              <a:t>What are some other factors Lupita should consider when establishing the price she will charge for mowing a lawn?</a:t>
            </a:r>
          </a:p>
          <a:p>
            <a:endParaRPr lang="en-US"/>
          </a:p>
        </p:txBody>
      </p:sp>
      <p:sp>
        <p:nvSpPr>
          <p:cNvPr id="4" name="Footer Placeholder 3">
            <a:extLst>
              <a:ext uri="{FF2B5EF4-FFF2-40B4-BE49-F238E27FC236}">
                <a16:creationId xmlns:a16="http://schemas.microsoft.com/office/drawing/2014/main" id="{BDF2932A-B2FD-4CC8-947B-432DB562215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940969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9E17-258D-034C-B42D-C9E6A67F908C}"/>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ACCCB258-76A0-724C-9DB2-74970E14D01D}"/>
              </a:ext>
            </a:extLst>
          </p:cNvPr>
          <p:cNvSpPr>
            <a:spLocks noGrp="1"/>
          </p:cNvSpPr>
          <p:nvPr>
            <p:ph idx="1"/>
          </p:nvPr>
        </p:nvSpPr>
        <p:spPr/>
        <p:txBody>
          <a:bodyPr>
            <a:normAutofit fontScale="85000" lnSpcReduction="10000"/>
          </a:bodyPr>
          <a:lstStyle/>
          <a:p>
            <a:r>
              <a:rPr lang="en-US"/>
              <a:t>How do entrepreneurs determine how much profit is enough? </a:t>
            </a:r>
          </a:p>
          <a:p>
            <a:r>
              <a:rPr lang="en-US"/>
              <a:t>Remember the price cannot be set so high that no one will buy their goods or services.  </a:t>
            </a:r>
          </a:p>
          <a:p>
            <a:pPr lvl="1"/>
            <a:r>
              <a:rPr lang="en-US"/>
              <a:t>Even if you would like to have unlimited profit, there will be limits. </a:t>
            </a:r>
          </a:p>
          <a:p>
            <a:r>
              <a:rPr lang="en-US" u="sng"/>
              <a:t>Economic Resources:</a:t>
            </a:r>
            <a:r>
              <a:rPr lang="en-US"/>
              <a:t>  The land, labor, and capital resources used to make goods and services. </a:t>
            </a:r>
          </a:p>
          <a:p>
            <a:pPr lvl="1"/>
            <a:r>
              <a:rPr lang="en-US" u="sng"/>
              <a:t>Land:</a:t>
            </a:r>
            <a:r>
              <a:rPr lang="en-US"/>
              <a:t>  Any natural resource used to produce a good or service.</a:t>
            </a:r>
          </a:p>
          <a:p>
            <a:pPr lvl="1"/>
            <a:r>
              <a:rPr lang="en-US" u="sng"/>
              <a:t>Labor:</a:t>
            </a:r>
            <a:r>
              <a:rPr lang="en-US"/>
              <a:t>  The human resource or people used to produce a good or service.</a:t>
            </a:r>
          </a:p>
          <a:p>
            <a:pPr lvl="1"/>
            <a:r>
              <a:rPr lang="en-US" u="sng"/>
              <a:t>Capital:</a:t>
            </a:r>
            <a:r>
              <a:rPr lang="en-US"/>
              <a:t>  anything that we produce that is then used to make other goods and services.  </a:t>
            </a:r>
          </a:p>
          <a:p>
            <a:r>
              <a:rPr lang="en-US"/>
              <a:t>What are examples of economic resources? </a:t>
            </a:r>
          </a:p>
        </p:txBody>
      </p:sp>
      <p:sp>
        <p:nvSpPr>
          <p:cNvPr id="4" name="Footer Placeholder 3">
            <a:extLst>
              <a:ext uri="{FF2B5EF4-FFF2-40B4-BE49-F238E27FC236}">
                <a16:creationId xmlns:a16="http://schemas.microsoft.com/office/drawing/2014/main" id="{76363A40-454B-4221-8170-E81D98B0E00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0157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781A-5A31-5C44-85A0-A4A878897AE0}"/>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B12FEC43-5B79-5F44-A4CE-0177F547218A}"/>
              </a:ext>
            </a:extLst>
          </p:cNvPr>
          <p:cNvSpPr>
            <a:spLocks noGrp="1"/>
          </p:cNvSpPr>
          <p:nvPr>
            <p:ph idx="1"/>
          </p:nvPr>
        </p:nvSpPr>
        <p:spPr>
          <a:xfrm>
            <a:off x="1149645" y="1253331"/>
            <a:ext cx="7886700" cy="4351338"/>
          </a:xfrm>
        </p:spPr>
        <p:txBody>
          <a:bodyPr/>
          <a:lstStyle/>
          <a:p>
            <a:r>
              <a:rPr lang="en-US"/>
              <a:t>Take a look at Activity 8-2:  Pricing for a Reasonable Profit and take 10 minutes to read and complete it.  </a:t>
            </a:r>
          </a:p>
          <a:p>
            <a:endParaRPr lang="en-US"/>
          </a:p>
        </p:txBody>
      </p:sp>
      <p:sp>
        <p:nvSpPr>
          <p:cNvPr id="6" name="Footer Placeholder 5">
            <a:extLst>
              <a:ext uri="{FF2B5EF4-FFF2-40B4-BE49-F238E27FC236}">
                <a16:creationId xmlns:a16="http://schemas.microsoft.com/office/drawing/2014/main" id="{A1B7B355-8D8F-4744-808C-244B9035662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graphicFrame>
        <p:nvGraphicFramePr>
          <p:cNvPr id="7" name="Table 6">
            <a:extLst>
              <a:ext uri="{FF2B5EF4-FFF2-40B4-BE49-F238E27FC236}">
                <a16:creationId xmlns:a16="http://schemas.microsoft.com/office/drawing/2014/main" id="{D54DC3C4-718D-6445-B14F-964BEA8CD73D}"/>
              </a:ext>
            </a:extLst>
          </p:cNvPr>
          <p:cNvGraphicFramePr>
            <a:graphicFrameLocks noGrp="1"/>
          </p:cNvGraphicFramePr>
          <p:nvPr/>
        </p:nvGraphicFramePr>
        <p:xfrm>
          <a:off x="1495167" y="2625210"/>
          <a:ext cx="6932141" cy="3867665"/>
        </p:xfrm>
        <a:graphic>
          <a:graphicData uri="http://schemas.openxmlformats.org/drawingml/2006/table">
            <a:tbl>
              <a:tblPr>
                <a:tableStyleId>{E929F9F4-4A8F-4326-A1B4-22849713DDAB}</a:tableStyleId>
              </a:tblPr>
              <a:tblGrid>
                <a:gridCol w="3640291">
                  <a:extLst>
                    <a:ext uri="{9D8B030D-6E8A-4147-A177-3AD203B41FA5}">
                      <a16:colId xmlns:a16="http://schemas.microsoft.com/office/drawing/2014/main" val="819502357"/>
                    </a:ext>
                  </a:extLst>
                </a:gridCol>
                <a:gridCol w="3291850">
                  <a:extLst>
                    <a:ext uri="{9D8B030D-6E8A-4147-A177-3AD203B41FA5}">
                      <a16:colId xmlns:a16="http://schemas.microsoft.com/office/drawing/2014/main" val="1689921424"/>
                    </a:ext>
                  </a:extLst>
                </a:gridCol>
              </a:tblGrid>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A. Total Explicit Expenses (From 8-1)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981134"/>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B. Forgone Wages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52448"/>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C. Forgone Interest</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979532"/>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D. Total Opportunity Cost (B+C)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0754"/>
                  </a:ext>
                </a:extLst>
              </a:tr>
              <a:tr h="822111">
                <a:tc>
                  <a:txBody>
                    <a:bodyPr/>
                    <a:lstStyle/>
                    <a:p>
                      <a:pPr marL="0" marR="0">
                        <a:lnSpc>
                          <a:spcPct val="107000"/>
                        </a:lnSpc>
                        <a:spcBef>
                          <a:spcPts val="0"/>
                        </a:spcBef>
                        <a:spcAft>
                          <a:spcPts val="800"/>
                        </a:spcAft>
                      </a:pPr>
                      <a:r>
                        <a:rPr lang="en-US" sz="1800">
                          <a:effectLst/>
                          <a:latin typeface="Franklin Gothic Book" panose="020B0503020102020204" pitchFamily="34" charset="0"/>
                        </a:rPr>
                        <a:t>E. Total Expenses and Opportunity Cost (A+D)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490131"/>
                  </a:ext>
                </a:extLst>
              </a:tr>
              <a:tr h="991802">
                <a:tc>
                  <a:txBody>
                    <a:bodyPr/>
                    <a:lstStyle/>
                    <a:p>
                      <a:pPr marL="0" marR="0">
                        <a:lnSpc>
                          <a:spcPct val="107000"/>
                        </a:lnSpc>
                        <a:spcBef>
                          <a:spcPts val="0"/>
                        </a:spcBef>
                        <a:spcAft>
                          <a:spcPts val="800"/>
                        </a:spcAft>
                      </a:pPr>
                      <a:r>
                        <a:rPr lang="en-US" sz="1800">
                          <a:effectLst/>
                          <a:latin typeface="Franklin Gothic Book" panose="020B0503020102020204" pitchFamily="34" charset="0"/>
                        </a:rPr>
                        <a:t>Break-even Price Per Lawn (E/Total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463987"/>
                  </a:ext>
                </a:extLst>
              </a:tr>
            </a:tbl>
          </a:graphicData>
        </a:graphic>
      </p:graphicFrame>
    </p:spTree>
    <p:extLst>
      <p:ext uri="{BB962C8B-B14F-4D97-AF65-F5344CB8AC3E}">
        <p14:creationId xmlns:p14="http://schemas.microsoft.com/office/powerpoint/2010/main" val="3699332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781A-5A31-5C44-85A0-A4A878897AE0}"/>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B12FEC43-5B79-5F44-A4CE-0177F547218A}"/>
              </a:ext>
            </a:extLst>
          </p:cNvPr>
          <p:cNvSpPr>
            <a:spLocks noGrp="1"/>
          </p:cNvSpPr>
          <p:nvPr>
            <p:ph idx="1"/>
          </p:nvPr>
        </p:nvSpPr>
        <p:spPr/>
        <p:txBody>
          <a:bodyPr/>
          <a:lstStyle/>
          <a:p>
            <a:r>
              <a:rPr lang="en-US"/>
              <a:t>8-2 Answers</a:t>
            </a:r>
          </a:p>
          <a:p>
            <a:endParaRPr lang="en-US"/>
          </a:p>
        </p:txBody>
      </p:sp>
      <p:sp>
        <p:nvSpPr>
          <p:cNvPr id="6" name="Footer Placeholder 5">
            <a:extLst>
              <a:ext uri="{FF2B5EF4-FFF2-40B4-BE49-F238E27FC236}">
                <a16:creationId xmlns:a16="http://schemas.microsoft.com/office/drawing/2014/main" id="{A1B7B355-8D8F-4744-808C-244B90356622}"/>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D9621A9-E3ED-2449-AA17-1478702E5F2D}"/>
                  </a:ext>
                </a:extLst>
              </p:cNvPr>
              <p:cNvGraphicFramePr>
                <a:graphicFrameLocks noGrp="1"/>
              </p:cNvGraphicFramePr>
              <p:nvPr/>
            </p:nvGraphicFramePr>
            <p:xfrm>
              <a:off x="1507523" y="2347785"/>
              <a:ext cx="6932141" cy="3867665"/>
            </p:xfrm>
            <a:graphic>
              <a:graphicData uri="http://schemas.openxmlformats.org/drawingml/2006/table">
                <a:tbl>
                  <a:tblPr>
                    <a:tableStyleId>{E929F9F4-4A8F-4326-A1B4-22849713DDAB}</a:tableStyleId>
                  </a:tblPr>
                  <a:tblGrid>
                    <a:gridCol w="3640291">
                      <a:extLst>
                        <a:ext uri="{9D8B030D-6E8A-4147-A177-3AD203B41FA5}">
                          <a16:colId xmlns:a16="http://schemas.microsoft.com/office/drawing/2014/main" val="819502357"/>
                        </a:ext>
                      </a:extLst>
                    </a:gridCol>
                    <a:gridCol w="3291850">
                      <a:extLst>
                        <a:ext uri="{9D8B030D-6E8A-4147-A177-3AD203B41FA5}">
                          <a16:colId xmlns:a16="http://schemas.microsoft.com/office/drawing/2014/main" val="1689921424"/>
                        </a:ext>
                      </a:extLst>
                    </a:gridCol>
                  </a:tblGrid>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A. Total Explicit Expenses (From 8-1)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981134"/>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B. Forgone Wages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52448"/>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C. Forgone Interest</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$3000 x .045 = $135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979532"/>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D. Total Opportunity Cost (B+C)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 + 135 = 1135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0754"/>
                      </a:ext>
                    </a:extLst>
                  </a:tr>
                  <a:tr h="822111">
                    <a:tc>
                      <a:txBody>
                        <a:bodyPr/>
                        <a:lstStyle/>
                        <a:p>
                          <a:pPr marL="0" marR="0">
                            <a:lnSpc>
                              <a:spcPct val="107000"/>
                            </a:lnSpc>
                            <a:spcBef>
                              <a:spcPts val="0"/>
                            </a:spcBef>
                            <a:spcAft>
                              <a:spcPts val="800"/>
                            </a:spcAft>
                          </a:pPr>
                          <a:r>
                            <a:rPr lang="en-US" sz="1800">
                              <a:effectLst/>
                              <a:latin typeface="Franklin Gothic Book" panose="020B0503020102020204" pitchFamily="34" charset="0"/>
                            </a:rPr>
                            <a:t>E. Total Expenses and Opportunity Cost (A+D)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 + 1135 = $2355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490131"/>
                      </a:ext>
                    </a:extLst>
                  </a:tr>
                  <a:tr h="991802">
                    <a:tc>
                      <a:txBody>
                        <a:bodyPr/>
                        <a:lstStyle/>
                        <a:p>
                          <a:pPr marL="0" marR="0">
                            <a:lnSpc>
                              <a:spcPct val="107000"/>
                            </a:lnSpc>
                            <a:spcBef>
                              <a:spcPts val="0"/>
                            </a:spcBef>
                            <a:spcAft>
                              <a:spcPts val="800"/>
                            </a:spcAft>
                          </a:pPr>
                          <a:r>
                            <a:rPr lang="en-US" sz="1800">
                              <a:effectLst/>
                              <a:latin typeface="Franklin Gothic Book" panose="020B0503020102020204" pitchFamily="34" charset="0"/>
                            </a:rPr>
                            <a:t>Break-even Price Per Lawn (E/Total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n-US" sz="1800">
                                        <a:effectLst/>
                                        <a:latin typeface="Cambria Math" panose="02040503050406030204" pitchFamily="18" charset="0"/>
                                      </a:rPr>
                                      <m:t>$2355</m:t>
                                    </m:r>
                                  </m:num>
                                  <m:den>
                                    <m:r>
                                      <a:rPr lang="en-US" sz="1800">
                                        <a:effectLst/>
                                        <a:latin typeface="Cambria Math" panose="02040503050406030204" pitchFamily="18" charset="0"/>
                                      </a:rPr>
                                      <m:t>200 </m:t>
                                    </m:r>
                                    <m:r>
                                      <a:rPr lang="en-US" sz="1800">
                                        <a:effectLst/>
                                        <a:latin typeface="Cambria Math" panose="02040503050406030204" pitchFamily="18" charset="0"/>
                                      </a:rPr>
                                      <m:t>𝑙𝑎𝑤𝑛𝑠</m:t>
                                    </m:r>
                                  </m:den>
                                </m:f>
                                <m:r>
                                  <a:rPr lang="en-US" sz="1800">
                                    <a:effectLst/>
                                    <a:latin typeface="Cambria Math" panose="02040503050406030204" pitchFamily="18" charset="0"/>
                                  </a:rPr>
                                  <m:t>=$11.78</m:t>
                                </m:r>
                              </m:oMath>
                            </m:oMathPara>
                          </a14:m>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463987"/>
                      </a:ext>
                    </a:extLst>
                  </a:tr>
                </a:tbl>
              </a:graphicData>
            </a:graphic>
          </p:graphicFrame>
        </mc:Choice>
        <mc:Fallback xmlns="">
          <p:graphicFrame>
            <p:nvGraphicFramePr>
              <p:cNvPr id="5" name="Table 4">
                <a:extLst>
                  <a:ext uri="{FF2B5EF4-FFF2-40B4-BE49-F238E27FC236}">
                    <a16:creationId xmlns:a16="http://schemas.microsoft.com/office/drawing/2014/main" id="{2D9621A9-E3ED-2449-AA17-1478702E5F2D}"/>
                  </a:ext>
                </a:extLst>
              </p:cNvPr>
              <p:cNvGraphicFramePr>
                <a:graphicFrameLocks noGrp="1"/>
              </p:cNvGraphicFramePr>
              <p:nvPr>
                <p:extLst>
                  <p:ext uri="{D42A27DB-BD31-4B8C-83A1-F6EECF244321}">
                    <p14:modId xmlns:p14="http://schemas.microsoft.com/office/powerpoint/2010/main" val="1872474431"/>
                  </p:ext>
                </p:extLst>
              </p:nvPr>
            </p:nvGraphicFramePr>
            <p:xfrm>
              <a:off x="1507523" y="2347785"/>
              <a:ext cx="6932141" cy="3867665"/>
            </p:xfrm>
            <a:graphic>
              <a:graphicData uri="http://schemas.openxmlformats.org/drawingml/2006/table">
                <a:tbl>
                  <a:tblPr>
                    <a:tableStyleId>{E929F9F4-4A8F-4326-A1B4-22849713DDAB}</a:tableStyleId>
                  </a:tblPr>
                  <a:tblGrid>
                    <a:gridCol w="3640291">
                      <a:extLst>
                        <a:ext uri="{9D8B030D-6E8A-4147-A177-3AD203B41FA5}">
                          <a16:colId xmlns:a16="http://schemas.microsoft.com/office/drawing/2014/main" val="819502357"/>
                        </a:ext>
                      </a:extLst>
                    </a:gridCol>
                    <a:gridCol w="3291850">
                      <a:extLst>
                        <a:ext uri="{9D8B030D-6E8A-4147-A177-3AD203B41FA5}">
                          <a16:colId xmlns:a16="http://schemas.microsoft.com/office/drawing/2014/main" val="1689921424"/>
                        </a:ext>
                      </a:extLst>
                    </a:gridCol>
                  </a:tblGrid>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A. Total Explicit Expenses (From 8-1)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981134"/>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B. Forgone Wages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52448"/>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C. Forgone Interest</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$3000 x .045 = $135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979532"/>
                      </a:ext>
                    </a:extLst>
                  </a:tr>
                  <a:tr h="513438">
                    <a:tc>
                      <a:txBody>
                        <a:bodyPr/>
                        <a:lstStyle/>
                        <a:p>
                          <a:pPr marL="0" marR="0">
                            <a:lnSpc>
                              <a:spcPct val="107000"/>
                            </a:lnSpc>
                            <a:spcBef>
                              <a:spcPts val="0"/>
                            </a:spcBef>
                            <a:spcAft>
                              <a:spcPts val="800"/>
                            </a:spcAft>
                          </a:pPr>
                          <a:r>
                            <a:rPr lang="en-US" sz="1800">
                              <a:effectLst/>
                              <a:latin typeface="Franklin Gothic Book" panose="020B0503020102020204" pitchFamily="34" charset="0"/>
                            </a:rPr>
                            <a:t>D. Total Opportunity Cost (B+C)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$1000 + 135 = 1135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0754"/>
                      </a:ext>
                    </a:extLst>
                  </a:tr>
                  <a:tr h="822111">
                    <a:tc>
                      <a:txBody>
                        <a:bodyPr/>
                        <a:lstStyle/>
                        <a:p>
                          <a:pPr marL="0" marR="0">
                            <a:lnSpc>
                              <a:spcPct val="107000"/>
                            </a:lnSpc>
                            <a:spcBef>
                              <a:spcPts val="0"/>
                            </a:spcBef>
                            <a:spcAft>
                              <a:spcPts val="800"/>
                            </a:spcAft>
                          </a:pPr>
                          <a:r>
                            <a:rPr lang="en-US" sz="1800">
                              <a:effectLst/>
                              <a:latin typeface="Franklin Gothic Book" panose="020B0503020102020204" pitchFamily="34" charset="0"/>
                            </a:rPr>
                            <a:t>E. Total Expenses and Opportunity Cost (A+D)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Franklin Gothic Book" panose="020B0503020102020204" pitchFamily="34" charset="0"/>
                            </a:rPr>
                            <a:t>$1220 + 1135 = $2355</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490131"/>
                      </a:ext>
                    </a:extLst>
                  </a:tr>
                  <a:tr h="991802">
                    <a:tc>
                      <a:txBody>
                        <a:bodyPr/>
                        <a:lstStyle/>
                        <a:p>
                          <a:pPr marL="0" marR="0">
                            <a:lnSpc>
                              <a:spcPct val="107000"/>
                            </a:lnSpc>
                            <a:spcBef>
                              <a:spcPts val="0"/>
                            </a:spcBef>
                            <a:spcAft>
                              <a:spcPts val="800"/>
                            </a:spcAft>
                          </a:pPr>
                          <a:r>
                            <a:rPr lang="en-US" sz="1800">
                              <a:effectLst/>
                              <a:latin typeface="Franklin Gothic Book" panose="020B0503020102020204" pitchFamily="34" charset="0"/>
                            </a:rPr>
                            <a:t>Break-even Price Per Lawn (E/Total Lawns)</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926" t="-290798" r="-370" b="-1227"/>
                          </a:stretch>
                        </a:blipFill>
                      </a:tcPr>
                    </a:tc>
                    <a:extLst>
                      <a:ext uri="{0D108BD9-81ED-4DB2-BD59-A6C34878D82A}">
                        <a16:rowId xmlns:a16="http://schemas.microsoft.com/office/drawing/2014/main" val="1407463987"/>
                      </a:ext>
                    </a:extLst>
                  </a:tr>
                </a:tbl>
              </a:graphicData>
            </a:graphic>
          </p:graphicFrame>
        </mc:Fallback>
      </mc:AlternateContent>
    </p:spTree>
    <p:extLst>
      <p:ext uri="{BB962C8B-B14F-4D97-AF65-F5344CB8AC3E}">
        <p14:creationId xmlns:p14="http://schemas.microsoft.com/office/powerpoint/2010/main" val="1083177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D8A2-B467-E548-AD88-B72E077D146A}"/>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C22B6AED-617B-5F4F-805B-A4515A8B368D}"/>
              </a:ext>
            </a:extLst>
          </p:cNvPr>
          <p:cNvSpPr>
            <a:spLocks noGrp="1"/>
          </p:cNvSpPr>
          <p:nvPr>
            <p:ph idx="1"/>
          </p:nvPr>
        </p:nvSpPr>
        <p:spPr/>
        <p:txBody>
          <a:bodyPr/>
          <a:lstStyle/>
          <a:p>
            <a:pPr lvl="0"/>
            <a:r>
              <a:rPr lang="en-US"/>
              <a:t>Is $8.00 per lawn enough to charge to cover all of Lupita’s expenses?</a:t>
            </a:r>
          </a:p>
          <a:p>
            <a:pPr lvl="0"/>
            <a:r>
              <a:rPr lang="en-US"/>
              <a:t>If Lupita decides to charge this price for each lawn, what will her net profit from her summer business be? (Net profit = revenue – explicit costs)</a:t>
            </a:r>
          </a:p>
          <a:p>
            <a:r>
              <a:rPr lang="en-US"/>
              <a:t>What if she could charge a price higher than the price found above, should she charge the higher price or be satisfied with her profits at the lower price. Explain your answer. </a:t>
            </a:r>
          </a:p>
        </p:txBody>
      </p:sp>
      <p:sp>
        <p:nvSpPr>
          <p:cNvPr id="4" name="Footer Placeholder 3">
            <a:extLst>
              <a:ext uri="{FF2B5EF4-FFF2-40B4-BE49-F238E27FC236}">
                <a16:creationId xmlns:a16="http://schemas.microsoft.com/office/drawing/2014/main" id="{F5C1E18D-0076-4F5A-A64C-27AAF0CE1D6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3800493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5-A130-7E4B-8EF4-D24F0A38EE94}"/>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31D81CEA-F3F5-014F-B118-E84DC6708A21}"/>
              </a:ext>
            </a:extLst>
          </p:cNvPr>
          <p:cNvSpPr>
            <a:spLocks noGrp="1"/>
          </p:cNvSpPr>
          <p:nvPr>
            <p:ph idx="1"/>
          </p:nvPr>
        </p:nvSpPr>
        <p:spPr/>
        <p:txBody>
          <a:bodyPr/>
          <a:lstStyle/>
          <a:p>
            <a:r>
              <a:rPr lang="en-US" u="sng"/>
              <a:t>Opportunity Cost:</a:t>
            </a:r>
            <a:r>
              <a:rPr lang="en-US"/>
              <a:t>  The value of the next best options when a decision is made. </a:t>
            </a:r>
          </a:p>
          <a:p>
            <a:r>
              <a:rPr lang="en-US" u="sng"/>
              <a:t>Explicit Cost:</a:t>
            </a:r>
            <a:r>
              <a:rPr lang="en-US"/>
              <a:t>  The direct expense of producing a good or service, such as wages, rent, supplies, etc. </a:t>
            </a:r>
            <a:endParaRPr lang="en-US" u="sng"/>
          </a:p>
        </p:txBody>
      </p:sp>
      <p:sp>
        <p:nvSpPr>
          <p:cNvPr id="4" name="Footer Placeholder 3">
            <a:extLst>
              <a:ext uri="{FF2B5EF4-FFF2-40B4-BE49-F238E27FC236}">
                <a16:creationId xmlns:a16="http://schemas.microsoft.com/office/drawing/2014/main" id="{7F6EEE52-968F-411C-AF4A-644E0FB21516}"/>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5058" name="Picture 2" descr="Close-up of stacked coins; pen and calculator Free Photo">
            <a:extLst>
              <a:ext uri="{FF2B5EF4-FFF2-40B4-BE49-F238E27FC236}">
                <a16:creationId xmlns:a16="http://schemas.microsoft.com/office/drawing/2014/main" id="{A6A0DB9E-1514-6E46-8B3D-D98F94346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834" y="3797326"/>
            <a:ext cx="3740322" cy="249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FFDA-C6CD-D847-AD7F-CE7B84B5C717}"/>
              </a:ext>
            </a:extLst>
          </p:cNvPr>
          <p:cNvSpPr>
            <a:spLocks noGrp="1"/>
          </p:cNvSpPr>
          <p:nvPr>
            <p:ph type="title"/>
          </p:nvPr>
        </p:nvSpPr>
        <p:spPr/>
        <p:txBody>
          <a:bodyPr/>
          <a:lstStyle/>
          <a:p>
            <a:r>
              <a:rPr lang="en-US"/>
              <a:t>Lesson 8</a:t>
            </a:r>
          </a:p>
        </p:txBody>
      </p:sp>
      <p:sp>
        <p:nvSpPr>
          <p:cNvPr id="3" name="Content Placeholder 2">
            <a:extLst>
              <a:ext uri="{FF2B5EF4-FFF2-40B4-BE49-F238E27FC236}">
                <a16:creationId xmlns:a16="http://schemas.microsoft.com/office/drawing/2014/main" id="{74407AC0-412C-A744-A0DB-78134A51B861}"/>
              </a:ext>
            </a:extLst>
          </p:cNvPr>
          <p:cNvSpPr>
            <a:spLocks noGrp="1"/>
          </p:cNvSpPr>
          <p:nvPr>
            <p:ph idx="1"/>
          </p:nvPr>
        </p:nvSpPr>
        <p:spPr/>
        <p:txBody>
          <a:bodyPr>
            <a:normAutofit fontScale="92500" lnSpcReduction="20000"/>
          </a:bodyPr>
          <a:lstStyle/>
          <a:p>
            <a:r>
              <a:rPr lang="en-US"/>
              <a:t>Suppose an entrepreneur determines the price that they must charge to cover their explicit and opportunity costs and realizes that they cannot charge that price and make a reasonable profit. However, they still decide to start the business and to charge a lower price to cover their expenses and allow them to make a reasonable profit, although not one large enough to cover their opportunity costs.</a:t>
            </a:r>
          </a:p>
          <a:p>
            <a:r>
              <a:rPr lang="en-US"/>
              <a:t>Why would they do this?</a:t>
            </a:r>
          </a:p>
          <a:p>
            <a:r>
              <a:rPr lang="en-US"/>
              <a:t>Entrepreneurs should consider both explicit and opportunity costs when setting prices, along with what they feel their customers will be willing and able to pay.  </a:t>
            </a:r>
          </a:p>
        </p:txBody>
      </p:sp>
      <p:sp>
        <p:nvSpPr>
          <p:cNvPr id="4" name="Footer Placeholder 3">
            <a:extLst>
              <a:ext uri="{FF2B5EF4-FFF2-40B4-BE49-F238E27FC236}">
                <a16:creationId xmlns:a16="http://schemas.microsoft.com/office/drawing/2014/main" id="{F78A304B-6473-4B33-A096-23DD8C56B048}"/>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58395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2DD4-B813-420D-824F-3C081B2CAE1B}"/>
              </a:ext>
            </a:extLst>
          </p:cNvPr>
          <p:cNvSpPr>
            <a:spLocks noGrp="1"/>
          </p:cNvSpPr>
          <p:nvPr>
            <p:ph type="title"/>
          </p:nvPr>
        </p:nvSpPr>
        <p:spPr/>
        <p:txBody>
          <a:bodyPr/>
          <a:lstStyle/>
          <a:p>
            <a:r>
              <a:rPr lang="en-US"/>
              <a:t>Lesson 2</a:t>
            </a:r>
          </a:p>
        </p:txBody>
      </p:sp>
      <p:sp>
        <p:nvSpPr>
          <p:cNvPr id="3" name="Text Placeholder 2">
            <a:extLst>
              <a:ext uri="{FF2B5EF4-FFF2-40B4-BE49-F238E27FC236}">
                <a16:creationId xmlns:a16="http://schemas.microsoft.com/office/drawing/2014/main" id="{79120673-0521-4843-81AC-BE85176F498F}"/>
              </a:ext>
            </a:extLst>
          </p:cNvPr>
          <p:cNvSpPr>
            <a:spLocks noGrp="1"/>
          </p:cNvSpPr>
          <p:nvPr>
            <p:ph type="body" idx="1"/>
          </p:nvPr>
        </p:nvSpPr>
        <p:spPr/>
        <p:txBody>
          <a:bodyPr/>
          <a:lstStyle/>
          <a:p>
            <a:r>
              <a:rPr lang="en-US"/>
              <a:t>Entrepreneur-Is it me?</a:t>
            </a:r>
          </a:p>
        </p:txBody>
      </p:sp>
      <p:sp>
        <p:nvSpPr>
          <p:cNvPr id="4" name="Footer Placeholder 3">
            <a:extLst>
              <a:ext uri="{FF2B5EF4-FFF2-40B4-BE49-F238E27FC236}">
                <a16:creationId xmlns:a16="http://schemas.microsoft.com/office/drawing/2014/main" id="{6132CCAD-0F46-489F-97BE-A53448374549}"/>
              </a:ext>
            </a:extLst>
          </p:cNvPr>
          <p:cNvSpPr>
            <a:spLocks noGrp="1"/>
          </p:cNvSpPr>
          <p:nvPr>
            <p:ph type="ftr" sz="quarter" idx="11"/>
          </p:nvPr>
        </p:nvSpPr>
        <p:spPr>
          <a:xfrm>
            <a:off x="795364" y="5409056"/>
            <a:ext cx="7886700" cy="365125"/>
          </a:xfrm>
        </p:spPr>
        <p:txBody>
          <a:bodyPr/>
          <a:lstStyle/>
          <a:p>
            <a:r>
              <a:rPr lang="en-US"/>
              <a:t>Entrepreneurship in your Community: Creating Your Own Career © 2021 Nebraska Council on Economic Education </a:t>
            </a:r>
          </a:p>
        </p:txBody>
      </p:sp>
      <p:pic>
        <p:nvPicPr>
          <p:cNvPr id="2050" name="Picture 2" descr="Businessman pointing graphs and symbols Free Photo">
            <a:extLst>
              <a:ext uri="{FF2B5EF4-FFF2-40B4-BE49-F238E27FC236}">
                <a16:creationId xmlns:a16="http://schemas.microsoft.com/office/drawing/2014/main" id="{5A564D8D-346C-4645-8208-CF2D356F4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815" y="2102575"/>
            <a:ext cx="3703251" cy="263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45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10;&#10;Description automatically generated">
            <a:extLst>
              <a:ext uri="{FF2B5EF4-FFF2-40B4-BE49-F238E27FC236}">
                <a16:creationId xmlns:a16="http://schemas.microsoft.com/office/drawing/2014/main" id="{70B3B7FE-70C9-4AEC-8FAD-003CF2B55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3948" y="555439"/>
            <a:ext cx="3362397" cy="4351338"/>
          </a:xfrm>
        </p:spPr>
      </p:pic>
      <p:sp>
        <p:nvSpPr>
          <p:cNvPr id="2" name="Title 1">
            <a:extLst>
              <a:ext uri="{FF2B5EF4-FFF2-40B4-BE49-F238E27FC236}">
                <a16:creationId xmlns:a16="http://schemas.microsoft.com/office/drawing/2014/main" id="{7019A50C-86E0-4420-AE12-713BBA3AB71C}"/>
              </a:ext>
            </a:extLst>
          </p:cNvPr>
          <p:cNvSpPr>
            <a:spLocks noGrp="1"/>
          </p:cNvSpPr>
          <p:nvPr>
            <p:ph type="title"/>
          </p:nvPr>
        </p:nvSpPr>
        <p:spPr/>
        <p:txBody>
          <a:bodyPr/>
          <a:lstStyle/>
          <a:p>
            <a:r>
              <a:rPr lang="en-US" dirty="0"/>
              <a:t>Access the Guide</a:t>
            </a:r>
          </a:p>
        </p:txBody>
      </p:sp>
      <p:sp>
        <p:nvSpPr>
          <p:cNvPr id="4" name="Footer Placeholder 3">
            <a:extLst>
              <a:ext uri="{FF2B5EF4-FFF2-40B4-BE49-F238E27FC236}">
                <a16:creationId xmlns:a16="http://schemas.microsoft.com/office/drawing/2014/main" id="{62195E74-B425-4DC1-BB5C-4D8A09538B6D}"/>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8" name="Picture 7" descr="Qr code&#10;&#10;Description automatically generated">
            <a:extLst>
              <a:ext uri="{FF2B5EF4-FFF2-40B4-BE49-F238E27FC236}">
                <a16:creationId xmlns:a16="http://schemas.microsoft.com/office/drawing/2014/main" id="{2D879915-2A6B-4F2B-87AA-AE7120D4D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568" y="1971142"/>
            <a:ext cx="1905000" cy="1905000"/>
          </a:xfrm>
          <a:prstGeom prst="rect">
            <a:avLst/>
          </a:prstGeom>
        </p:spPr>
      </p:pic>
      <p:pic>
        <p:nvPicPr>
          <p:cNvPr id="10" name="Picture 9">
            <a:extLst>
              <a:ext uri="{FF2B5EF4-FFF2-40B4-BE49-F238E27FC236}">
                <a16:creationId xmlns:a16="http://schemas.microsoft.com/office/drawing/2014/main" id="{AB1EFFC3-C20D-4E7B-A48E-ED98BB6B8951}"/>
              </a:ext>
            </a:extLst>
          </p:cNvPr>
          <p:cNvPicPr>
            <a:picLocks noChangeAspect="1"/>
          </p:cNvPicPr>
          <p:nvPr/>
        </p:nvPicPr>
        <p:blipFill rotWithShape="1">
          <a:blip r:embed="rId4"/>
          <a:srcRect l="50592" t="29202" r="1589" b="15698"/>
          <a:stretch/>
        </p:blipFill>
        <p:spPr>
          <a:xfrm>
            <a:off x="1310188" y="4793552"/>
            <a:ext cx="4664409" cy="1812551"/>
          </a:xfrm>
          <a:prstGeom prst="rect">
            <a:avLst/>
          </a:prstGeom>
        </p:spPr>
      </p:pic>
    </p:spTree>
    <p:extLst>
      <p:ext uri="{BB962C8B-B14F-4D97-AF65-F5344CB8AC3E}">
        <p14:creationId xmlns:p14="http://schemas.microsoft.com/office/powerpoint/2010/main" val="349475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2463-C6AF-4E09-81D7-2DC7A07D9A58}"/>
              </a:ext>
            </a:extLst>
          </p:cNvPr>
          <p:cNvSpPr>
            <a:spLocks noGrp="1"/>
          </p:cNvSpPr>
          <p:nvPr>
            <p:ph type="title"/>
          </p:nvPr>
        </p:nvSpPr>
        <p:spPr/>
        <p:txBody>
          <a:bodyPr/>
          <a:lstStyle/>
          <a:p>
            <a:r>
              <a:rPr lang="en-US"/>
              <a:t>Contributors 	</a:t>
            </a:r>
          </a:p>
        </p:txBody>
      </p:sp>
      <p:sp>
        <p:nvSpPr>
          <p:cNvPr id="3" name="Content Placeholder 2">
            <a:extLst>
              <a:ext uri="{FF2B5EF4-FFF2-40B4-BE49-F238E27FC236}">
                <a16:creationId xmlns:a16="http://schemas.microsoft.com/office/drawing/2014/main" id="{E5647903-DC5F-4499-9E25-880E8895D074}"/>
              </a:ext>
            </a:extLst>
          </p:cNvPr>
          <p:cNvSpPr>
            <a:spLocks noGrp="1"/>
          </p:cNvSpPr>
          <p:nvPr>
            <p:ph idx="1"/>
          </p:nvPr>
        </p:nvSpPr>
        <p:spPr/>
        <p:txBody>
          <a:bodyPr vert="horz" lIns="91440" tIns="45720" rIns="91440" bIns="45720" rtlCol="0" anchor="t">
            <a:normAutofit fontScale="85000" lnSpcReduction="10000"/>
          </a:bodyPr>
          <a:lstStyle/>
          <a:p>
            <a:r>
              <a:rPr lang="en-US" dirty="0"/>
              <a:t>This curriculum was created by</a:t>
            </a:r>
          </a:p>
          <a:p>
            <a:pPr lvl="1"/>
            <a:r>
              <a:rPr lang="en-US" dirty="0">
                <a:latin typeface="Franklin Gothic Book"/>
              </a:rPr>
              <a:t>Dr. Jamie Wagner:  UNO Center for Economic Education</a:t>
            </a:r>
          </a:p>
          <a:p>
            <a:pPr lvl="1"/>
            <a:r>
              <a:rPr lang="en-US" dirty="0">
                <a:latin typeface="Franklin Gothic Book"/>
              </a:rPr>
              <a:t>Dr. Jennifer Davidson:  President of the Nebraska Council on Economic Education</a:t>
            </a:r>
          </a:p>
          <a:p>
            <a:pPr lvl="1"/>
            <a:r>
              <a:rPr lang="en-US" dirty="0">
                <a:latin typeface="Franklin Gothic Book"/>
              </a:rPr>
              <a:t>Ms. Sydney Kobza:  Assistant Director of CTE at the Nebraska Dept. of Education</a:t>
            </a:r>
          </a:p>
          <a:p>
            <a:pPr lvl="1"/>
            <a:r>
              <a:rPr lang="en-US" dirty="0">
                <a:latin typeface="Franklin Gothic Book"/>
              </a:rPr>
              <a:t>Mr. Matthew Pierson:  Economics Teacher at William Jennings Bryan High School in Omaha.</a:t>
            </a:r>
          </a:p>
          <a:p>
            <a:pPr lvl="1"/>
            <a:r>
              <a:rPr lang="en-US" dirty="0">
                <a:latin typeface="Franklin Gothic Book"/>
              </a:rPr>
              <a:t>Ms. Gigi Wolf:  Lead Economic Education Specialist for the Federal Reserve Bank of Kansas City</a:t>
            </a:r>
          </a:p>
          <a:p>
            <a:r>
              <a:rPr lang="en-US" dirty="0">
                <a:latin typeface="Franklin Gothic Book"/>
              </a:rPr>
              <a:t>This presentation was created by Mr. Matthew Pierson</a:t>
            </a:r>
          </a:p>
          <a:p>
            <a:r>
              <a:rPr lang="en-US" dirty="0">
                <a:latin typeface="Franklin Gothic Book"/>
              </a:rPr>
              <a:t>Please contact Dr. Jamie Wagner (</a:t>
            </a:r>
            <a:r>
              <a:rPr lang="en-US" dirty="0">
                <a:latin typeface="Franklin Gothic Book"/>
                <a:hlinkClick r:id="rId3"/>
              </a:rPr>
              <a:t>jfwagner@unomaha.edu</a:t>
            </a:r>
            <a:r>
              <a:rPr lang="en-US" dirty="0">
                <a:latin typeface="Franklin Gothic Book"/>
              </a:rPr>
              <a:t>) for any questions about this curriculum.</a:t>
            </a:r>
          </a:p>
        </p:txBody>
      </p:sp>
      <p:sp>
        <p:nvSpPr>
          <p:cNvPr id="4" name="Footer Placeholder 3">
            <a:extLst>
              <a:ext uri="{FF2B5EF4-FFF2-40B4-BE49-F238E27FC236}">
                <a16:creationId xmlns:a16="http://schemas.microsoft.com/office/drawing/2014/main" id="{1CAB5716-3D95-4AAD-AF7E-0AB1B04DF407}"/>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016556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3891-8452-42E8-95F0-18617E659B3D}"/>
              </a:ext>
            </a:extLst>
          </p:cNvPr>
          <p:cNvSpPr>
            <a:spLocks noGrp="1"/>
          </p:cNvSpPr>
          <p:nvPr>
            <p:ph type="title"/>
          </p:nvPr>
        </p:nvSpPr>
        <p:spPr/>
        <p:txBody>
          <a:bodyPr/>
          <a:lstStyle/>
          <a:p>
            <a:r>
              <a:rPr lang="en-US"/>
              <a:t>Copyright Information</a:t>
            </a:r>
          </a:p>
        </p:txBody>
      </p:sp>
      <p:sp>
        <p:nvSpPr>
          <p:cNvPr id="3" name="Content Placeholder 2">
            <a:extLst>
              <a:ext uri="{FF2B5EF4-FFF2-40B4-BE49-F238E27FC236}">
                <a16:creationId xmlns:a16="http://schemas.microsoft.com/office/drawing/2014/main" id="{9DB0A84D-29CA-47D6-AB21-130FB61F9D58}"/>
              </a:ext>
            </a:extLst>
          </p:cNvPr>
          <p:cNvSpPr>
            <a:spLocks noGrp="1"/>
          </p:cNvSpPr>
          <p:nvPr>
            <p:ph idx="1"/>
          </p:nvPr>
        </p:nvSpPr>
        <p:spPr/>
        <p:txBody>
          <a:bodyPr/>
          <a:lstStyle/>
          <a:p>
            <a:r>
              <a:rPr lang="en-US"/>
              <a:t>Entrepreneurship in your Community: Creating Your Own Career © 2021 Nebraska Council on Economic Education </a:t>
            </a:r>
          </a:p>
          <a:p>
            <a:r>
              <a:rPr lang="en-US"/>
              <a:t>Slides can be reproduced and edited for classroom use only.  </a:t>
            </a:r>
          </a:p>
          <a:p>
            <a:r>
              <a:rPr lang="en-US">
                <a:latin typeface="Franklin Gothic Book"/>
              </a:rPr>
              <a:t>Sponsored by the UNO Center for Economic Education, Nebraska Council on Economic Education, and </a:t>
            </a:r>
            <a:r>
              <a:rPr lang="en-US" err="1">
                <a:latin typeface="Franklin Gothic Book"/>
              </a:rPr>
              <a:t>Centris</a:t>
            </a:r>
            <a:r>
              <a:rPr lang="en-US">
                <a:latin typeface="Franklin Gothic Book"/>
              </a:rPr>
              <a:t> Federal Credit Union</a:t>
            </a:r>
          </a:p>
          <a:p>
            <a:endParaRPr lang="en-US"/>
          </a:p>
          <a:p>
            <a:endParaRPr lang="en-US"/>
          </a:p>
          <a:p>
            <a:endParaRPr lang="en-US"/>
          </a:p>
        </p:txBody>
      </p:sp>
      <p:sp>
        <p:nvSpPr>
          <p:cNvPr id="4" name="Footer Placeholder 3">
            <a:extLst>
              <a:ext uri="{FF2B5EF4-FFF2-40B4-BE49-F238E27FC236}">
                <a16:creationId xmlns:a16="http://schemas.microsoft.com/office/drawing/2014/main" id="{FD631C5D-25B3-44E7-BB4F-2EC00C25C2AE}"/>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 name="Picture 4">
            <a:extLst>
              <a:ext uri="{FF2B5EF4-FFF2-40B4-BE49-F238E27FC236}">
                <a16:creationId xmlns:a16="http://schemas.microsoft.com/office/drawing/2014/main" id="{CF5B6455-BBF4-4FE5-8D05-D7274EDD3094}"/>
              </a:ext>
            </a:extLst>
          </p:cNvPr>
          <p:cNvPicPr>
            <a:picLocks noChangeAspect="1"/>
          </p:cNvPicPr>
          <p:nvPr/>
        </p:nvPicPr>
        <p:blipFill>
          <a:blip r:embed="rId2"/>
          <a:stretch>
            <a:fillRect/>
          </a:stretch>
        </p:blipFill>
        <p:spPr>
          <a:xfrm>
            <a:off x="1849642" y="5174109"/>
            <a:ext cx="6486706" cy="1304657"/>
          </a:xfrm>
          <a:prstGeom prst="rect">
            <a:avLst/>
          </a:prstGeom>
        </p:spPr>
      </p:pic>
    </p:spTree>
    <p:extLst>
      <p:ext uri="{BB962C8B-B14F-4D97-AF65-F5344CB8AC3E}">
        <p14:creationId xmlns:p14="http://schemas.microsoft.com/office/powerpoint/2010/main" val="358682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B418-D04C-48E6-846B-B18FD88FD2C7}"/>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A3781F4A-D801-499A-AF29-69F40F6DA6AE}"/>
              </a:ext>
            </a:extLst>
          </p:cNvPr>
          <p:cNvSpPr>
            <a:spLocks noGrp="1"/>
          </p:cNvSpPr>
          <p:nvPr>
            <p:ph idx="1"/>
          </p:nvPr>
        </p:nvSpPr>
        <p:spPr/>
        <p:txBody>
          <a:bodyPr/>
          <a:lstStyle/>
          <a:p>
            <a:r>
              <a:rPr lang="en-US" u="sng"/>
              <a:t>Entrepreneurs</a:t>
            </a:r>
            <a:r>
              <a:rPr lang="en-US"/>
              <a:t>:  individuals who use economic resources and create new products or a new business, bearing most of the risks and enjoying most of the rewards.</a:t>
            </a:r>
          </a:p>
          <a:p>
            <a:r>
              <a:rPr lang="en-US" u="sng"/>
              <a:t>Human Capital:</a:t>
            </a:r>
            <a:r>
              <a:rPr lang="en-US"/>
              <a:t>  The skills and knowledge that people obtain through their education, experience, and training.</a:t>
            </a:r>
          </a:p>
        </p:txBody>
      </p:sp>
      <p:sp>
        <p:nvSpPr>
          <p:cNvPr id="4" name="Footer Placeholder 3">
            <a:extLst>
              <a:ext uri="{FF2B5EF4-FFF2-40B4-BE49-F238E27FC236}">
                <a16:creationId xmlns:a16="http://schemas.microsoft.com/office/drawing/2014/main" id="{70B8D146-AA6E-4BBF-8733-7C6ED858080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63374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4FF7-DE40-459F-81C2-3F16EF15641D}"/>
              </a:ext>
            </a:extLst>
          </p:cNvPr>
          <p:cNvSpPr>
            <a:spLocks noGrp="1"/>
          </p:cNvSpPr>
          <p:nvPr>
            <p:ph type="title"/>
          </p:nvPr>
        </p:nvSpPr>
        <p:spPr/>
        <p:txBody>
          <a:bodyPr/>
          <a:lstStyle/>
          <a:p>
            <a:r>
              <a:rPr lang="en-US"/>
              <a:t>Lesson 2 </a:t>
            </a:r>
          </a:p>
        </p:txBody>
      </p:sp>
      <p:sp>
        <p:nvSpPr>
          <p:cNvPr id="3" name="Content Placeholder 2">
            <a:extLst>
              <a:ext uri="{FF2B5EF4-FFF2-40B4-BE49-F238E27FC236}">
                <a16:creationId xmlns:a16="http://schemas.microsoft.com/office/drawing/2014/main" id="{2322A30E-B37B-4B1B-9E10-58073723D3B4}"/>
              </a:ext>
            </a:extLst>
          </p:cNvPr>
          <p:cNvSpPr>
            <a:spLocks noGrp="1"/>
          </p:cNvSpPr>
          <p:nvPr>
            <p:ph idx="1"/>
          </p:nvPr>
        </p:nvSpPr>
        <p:spPr/>
        <p:txBody>
          <a:bodyPr/>
          <a:lstStyle/>
          <a:p>
            <a:r>
              <a:rPr lang="en-US"/>
              <a:t>Please write down on the provided paper what skills entrepreneurs are likely to possess and that contribute to their human capital.  </a:t>
            </a:r>
          </a:p>
          <a:p>
            <a:r>
              <a:rPr lang="en-US"/>
              <a:t>Post your answers. </a:t>
            </a:r>
          </a:p>
        </p:txBody>
      </p:sp>
      <p:sp>
        <p:nvSpPr>
          <p:cNvPr id="4" name="Footer Placeholder 3">
            <a:extLst>
              <a:ext uri="{FF2B5EF4-FFF2-40B4-BE49-F238E27FC236}">
                <a16:creationId xmlns:a16="http://schemas.microsoft.com/office/drawing/2014/main" id="{0AB9CA27-1F78-4C98-B7CC-E316D7E78819}"/>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4098" name="Picture 2" descr="Piece of paper with paper balls around Free Photo">
            <a:extLst>
              <a:ext uri="{FF2B5EF4-FFF2-40B4-BE49-F238E27FC236}">
                <a16:creationId xmlns:a16="http://schemas.microsoft.com/office/drawing/2014/main" id="{DD338F22-C12B-304E-86BF-3BBF96DD7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879" y="3516776"/>
            <a:ext cx="4222235" cy="277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0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43C-1ED7-4AD0-BCD0-567C7164D4EF}"/>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E24A37D6-E405-41A4-87CD-B2F926EEE1C2}"/>
              </a:ext>
            </a:extLst>
          </p:cNvPr>
          <p:cNvSpPr>
            <a:spLocks noGrp="1"/>
          </p:cNvSpPr>
          <p:nvPr>
            <p:ph idx="1"/>
          </p:nvPr>
        </p:nvSpPr>
        <p:spPr/>
        <p:txBody>
          <a:bodyPr/>
          <a:lstStyle/>
          <a:p>
            <a:r>
              <a:rPr lang="en-US" u="sng"/>
              <a:t>Human Resource</a:t>
            </a:r>
            <a:r>
              <a:rPr lang="en-US"/>
              <a:t>:  People who contribute to the production of a good or a service. </a:t>
            </a:r>
            <a:endParaRPr lang="en-US" u="sng"/>
          </a:p>
        </p:txBody>
      </p:sp>
      <p:sp>
        <p:nvSpPr>
          <p:cNvPr id="4" name="Footer Placeholder 3">
            <a:extLst>
              <a:ext uri="{FF2B5EF4-FFF2-40B4-BE49-F238E27FC236}">
                <a16:creationId xmlns:a16="http://schemas.microsoft.com/office/drawing/2014/main" id="{DE57BB54-04CB-4C59-8128-DB9216CBC67D}"/>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pic>
        <p:nvPicPr>
          <p:cNvPr id="5122" name="Picture 2" descr="People stacking hands together in the park Free Photo">
            <a:extLst>
              <a:ext uri="{FF2B5EF4-FFF2-40B4-BE49-F238E27FC236}">
                <a16:creationId xmlns:a16="http://schemas.microsoft.com/office/drawing/2014/main" id="{455B00A4-1B3F-D342-B830-9BDA47B88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310" y="3107688"/>
            <a:ext cx="4469370" cy="29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5208-6775-4AC6-AF71-DF731F4839E2}"/>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EA05259D-7A88-4570-800D-E5D03AE2A56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5338DC2-2C6E-481F-B059-4CBCABDBAC0B}"/>
              </a:ext>
            </a:extLst>
          </p:cNvPr>
          <p:cNvPicPr>
            <a:picLocks noChangeAspect="1"/>
          </p:cNvPicPr>
          <p:nvPr/>
        </p:nvPicPr>
        <p:blipFill>
          <a:blip r:embed="rId2"/>
          <a:stretch>
            <a:fillRect/>
          </a:stretch>
        </p:blipFill>
        <p:spPr>
          <a:xfrm>
            <a:off x="1149645" y="1341252"/>
            <a:ext cx="7886700" cy="5029200"/>
          </a:xfrm>
          <a:prstGeom prst="rect">
            <a:avLst/>
          </a:prstGeom>
        </p:spPr>
      </p:pic>
      <p:pic>
        <p:nvPicPr>
          <p:cNvPr id="7" name="Picture 6">
            <a:extLst>
              <a:ext uri="{FF2B5EF4-FFF2-40B4-BE49-F238E27FC236}">
                <a16:creationId xmlns:a16="http://schemas.microsoft.com/office/drawing/2014/main" id="{0EF2F7ED-79DB-454D-B2FC-4C0FC919B903}"/>
              </a:ext>
            </a:extLst>
          </p:cNvPr>
          <p:cNvPicPr>
            <a:picLocks noChangeAspect="1"/>
          </p:cNvPicPr>
          <p:nvPr/>
        </p:nvPicPr>
        <p:blipFill>
          <a:blip r:embed="rId3"/>
          <a:stretch>
            <a:fillRect/>
          </a:stretch>
        </p:blipFill>
        <p:spPr>
          <a:xfrm>
            <a:off x="3770489" y="434183"/>
            <a:ext cx="5081234" cy="907071"/>
          </a:xfrm>
          <a:prstGeom prst="rect">
            <a:avLst/>
          </a:prstGeom>
        </p:spPr>
      </p:pic>
      <p:sp>
        <p:nvSpPr>
          <p:cNvPr id="4" name="Footer Placeholder 3">
            <a:extLst>
              <a:ext uri="{FF2B5EF4-FFF2-40B4-BE49-F238E27FC236}">
                <a16:creationId xmlns:a16="http://schemas.microsoft.com/office/drawing/2014/main" id="{7A0F9A15-2442-4D09-AB2C-9CA430C847B1}"/>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216807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64CE-2791-4D22-BDB7-68934FA3DC3B}"/>
              </a:ext>
            </a:extLst>
          </p:cNvPr>
          <p:cNvSpPr>
            <a:spLocks noGrp="1"/>
          </p:cNvSpPr>
          <p:nvPr>
            <p:ph type="title"/>
          </p:nvPr>
        </p:nvSpPr>
        <p:spPr/>
        <p:txBody>
          <a:bodyPr/>
          <a:lstStyle/>
          <a:p>
            <a:r>
              <a:rPr lang="en-US"/>
              <a:t>Lesson 2</a:t>
            </a:r>
          </a:p>
        </p:txBody>
      </p:sp>
      <p:sp>
        <p:nvSpPr>
          <p:cNvPr id="3" name="Content Placeholder 2">
            <a:extLst>
              <a:ext uri="{FF2B5EF4-FFF2-40B4-BE49-F238E27FC236}">
                <a16:creationId xmlns:a16="http://schemas.microsoft.com/office/drawing/2014/main" id="{D81E5032-1083-4D65-84BC-8051DB0D6A22}"/>
              </a:ext>
            </a:extLst>
          </p:cNvPr>
          <p:cNvSpPr>
            <a:spLocks noGrp="1"/>
          </p:cNvSpPr>
          <p:nvPr>
            <p:ph idx="1"/>
          </p:nvPr>
        </p:nvSpPr>
        <p:spPr/>
        <p:txBody>
          <a:bodyPr/>
          <a:lstStyle/>
          <a:p>
            <a:r>
              <a:rPr lang="en-US" dirty="0"/>
              <a:t>Please find the corner of your room associated with your score. </a:t>
            </a:r>
          </a:p>
          <a:p>
            <a:pPr marL="0" indent="0">
              <a:buNone/>
            </a:pPr>
            <a:endParaRPr lang="en-US" dirty="0"/>
          </a:p>
        </p:txBody>
      </p:sp>
      <p:pic>
        <p:nvPicPr>
          <p:cNvPr id="4" name="Picture 3">
            <a:extLst>
              <a:ext uri="{FF2B5EF4-FFF2-40B4-BE49-F238E27FC236}">
                <a16:creationId xmlns:a16="http://schemas.microsoft.com/office/drawing/2014/main" id="{3280CC19-02DC-4902-AFE4-C5F6F404A3B5}"/>
              </a:ext>
            </a:extLst>
          </p:cNvPr>
          <p:cNvPicPr>
            <a:picLocks noChangeAspect="1"/>
          </p:cNvPicPr>
          <p:nvPr/>
        </p:nvPicPr>
        <p:blipFill>
          <a:blip r:embed="rId3"/>
          <a:stretch>
            <a:fillRect/>
          </a:stretch>
        </p:blipFill>
        <p:spPr>
          <a:xfrm>
            <a:off x="3764846" y="403925"/>
            <a:ext cx="4842933" cy="792356"/>
          </a:xfrm>
          <a:prstGeom prst="rect">
            <a:avLst/>
          </a:prstGeom>
        </p:spPr>
      </p:pic>
      <p:sp>
        <p:nvSpPr>
          <p:cNvPr id="5" name="TextBox 4">
            <a:extLst>
              <a:ext uri="{FF2B5EF4-FFF2-40B4-BE49-F238E27FC236}">
                <a16:creationId xmlns:a16="http://schemas.microsoft.com/office/drawing/2014/main" id="{DCD43B86-9BEC-44BE-B3D4-B5A6305971DB}"/>
              </a:ext>
            </a:extLst>
          </p:cNvPr>
          <p:cNvSpPr txBox="1"/>
          <p:nvPr/>
        </p:nvSpPr>
        <p:spPr>
          <a:xfrm>
            <a:off x="1309513" y="2708892"/>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dirty="0">
              <a:latin typeface="Tw Cen MT Condensed" panose="020B0606020104020203" pitchFamily="34" charset="0"/>
            </a:endParaRPr>
          </a:p>
          <a:p>
            <a:pPr algn="ctr"/>
            <a:r>
              <a:rPr lang="en-US" b="1" dirty="0">
                <a:latin typeface="Tw Cen MT Condensed" panose="020B0606020104020203" pitchFamily="34" charset="0"/>
              </a:rPr>
              <a:t>15-20</a:t>
            </a:r>
          </a:p>
          <a:p>
            <a:pPr algn="ctr"/>
            <a:r>
              <a:rPr lang="en-US" dirty="0">
                <a:latin typeface="Tw Cen MT Condensed" panose="020B0606020104020203" pitchFamily="34" charset="0"/>
              </a:rPr>
              <a:t>Break out room 1</a:t>
            </a:r>
          </a:p>
          <a:p>
            <a:pPr algn="ctr"/>
            <a:endParaRPr lang="en-US" dirty="0">
              <a:latin typeface="Tw Cen MT Condensed" panose="020B0606020104020203" pitchFamily="34" charset="0"/>
            </a:endParaRPr>
          </a:p>
        </p:txBody>
      </p:sp>
      <p:sp>
        <p:nvSpPr>
          <p:cNvPr id="6" name="TextBox 5">
            <a:extLst>
              <a:ext uri="{FF2B5EF4-FFF2-40B4-BE49-F238E27FC236}">
                <a16:creationId xmlns:a16="http://schemas.microsoft.com/office/drawing/2014/main" id="{8716D0EF-9050-4076-B716-1C40FCDD8264}"/>
              </a:ext>
            </a:extLst>
          </p:cNvPr>
          <p:cNvSpPr txBox="1"/>
          <p:nvPr/>
        </p:nvSpPr>
        <p:spPr>
          <a:xfrm>
            <a:off x="6609646" y="2708891"/>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en-US" dirty="0"/>
          </a:p>
          <a:p>
            <a:pPr algn="ctr"/>
            <a:r>
              <a:rPr lang="en-US" b="1" dirty="0">
                <a:latin typeface="Tw Cen MT Condensed" panose="020B0606020104020203" pitchFamily="34" charset="0"/>
              </a:rPr>
              <a:t>21-37</a:t>
            </a:r>
          </a:p>
          <a:p>
            <a:pPr algn="ctr"/>
            <a:r>
              <a:rPr lang="en-US" dirty="0">
                <a:latin typeface="Tw Cen MT Condensed" panose="020B0606020104020203" pitchFamily="34" charset="0"/>
              </a:rPr>
              <a:t>Break out room 2</a:t>
            </a:r>
          </a:p>
          <a:p>
            <a:pPr algn="ctr"/>
            <a:endParaRPr lang="en-US" dirty="0">
              <a:latin typeface="Tw Cen MT Condensed" panose="020B0606020104020203" pitchFamily="34" charset="0"/>
            </a:endParaRPr>
          </a:p>
        </p:txBody>
      </p:sp>
      <p:sp>
        <p:nvSpPr>
          <p:cNvPr id="9" name="TextBox 8">
            <a:extLst>
              <a:ext uri="{FF2B5EF4-FFF2-40B4-BE49-F238E27FC236}">
                <a16:creationId xmlns:a16="http://schemas.microsoft.com/office/drawing/2014/main" id="{3F91E1C3-AA15-4929-92E3-A30BB4445F58}"/>
              </a:ext>
            </a:extLst>
          </p:cNvPr>
          <p:cNvSpPr txBox="1"/>
          <p:nvPr/>
        </p:nvSpPr>
        <p:spPr>
          <a:xfrm>
            <a:off x="1309513" y="5253748"/>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dirty="0">
              <a:latin typeface="Tw Cen MT Condensed" panose="020B0606020104020203" pitchFamily="34" charset="0"/>
            </a:endParaRPr>
          </a:p>
          <a:p>
            <a:pPr algn="ctr"/>
            <a:r>
              <a:rPr lang="en-US" b="1" dirty="0">
                <a:latin typeface="Tw Cen MT Condensed" panose="020B0606020104020203" pitchFamily="34" charset="0"/>
              </a:rPr>
              <a:t>38-56</a:t>
            </a:r>
          </a:p>
          <a:p>
            <a:pPr algn="ctr"/>
            <a:r>
              <a:rPr lang="en-US" dirty="0">
                <a:latin typeface="Tw Cen MT Condensed" panose="020B0606020104020203" pitchFamily="34" charset="0"/>
              </a:rPr>
              <a:t>Break out room 3</a:t>
            </a:r>
          </a:p>
          <a:p>
            <a:pPr algn="ctr"/>
            <a:endParaRPr lang="en-US" dirty="0">
              <a:latin typeface="Tw Cen MT Condensed" panose="020B0606020104020203" pitchFamily="34" charset="0"/>
            </a:endParaRPr>
          </a:p>
        </p:txBody>
      </p:sp>
      <p:sp>
        <p:nvSpPr>
          <p:cNvPr id="10" name="TextBox 9">
            <a:extLst>
              <a:ext uri="{FF2B5EF4-FFF2-40B4-BE49-F238E27FC236}">
                <a16:creationId xmlns:a16="http://schemas.microsoft.com/office/drawing/2014/main" id="{546DDD02-E33B-4AF5-A569-96B941F8EDD5}"/>
              </a:ext>
            </a:extLst>
          </p:cNvPr>
          <p:cNvSpPr txBox="1"/>
          <p:nvPr/>
        </p:nvSpPr>
        <p:spPr>
          <a:xfrm>
            <a:off x="6609646" y="5253748"/>
            <a:ext cx="199813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dirty="0">
              <a:latin typeface="Tw Cen MT Condensed" panose="020B0606020104020203" pitchFamily="34" charset="0"/>
            </a:endParaRPr>
          </a:p>
          <a:p>
            <a:pPr algn="ctr"/>
            <a:r>
              <a:rPr lang="en-US" b="1" dirty="0">
                <a:latin typeface="Tw Cen MT Condensed" panose="020B0606020104020203" pitchFamily="34" charset="0"/>
              </a:rPr>
              <a:t>57-75</a:t>
            </a:r>
          </a:p>
          <a:p>
            <a:pPr algn="ctr"/>
            <a:r>
              <a:rPr lang="en-US" dirty="0">
                <a:latin typeface="Tw Cen MT Condensed" panose="020B0606020104020203" pitchFamily="34" charset="0"/>
              </a:rPr>
              <a:t>Break out room 4</a:t>
            </a:r>
          </a:p>
          <a:p>
            <a:pPr algn="ctr"/>
            <a:endParaRPr lang="en-US" dirty="0">
              <a:latin typeface="Tw Cen MT Condensed" panose="020B0606020104020203" pitchFamily="34" charset="0"/>
            </a:endParaRPr>
          </a:p>
        </p:txBody>
      </p:sp>
      <p:sp>
        <p:nvSpPr>
          <p:cNvPr id="11" name="TextBox 10">
            <a:extLst>
              <a:ext uri="{FF2B5EF4-FFF2-40B4-BE49-F238E27FC236}">
                <a16:creationId xmlns:a16="http://schemas.microsoft.com/office/drawing/2014/main" id="{F93C7C0E-CC5D-4C62-A495-AE997D2859F0}"/>
              </a:ext>
            </a:extLst>
          </p:cNvPr>
          <p:cNvSpPr txBox="1"/>
          <p:nvPr/>
        </p:nvSpPr>
        <p:spPr>
          <a:xfrm>
            <a:off x="3646313" y="3128874"/>
            <a:ext cx="2534765"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Franklin Gothic Book" panose="020B0503020102020204" pitchFamily="34" charset="0"/>
              </a:rPr>
              <a:t>While you are in your groups, please discuss what skills you feel like the people in your group have.  What common skills are there among your score group?  Prepare to have a member of your group report on your findings. </a:t>
            </a:r>
          </a:p>
        </p:txBody>
      </p:sp>
      <p:sp>
        <p:nvSpPr>
          <p:cNvPr id="7" name="Footer Placeholder 6">
            <a:extLst>
              <a:ext uri="{FF2B5EF4-FFF2-40B4-BE49-F238E27FC236}">
                <a16:creationId xmlns:a16="http://schemas.microsoft.com/office/drawing/2014/main" id="{F163F15C-93F7-4B3D-9C6A-24719F8741A4}"/>
              </a:ext>
            </a:extLst>
          </p:cNvPr>
          <p:cNvSpPr>
            <a:spLocks noGrp="1"/>
          </p:cNvSpPr>
          <p:nvPr>
            <p:ph type="ftr" sz="quarter" idx="11"/>
          </p:nvPr>
        </p:nvSpPr>
        <p:spPr/>
        <p:txBody>
          <a:bodyPr/>
          <a:lstStyle/>
          <a:p>
            <a:r>
              <a:rPr lang="en-US"/>
              <a:t>Entrepreneurship in your Community: Creating Your Own Career © 2021 Nebraska Council on Economic Education </a:t>
            </a:r>
          </a:p>
        </p:txBody>
      </p:sp>
    </p:spTree>
    <p:extLst>
      <p:ext uri="{BB962C8B-B14F-4D97-AF65-F5344CB8AC3E}">
        <p14:creationId xmlns:p14="http://schemas.microsoft.com/office/powerpoint/2010/main" val="198013738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2863</Words>
  <Application>Microsoft Office PowerPoint</Application>
  <PresentationFormat>On-screen Show (4:3)</PresentationFormat>
  <Paragraphs>336</Paragraphs>
  <Slides>42</Slides>
  <Notes>2</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 Math</vt:lpstr>
      <vt:lpstr>Franklin Gothic Book</vt:lpstr>
      <vt:lpstr>Franklin Gothic Heavy</vt:lpstr>
      <vt:lpstr>ProximaNova-LightIt</vt:lpstr>
      <vt:lpstr>Tw Cen MT Condensed</vt:lpstr>
      <vt:lpstr>Office Theme</vt:lpstr>
      <vt:lpstr>Entrepreneurship in your Community</vt:lpstr>
      <vt:lpstr>Dr. Jamie Wagner</vt:lpstr>
      <vt:lpstr>Dr. Jennifer Davidson</vt:lpstr>
      <vt:lpstr>Lesson 2</vt:lpstr>
      <vt:lpstr>Lesson 2</vt:lpstr>
      <vt:lpstr>Lesson 2 </vt:lpstr>
      <vt:lpstr>Lesson 2</vt:lpstr>
      <vt:lpstr>Lesson 2</vt:lpstr>
      <vt:lpstr>Lesson 2</vt:lpstr>
      <vt:lpstr>Lesson 2</vt:lpstr>
      <vt:lpstr>Lesson 3 </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3</vt:lpstr>
      <vt:lpstr>Lesson 8</vt:lpstr>
      <vt:lpstr>Lesson 8</vt:lpstr>
      <vt:lpstr>Lesson 8</vt:lpstr>
      <vt:lpstr>Lesson 8</vt:lpstr>
      <vt:lpstr>Lesson 8</vt:lpstr>
      <vt:lpstr>Lesson 8</vt:lpstr>
      <vt:lpstr>Lesson 8</vt:lpstr>
      <vt:lpstr>Lesson 8</vt:lpstr>
      <vt:lpstr>Lesson 8</vt:lpstr>
      <vt:lpstr>Lesson 8</vt:lpstr>
      <vt:lpstr>Lesson 8</vt:lpstr>
      <vt:lpstr>Access the Guide</vt:lpstr>
      <vt:lpstr>Contributors  </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Pierson</dc:creator>
  <cp:lastModifiedBy>Jamie Wagner</cp:lastModifiedBy>
  <cp:revision>9</cp:revision>
  <dcterms:created xsi:type="dcterms:W3CDTF">2021-02-03T17:48:35Z</dcterms:created>
  <dcterms:modified xsi:type="dcterms:W3CDTF">2021-04-26T18:33:49Z</dcterms:modified>
</cp:coreProperties>
</file>